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2" r:id="rId3"/>
    <p:sldId id="263" r:id="rId4"/>
    <p:sldId id="264" r:id="rId5"/>
    <p:sldId id="265" r:id="rId6"/>
    <p:sldId id="261" r:id="rId7"/>
    <p:sldId id="258" r:id="rId8"/>
    <p:sldId id="259" r:id="rId9"/>
    <p:sldId id="260"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EAF2C001-5824-43FB-88DB-5628EFCA9449}"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F4F1FBB-702F-4F7E-AC24-77EBB177536D}" type="slidenum">
              <a:rPr lang="tr-TR" smtClean="0"/>
              <a:t>‹#›</a:t>
            </a:fld>
            <a:endParaRPr lang="tr-TR"/>
          </a:p>
        </p:txBody>
      </p:sp>
    </p:spTree>
    <p:extLst>
      <p:ext uri="{BB962C8B-B14F-4D97-AF65-F5344CB8AC3E}">
        <p14:creationId xmlns:p14="http://schemas.microsoft.com/office/powerpoint/2010/main" val="3788917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AF2C001-5824-43FB-88DB-5628EFCA9449}"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F4F1FBB-702F-4F7E-AC24-77EBB177536D}" type="slidenum">
              <a:rPr lang="tr-TR" smtClean="0"/>
              <a:t>‹#›</a:t>
            </a:fld>
            <a:endParaRPr lang="tr-TR"/>
          </a:p>
        </p:txBody>
      </p:sp>
    </p:spTree>
    <p:extLst>
      <p:ext uri="{BB962C8B-B14F-4D97-AF65-F5344CB8AC3E}">
        <p14:creationId xmlns:p14="http://schemas.microsoft.com/office/powerpoint/2010/main" val="2496713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AF2C001-5824-43FB-88DB-5628EFCA9449}"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F4F1FBB-702F-4F7E-AC24-77EBB177536D}"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430932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AF2C001-5824-43FB-88DB-5628EFCA9449}"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F4F1FBB-702F-4F7E-AC24-77EBB177536D}" type="slidenum">
              <a:rPr lang="tr-TR" smtClean="0"/>
              <a:t>‹#›</a:t>
            </a:fld>
            <a:endParaRPr lang="tr-TR"/>
          </a:p>
        </p:txBody>
      </p:sp>
    </p:spTree>
    <p:extLst>
      <p:ext uri="{BB962C8B-B14F-4D97-AF65-F5344CB8AC3E}">
        <p14:creationId xmlns:p14="http://schemas.microsoft.com/office/powerpoint/2010/main" val="32457848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AF2C001-5824-43FB-88DB-5628EFCA9449}"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F4F1FBB-702F-4F7E-AC24-77EBB177536D}"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62796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AF2C001-5824-43FB-88DB-5628EFCA9449}"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F4F1FBB-702F-4F7E-AC24-77EBB177536D}" type="slidenum">
              <a:rPr lang="tr-TR" smtClean="0"/>
              <a:t>‹#›</a:t>
            </a:fld>
            <a:endParaRPr lang="tr-TR"/>
          </a:p>
        </p:txBody>
      </p:sp>
    </p:spTree>
    <p:extLst>
      <p:ext uri="{BB962C8B-B14F-4D97-AF65-F5344CB8AC3E}">
        <p14:creationId xmlns:p14="http://schemas.microsoft.com/office/powerpoint/2010/main" val="6201250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AF2C001-5824-43FB-88DB-5628EFCA9449}"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4F1FBB-702F-4F7E-AC24-77EBB177536D}" type="slidenum">
              <a:rPr lang="tr-TR" smtClean="0"/>
              <a:t>‹#›</a:t>
            </a:fld>
            <a:endParaRPr lang="tr-TR"/>
          </a:p>
        </p:txBody>
      </p:sp>
    </p:spTree>
    <p:extLst>
      <p:ext uri="{BB962C8B-B14F-4D97-AF65-F5344CB8AC3E}">
        <p14:creationId xmlns:p14="http://schemas.microsoft.com/office/powerpoint/2010/main" val="15494172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AF2C001-5824-43FB-88DB-5628EFCA9449}"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4F1FBB-702F-4F7E-AC24-77EBB177536D}" type="slidenum">
              <a:rPr lang="tr-TR" smtClean="0"/>
              <a:t>‹#›</a:t>
            </a:fld>
            <a:endParaRPr lang="tr-TR"/>
          </a:p>
        </p:txBody>
      </p:sp>
    </p:spTree>
    <p:extLst>
      <p:ext uri="{BB962C8B-B14F-4D97-AF65-F5344CB8AC3E}">
        <p14:creationId xmlns:p14="http://schemas.microsoft.com/office/powerpoint/2010/main" val="278301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AF2C001-5824-43FB-88DB-5628EFCA9449}"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4F1FBB-702F-4F7E-AC24-77EBB177536D}" type="slidenum">
              <a:rPr lang="tr-TR" smtClean="0"/>
              <a:t>‹#›</a:t>
            </a:fld>
            <a:endParaRPr lang="tr-TR"/>
          </a:p>
        </p:txBody>
      </p:sp>
    </p:spTree>
    <p:extLst>
      <p:ext uri="{BB962C8B-B14F-4D97-AF65-F5344CB8AC3E}">
        <p14:creationId xmlns:p14="http://schemas.microsoft.com/office/powerpoint/2010/main" val="2671965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AF2C001-5824-43FB-88DB-5628EFCA9449}"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F4F1FBB-702F-4F7E-AC24-77EBB177536D}" type="slidenum">
              <a:rPr lang="tr-TR" smtClean="0"/>
              <a:t>‹#›</a:t>
            </a:fld>
            <a:endParaRPr lang="tr-TR"/>
          </a:p>
        </p:txBody>
      </p:sp>
    </p:spTree>
    <p:extLst>
      <p:ext uri="{BB962C8B-B14F-4D97-AF65-F5344CB8AC3E}">
        <p14:creationId xmlns:p14="http://schemas.microsoft.com/office/powerpoint/2010/main" val="458559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AF2C001-5824-43FB-88DB-5628EFCA9449}"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F4F1FBB-702F-4F7E-AC24-77EBB177536D}" type="slidenum">
              <a:rPr lang="tr-TR" smtClean="0"/>
              <a:t>‹#›</a:t>
            </a:fld>
            <a:endParaRPr lang="tr-TR"/>
          </a:p>
        </p:txBody>
      </p:sp>
    </p:spTree>
    <p:extLst>
      <p:ext uri="{BB962C8B-B14F-4D97-AF65-F5344CB8AC3E}">
        <p14:creationId xmlns:p14="http://schemas.microsoft.com/office/powerpoint/2010/main" val="980602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AF2C001-5824-43FB-88DB-5628EFCA9449}" type="datetimeFigureOut">
              <a:rPr lang="tr-TR" smtClean="0"/>
              <a:t>24.9.2019</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F4F1FBB-702F-4F7E-AC24-77EBB177536D}" type="slidenum">
              <a:rPr lang="tr-TR" smtClean="0"/>
              <a:t>‹#›</a:t>
            </a:fld>
            <a:endParaRPr lang="tr-TR"/>
          </a:p>
        </p:txBody>
      </p:sp>
    </p:spTree>
    <p:extLst>
      <p:ext uri="{BB962C8B-B14F-4D97-AF65-F5344CB8AC3E}">
        <p14:creationId xmlns:p14="http://schemas.microsoft.com/office/powerpoint/2010/main" val="3579241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AF2C001-5824-43FB-88DB-5628EFCA9449}" type="datetimeFigureOut">
              <a:rPr lang="tr-TR" smtClean="0"/>
              <a:t>24.9.2019</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F4F1FBB-702F-4F7E-AC24-77EBB177536D}" type="slidenum">
              <a:rPr lang="tr-TR" smtClean="0"/>
              <a:t>‹#›</a:t>
            </a:fld>
            <a:endParaRPr lang="tr-TR"/>
          </a:p>
        </p:txBody>
      </p:sp>
    </p:spTree>
    <p:extLst>
      <p:ext uri="{BB962C8B-B14F-4D97-AF65-F5344CB8AC3E}">
        <p14:creationId xmlns:p14="http://schemas.microsoft.com/office/powerpoint/2010/main" val="85879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F2C001-5824-43FB-88DB-5628EFCA9449}" type="datetimeFigureOut">
              <a:rPr lang="tr-TR" smtClean="0"/>
              <a:t>24.9.2019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F4F1FBB-702F-4F7E-AC24-77EBB177536D}" type="slidenum">
              <a:rPr lang="tr-TR" smtClean="0"/>
              <a:t>‹#›</a:t>
            </a:fld>
            <a:endParaRPr lang="tr-TR"/>
          </a:p>
        </p:txBody>
      </p:sp>
    </p:spTree>
    <p:extLst>
      <p:ext uri="{BB962C8B-B14F-4D97-AF65-F5344CB8AC3E}">
        <p14:creationId xmlns:p14="http://schemas.microsoft.com/office/powerpoint/2010/main" val="1191292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AF2C001-5824-43FB-88DB-5628EFCA9449}"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F4F1FBB-702F-4F7E-AC24-77EBB177536D}" type="slidenum">
              <a:rPr lang="tr-TR" smtClean="0"/>
              <a:t>‹#›</a:t>
            </a:fld>
            <a:endParaRPr lang="tr-TR"/>
          </a:p>
        </p:txBody>
      </p:sp>
    </p:spTree>
    <p:extLst>
      <p:ext uri="{BB962C8B-B14F-4D97-AF65-F5344CB8AC3E}">
        <p14:creationId xmlns:p14="http://schemas.microsoft.com/office/powerpoint/2010/main" val="261958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AF2C001-5824-43FB-88DB-5628EFCA9449}"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F4F1FBB-702F-4F7E-AC24-77EBB177536D}" type="slidenum">
              <a:rPr lang="tr-TR" smtClean="0"/>
              <a:t>‹#›</a:t>
            </a:fld>
            <a:endParaRPr lang="tr-TR"/>
          </a:p>
        </p:txBody>
      </p:sp>
    </p:spTree>
    <p:extLst>
      <p:ext uri="{BB962C8B-B14F-4D97-AF65-F5344CB8AC3E}">
        <p14:creationId xmlns:p14="http://schemas.microsoft.com/office/powerpoint/2010/main" val="1110889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AF2C001-5824-43FB-88DB-5628EFCA9449}" type="datetimeFigureOut">
              <a:rPr lang="tr-TR" smtClean="0"/>
              <a:t>24.9.2019</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F4F1FBB-702F-4F7E-AC24-77EBB177536D}" type="slidenum">
              <a:rPr lang="tr-TR" smtClean="0"/>
              <a:t>‹#›</a:t>
            </a:fld>
            <a:endParaRPr lang="tr-TR"/>
          </a:p>
        </p:txBody>
      </p:sp>
    </p:spTree>
    <p:extLst>
      <p:ext uri="{BB962C8B-B14F-4D97-AF65-F5344CB8AC3E}">
        <p14:creationId xmlns:p14="http://schemas.microsoft.com/office/powerpoint/2010/main" val="320592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Unvan 1"/>
          <p:cNvSpPr>
            <a:spLocks noGrp="1"/>
          </p:cNvSpPr>
          <p:nvPr>
            <p:ph type="title"/>
          </p:nvPr>
        </p:nvSpPr>
        <p:spPr>
          <a:xfrm>
            <a:off x="1886343" y="624110"/>
            <a:ext cx="8911687" cy="1280890"/>
          </a:xfrm>
        </p:spPr>
        <p:txBody>
          <a:bodyPr/>
          <a:lstStyle/>
          <a:p>
            <a:pPr algn="ctr"/>
            <a:r>
              <a:rPr lang="tr-TR" b="1" dirty="0" smtClean="0">
                <a:latin typeface="Times New Roman" panose="02020603050405020304" pitchFamily="18" charset="0"/>
                <a:cs typeface="Times New Roman" panose="02020603050405020304" pitchFamily="18" charset="0"/>
              </a:rPr>
              <a:t>Giriş</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882630" y="1905000"/>
            <a:ext cx="8915400" cy="3777622"/>
          </a:xfrm>
        </p:spPr>
        <p:txBody>
          <a:bodyPr>
            <a:normAutofit/>
          </a:bodyPr>
          <a:lstStyle/>
          <a:p>
            <a:pPr marL="0" indent="0" algn="just">
              <a:buNone/>
            </a:pPr>
            <a:r>
              <a:rPr lang="tr-TR" sz="2400" dirty="0">
                <a:solidFill>
                  <a:schemeClr val="tx1"/>
                </a:solidFill>
                <a:latin typeface="Times New Roman" panose="02020603050405020304" pitchFamily="18" charset="0"/>
                <a:cs typeface="Times New Roman" panose="02020603050405020304" pitchFamily="18" charset="0"/>
              </a:rPr>
              <a:t>Hukukun çeşitli ayırımları arasında, kamu hukuku – özel hukuk ayırımı önemlidir </a:t>
            </a:r>
            <a:r>
              <a:rPr lang="tr-TR" sz="2400" dirty="0" smtClean="0">
                <a:solidFill>
                  <a:schemeClr val="tx1"/>
                </a:solidFill>
                <a:latin typeface="Times New Roman" panose="02020603050405020304" pitchFamily="18" charset="0"/>
                <a:cs typeface="Times New Roman" panose="02020603050405020304" pitchFamily="18" charset="0"/>
              </a:rPr>
              <a:t>ve mazisi </a:t>
            </a:r>
            <a:r>
              <a:rPr lang="tr-TR" sz="2400" dirty="0">
                <a:solidFill>
                  <a:schemeClr val="tx1"/>
                </a:solidFill>
                <a:latin typeface="Times New Roman" panose="02020603050405020304" pitchFamily="18" charset="0"/>
                <a:cs typeface="Times New Roman" panose="02020603050405020304" pitchFamily="18" charset="0"/>
              </a:rPr>
              <a:t>de epey eskidir</a:t>
            </a:r>
            <a:r>
              <a:rPr lang="tr-TR" sz="2400" dirty="0" smtClean="0">
                <a:solidFill>
                  <a:schemeClr val="tx1"/>
                </a:solidFill>
                <a:latin typeface="Times New Roman" panose="02020603050405020304" pitchFamily="18" charset="0"/>
                <a:cs typeface="Times New Roman" panose="02020603050405020304" pitchFamily="18" charset="0"/>
              </a:rPr>
              <a:t>. Roma </a:t>
            </a:r>
            <a:r>
              <a:rPr lang="tr-TR" sz="2400" dirty="0">
                <a:solidFill>
                  <a:schemeClr val="tx1"/>
                </a:solidFill>
                <a:latin typeface="Times New Roman" panose="02020603050405020304" pitchFamily="18" charset="0"/>
                <a:cs typeface="Times New Roman" panose="02020603050405020304" pitchFamily="18" charset="0"/>
              </a:rPr>
              <a:t>Hukuku kurallarının İmparator </a:t>
            </a:r>
            <a:r>
              <a:rPr lang="tr-TR" sz="2400" dirty="0" err="1">
                <a:solidFill>
                  <a:schemeClr val="tx1"/>
                </a:solidFill>
                <a:latin typeface="Times New Roman" panose="02020603050405020304" pitchFamily="18" charset="0"/>
                <a:cs typeface="Times New Roman" panose="02020603050405020304" pitchFamily="18" charset="0"/>
              </a:rPr>
              <a:t>Justinianus</a:t>
            </a:r>
            <a:r>
              <a:rPr lang="tr-TR" sz="2400" dirty="0">
                <a:solidFill>
                  <a:schemeClr val="tx1"/>
                </a:solidFill>
                <a:latin typeface="Times New Roman" panose="02020603050405020304" pitchFamily="18" charset="0"/>
                <a:cs typeface="Times New Roman" panose="02020603050405020304" pitchFamily="18" charset="0"/>
              </a:rPr>
              <a:t> </a:t>
            </a:r>
            <a:r>
              <a:rPr lang="tr-TR" sz="2400" dirty="0" smtClean="0">
                <a:solidFill>
                  <a:schemeClr val="tx1"/>
                </a:solidFill>
                <a:latin typeface="Times New Roman" panose="02020603050405020304" pitchFamily="18" charset="0"/>
                <a:cs typeface="Times New Roman" panose="02020603050405020304" pitchFamily="18" charset="0"/>
              </a:rPr>
              <a:t>tarafından “</a:t>
            </a:r>
            <a:r>
              <a:rPr lang="tr-TR" sz="2400" dirty="0" err="1" smtClean="0">
                <a:solidFill>
                  <a:schemeClr val="tx1"/>
                </a:solidFill>
                <a:latin typeface="Times New Roman" panose="02020603050405020304" pitchFamily="18" charset="0"/>
                <a:cs typeface="Times New Roman" panose="02020603050405020304" pitchFamily="18" charset="0"/>
              </a:rPr>
              <a:t>Corpus</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a:solidFill>
                  <a:schemeClr val="tx1"/>
                </a:solidFill>
                <a:latin typeface="Times New Roman" panose="02020603050405020304" pitchFamily="18" charset="0"/>
                <a:cs typeface="Times New Roman" panose="02020603050405020304" pitchFamily="18" charset="0"/>
              </a:rPr>
              <a:t>Juris</a:t>
            </a:r>
            <a:r>
              <a:rPr lang="tr-TR" sz="2400" dirty="0">
                <a:solidFill>
                  <a:schemeClr val="tx1"/>
                </a:solidFill>
                <a:latin typeface="Times New Roman" panose="02020603050405020304" pitchFamily="18" charset="0"/>
                <a:cs typeface="Times New Roman" panose="02020603050405020304" pitchFamily="18" charset="0"/>
              </a:rPr>
              <a:t> </a:t>
            </a:r>
            <a:r>
              <a:rPr lang="tr-TR" sz="2400" dirty="0" err="1">
                <a:solidFill>
                  <a:schemeClr val="tx1"/>
                </a:solidFill>
                <a:latin typeface="Times New Roman" panose="02020603050405020304" pitchFamily="18" charset="0"/>
                <a:cs typeface="Times New Roman" panose="02020603050405020304" pitchFamily="18" charset="0"/>
              </a:rPr>
              <a:t>Civilis</a:t>
            </a:r>
            <a:r>
              <a:rPr lang="tr-TR" sz="2400" dirty="0">
                <a:solidFill>
                  <a:schemeClr val="tx1"/>
                </a:solidFill>
                <a:latin typeface="Times New Roman" panose="02020603050405020304" pitchFamily="18" charset="0"/>
                <a:cs typeface="Times New Roman" panose="02020603050405020304" pitchFamily="18" charset="0"/>
              </a:rPr>
              <a:t>” adı altında tedvin/kodifiye edildiğini hatırlarsak, </a:t>
            </a:r>
            <a:r>
              <a:rPr lang="tr-TR" sz="2400" dirty="0" smtClean="0">
                <a:solidFill>
                  <a:schemeClr val="tx1"/>
                </a:solidFill>
                <a:latin typeface="Times New Roman" panose="02020603050405020304" pitchFamily="18" charset="0"/>
                <a:cs typeface="Times New Roman" panose="02020603050405020304" pitchFamily="18" charset="0"/>
              </a:rPr>
              <a:t>ayırımın eskiliğini </a:t>
            </a:r>
            <a:r>
              <a:rPr lang="tr-TR" sz="2400" dirty="0">
                <a:solidFill>
                  <a:schemeClr val="tx1"/>
                </a:solidFill>
                <a:latin typeface="Times New Roman" panose="02020603050405020304" pitchFamily="18" charset="0"/>
                <a:cs typeface="Times New Roman" panose="02020603050405020304" pitchFamily="18" charset="0"/>
              </a:rPr>
              <a:t>M.S. 6. yüzyıla kadar geriye götürebiliriz. Gerçekten de, </a:t>
            </a:r>
            <a:r>
              <a:rPr lang="tr-TR" sz="2400" dirty="0" err="1">
                <a:solidFill>
                  <a:schemeClr val="tx1"/>
                </a:solidFill>
                <a:latin typeface="Times New Roman" panose="02020603050405020304" pitchFamily="18" charset="0"/>
                <a:cs typeface="Times New Roman" panose="02020603050405020304" pitchFamily="18" charset="0"/>
              </a:rPr>
              <a:t>Corpus</a:t>
            </a:r>
            <a:r>
              <a:rPr lang="tr-TR" sz="2400" dirty="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Juris</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err="1" smtClean="0">
                <a:solidFill>
                  <a:schemeClr val="tx1"/>
                </a:solidFill>
                <a:latin typeface="Times New Roman" panose="02020603050405020304" pitchFamily="18" charset="0"/>
                <a:cs typeface="Times New Roman" panose="02020603050405020304" pitchFamily="18" charset="0"/>
              </a:rPr>
              <a:t>Civilis’in</a:t>
            </a:r>
            <a:r>
              <a:rPr lang="tr-TR" sz="2400" dirty="0" smtClean="0">
                <a:solidFill>
                  <a:schemeClr val="tx1"/>
                </a:solidFill>
                <a:latin typeface="Times New Roman" panose="02020603050405020304" pitchFamily="18" charset="0"/>
                <a:cs typeface="Times New Roman" panose="02020603050405020304" pitchFamily="18" charset="0"/>
              </a:rPr>
              <a:t> </a:t>
            </a:r>
            <a:r>
              <a:rPr lang="tr-TR" sz="2400" dirty="0">
                <a:solidFill>
                  <a:schemeClr val="tx1"/>
                </a:solidFill>
                <a:latin typeface="Times New Roman" panose="02020603050405020304" pitchFamily="18" charset="0"/>
                <a:cs typeface="Times New Roman" panose="02020603050405020304" pitchFamily="18" charset="0"/>
              </a:rPr>
              <a:t>daha başında şu ifade bulunur:</a:t>
            </a:r>
          </a:p>
          <a:p>
            <a:pPr marL="0" indent="0" algn="just">
              <a:buNone/>
            </a:pPr>
            <a:r>
              <a:rPr lang="tr-TR" sz="2400" dirty="0">
                <a:solidFill>
                  <a:schemeClr val="tx1"/>
                </a:solidFill>
                <a:latin typeface="Times New Roman" panose="02020603050405020304" pitchFamily="18" charset="0"/>
                <a:cs typeface="Times New Roman" panose="02020603050405020304" pitchFamily="18" charset="0"/>
              </a:rPr>
              <a:t>“Hukukun iki bölümü vardır: Kamu hukuku Roma Devletine, özel hukuk </a:t>
            </a:r>
            <a:r>
              <a:rPr lang="tr-TR" sz="2400" dirty="0" smtClean="0">
                <a:solidFill>
                  <a:schemeClr val="tx1"/>
                </a:solidFill>
                <a:latin typeface="Times New Roman" panose="02020603050405020304" pitchFamily="18" charset="0"/>
                <a:cs typeface="Times New Roman" panose="02020603050405020304" pitchFamily="18" charset="0"/>
              </a:rPr>
              <a:t>ise bireylerin </a:t>
            </a:r>
            <a:r>
              <a:rPr lang="tr-TR" sz="2400" dirty="0">
                <a:solidFill>
                  <a:schemeClr val="tx1"/>
                </a:solidFill>
                <a:latin typeface="Times New Roman" panose="02020603050405020304" pitchFamily="18" charset="0"/>
                <a:cs typeface="Times New Roman" panose="02020603050405020304" pitchFamily="18" charset="0"/>
              </a:rPr>
              <a:t>menfaatlerine ilişkindir. Çünkü bazı menfaatler, kamu menfaatleri niteliğindedir; bazısı da özel yararlardır.”</a:t>
            </a:r>
          </a:p>
          <a:p>
            <a:pPr marL="0" indent="0" algn="just">
              <a:buNone/>
            </a:pPr>
            <a:endParaRPr lang="tr-TR"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2310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75854" y="1420258"/>
            <a:ext cx="8915400" cy="4572918"/>
          </a:xfrm>
        </p:spPr>
        <p:txBody>
          <a:bodyPr>
            <a:normAutofit/>
          </a:bodyPr>
          <a:lstStyle/>
          <a:p>
            <a:pPr marL="0" indent="0" algn="just">
              <a:buNone/>
            </a:pPr>
            <a:r>
              <a:rPr lang="tr-TR" sz="2400" dirty="0">
                <a:solidFill>
                  <a:schemeClr val="tx1"/>
                </a:solidFill>
                <a:latin typeface="Times New Roman" panose="02020603050405020304" pitchFamily="18" charset="0"/>
                <a:cs typeface="Times New Roman" panose="02020603050405020304" pitchFamily="18" charset="0"/>
              </a:rPr>
              <a:t>Görülmektedir ki, modern devletlerden çok farklı bir yapıda olan Roma devletinde dahi, bireylerle devlet/siyasal toplum arasında bir “menfaat </a:t>
            </a:r>
            <a:r>
              <a:rPr lang="tr-TR" sz="2400" dirty="0" err="1">
                <a:solidFill>
                  <a:schemeClr val="tx1"/>
                </a:solidFill>
                <a:latin typeface="Times New Roman" panose="02020603050405020304" pitchFamily="18" charset="0"/>
                <a:cs typeface="Times New Roman" panose="02020603050405020304" pitchFamily="18" charset="0"/>
              </a:rPr>
              <a:t>farkı”ndan</a:t>
            </a:r>
            <a:r>
              <a:rPr lang="tr-TR" sz="2400" dirty="0">
                <a:solidFill>
                  <a:schemeClr val="tx1"/>
                </a:solidFill>
                <a:latin typeface="Times New Roman" panose="02020603050405020304" pitchFamily="18" charset="0"/>
                <a:cs typeface="Times New Roman" panose="02020603050405020304" pitchFamily="18" charset="0"/>
              </a:rPr>
              <a:t> söz edilmektedir. Fakültemizin eski idare hukuku hocalarından </a:t>
            </a:r>
            <a:r>
              <a:rPr lang="tr-TR" sz="2400" dirty="0" err="1">
                <a:solidFill>
                  <a:schemeClr val="tx1"/>
                </a:solidFill>
                <a:latin typeface="Times New Roman" panose="02020603050405020304" pitchFamily="18" charset="0"/>
                <a:cs typeface="Times New Roman" panose="02020603050405020304" pitchFamily="18" charset="0"/>
              </a:rPr>
              <a:t>Mukbil</a:t>
            </a:r>
            <a:r>
              <a:rPr lang="tr-TR" sz="2400" dirty="0">
                <a:solidFill>
                  <a:schemeClr val="tx1"/>
                </a:solidFill>
                <a:latin typeface="Times New Roman" panose="02020603050405020304" pitchFamily="18" charset="0"/>
                <a:cs typeface="Times New Roman" panose="02020603050405020304" pitchFamily="18" charset="0"/>
              </a:rPr>
              <a:t> </a:t>
            </a:r>
            <a:r>
              <a:rPr lang="tr-TR" sz="2400" dirty="0" err="1">
                <a:solidFill>
                  <a:schemeClr val="tx1"/>
                </a:solidFill>
                <a:latin typeface="Times New Roman" panose="02020603050405020304" pitchFamily="18" charset="0"/>
                <a:cs typeface="Times New Roman" panose="02020603050405020304" pitchFamily="18" charset="0"/>
              </a:rPr>
              <a:t>Özyörük</a:t>
            </a:r>
            <a:r>
              <a:rPr lang="tr-TR" sz="2400" dirty="0">
                <a:solidFill>
                  <a:schemeClr val="tx1"/>
                </a:solidFill>
                <a:latin typeface="Times New Roman" panose="02020603050405020304" pitchFamily="18" charset="0"/>
                <a:cs typeface="Times New Roman" panose="02020603050405020304" pitchFamily="18" charset="0"/>
              </a:rPr>
              <a:t>, bu durumu şöyle değerlendirmekte: </a:t>
            </a:r>
            <a:endParaRPr lang="tr-TR" sz="24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tr-TR" sz="2400" dirty="0" smtClean="0">
                <a:solidFill>
                  <a:schemeClr val="tx1"/>
                </a:solidFill>
                <a:latin typeface="Times New Roman" panose="02020603050405020304" pitchFamily="18" charset="0"/>
                <a:cs typeface="Times New Roman" panose="02020603050405020304" pitchFamily="18" charset="0"/>
              </a:rPr>
              <a:t>“</a:t>
            </a:r>
            <a:r>
              <a:rPr lang="tr-TR" sz="2400" dirty="0">
                <a:solidFill>
                  <a:schemeClr val="tx1"/>
                </a:solidFill>
                <a:latin typeface="Times New Roman" panose="02020603050405020304" pitchFamily="18" charset="0"/>
                <a:cs typeface="Times New Roman" panose="02020603050405020304" pitchFamily="18" charset="0"/>
              </a:rPr>
              <a:t>Bu sorunu iyi anlamak lazım: devlet onu meydana getiren fertlerin menfaatleriyle çelişen ve çatışan bir kuruluş değildir. Aksine, devlet, fertlerin çeşitli yönlerdeki menfaatlerinin tümsel(:külli) bir ifadesidir. Bu yönden de devlet, toplum yararını (ve daha hukuki bir deyimle: kamu yararını) İşte idare dediğimiz cihaz da, devletin bu kamu yararı amacının hayata geçirilmesi ve gerçekleştirilmesinde çok büyük bir öneme sahiptir.</a:t>
            </a:r>
          </a:p>
          <a:p>
            <a:pPr marL="0" indent="0" algn="just">
              <a:buNone/>
            </a:pPr>
            <a:endParaRPr lang="tr-TR"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8309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75854" y="1420258"/>
            <a:ext cx="8915400" cy="4572918"/>
          </a:xfrm>
        </p:spPr>
        <p:txBody>
          <a:bodyPr>
            <a:normAutofit/>
          </a:bodyPr>
          <a:lstStyle/>
          <a:p>
            <a:pPr marL="0" indent="0" algn="just">
              <a:buNone/>
            </a:pPr>
            <a:r>
              <a:rPr lang="tr-TR" sz="2400" dirty="0">
                <a:solidFill>
                  <a:schemeClr val="tx1"/>
                </a:solidFill>
                <a:latin typeface="Times New Roman" panose="02020603050405020304" pitchFamily="18" charset="0"/>
                <a:cs typeface="Times New Roman" panose="02020603050405020304" pitchFamily="18" charset="0"/>
              </a:rPr>
              <a:t>Tanımlanması pek de kolay olmayan kamu yararı kavramı ise, fertlerin bir arada ve toplum halinde yaşama zorunluluğuyla yakından ilgidir. Beraber yaşama zorunluluğu da doğal olarak bir uyum ve menfaatlerin eşitlik içinde hayata geçirildiği bir düzeni gerektirir. Bu düzenin özgürleştirici bir yönü olduğu gibi, fertlerin hareketlerinde ve birbirleriyle ilişkilerinde bazı yasaklamaların ve kısıtlamaların  mevcudiyetini de gerektirir.</a:t>
            </a:r>
          </a:p>
          <a:p>
            <a:pPr marL="0" indent="0" algn="just">
              <a:buNone/>
            </a:pPr>
            <a:endParaRPr lang="tr-TR"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8823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75854" y="1420258"/>
            <a:ext cx="8915400" cy="4572918"/>
          </a:xfrm>
        </p:spPr>
        <p:txBody>
          <a:bodyPr>
            <a:normAutofit/>
          </a:bodyPr>
          <a:lstStyle/>
          <a:p>
            <a:pPr marL="0" indent="0" algn="just">
              <a:buNone/>
            </a:pPr>
            <a:r>
              <a:rPr lang="tr-TR" sz="2400" dirty="0">
                <a:solidFill>
                  <a:schemeClr val="tx1"/>
                </a:solidFill>
                <a:latin typeface="Times New Roman" panose="02020603050405020304" pitchFamily="18" charset="0"/>
                <a:cs typeface="Times New Roman" panose="02020603050405020304" pitchFamily="18" charset="0"/>
              </a:rPr>
              <a:t>O halde, böylesi bir düzen arayışının devletin zaman içinde </a:t>
            </a:r>
            <a:r>
              <a:rPr lang="tr-TR" sz="2400" dirty="0" err="1">
                <a:solidFill>
                  <a:schemeClr val="tx1"/>
                </a:solidFill>
                <a:latin typeface="Times New Roman" panose="02020603050405020304" pitchFamily="18" charset="0"/>
                <a:cs typeface="Times New Roman" panose="02020603050405020304" pitchFamily="18" charset="0"/>
              </a:rPr>
              <a:t>evrilmesinde</a:t>
            </a:r>
            <a:r>
              <a:rPr lang="tr-TR" sz="2400" dirty="0">
                <a:solidFill>
                  <a:schemeClr val="tx1"/>
                </a:solidFill>
                <a:latin typeface="Times New Roman" panose="02020603050405020304" pitchFamily="18" charset="0"/>
                <a:cs typeface="Times New Roman" panose="02020603050405020304" pitchFamily="18" charset="0"/>
              </a:rPr>
              <a:t> ve modern devlete dönüşmesindeki rolü pek </a:t>
            </a:r>
            <a:r>
              <a:rPr lang="tr-TR" sz="2400" dirty="0" smtClean="0">
                <a:solidFill>
                  <a:schemeClr val="tx1"/>
                </a:solidFill>
                <a:latin typeface="Times New Roman" panose="02020603050405020304" pitchFamily="18" charset="0"/>
                <a:cs typeface="Times New Roman" panose="02020603050405020304" pitchFamily="18" charset="0"/>
              </a:rPr>
              <a:t>aşikârdır. </a:t>
            </a:r>
            <a:r>
              <a:rPr lang="tr-TR" sz="2400" dirty="0">
                <a:solidFill>
                  <a:schemeClr val="tx1"/>
                </a:solidFill>
                <a:latin typeface="Times New Roman" panose="02020603050405020304" pitchFamily="18" charset="0"/>
                <a:cs typeface="Times New Roman" panose="02020603050405020304" pitchFamily="18" charset="0"/>
              </a:rPr>
              <a:t>Öyle ki, “düzen(=</a:t>
            </a:r>
            <a:r>
              <a:rPr lang="tr-TR" sz="2400" dirty="0" err="1">
                <a:solidFill>
                  <a:schemeClr val="tx1"/>
                </a:solidFill>
                <a:latin typeface="Times New Roman" panose="02020603050405020304" pitchFamily="18" charset="0"/>
                <a:cs typeface="Times New Roman" panose="02020603050405020304" pitchFamily="18" charset="0"/>
              </a:rPr>
              <a:t>ordre</a:t>
            </a:r>
            <a:r>
              <a:rPr lang="tr-TR" sz="2400" dirty="0">
                <a:solidFill>
                  <a:schemeClr val="tx1"/>
                </a:solidFill>
                <a:latin typeface="Times New Roman" panose="02020603050405020304" pitchFamily="18" charset="0"/>
                <a:cs typeface="Times New Roman" panose="02020603050405020304" pitchFamily="18" charset="0"/>
              </a:rPr>
              <a:t>=nizam), insan toplumunun yaşamasını ve sürmesini mümkün kılabildiği ve hatta böyle bir toplumun varlığının ilk şartı olduğu için, bunda, o toplumu meydana getiren herkesin aslî ve hayatî bir yararı vardır.. Bu nizam, kamu yararının ta kendisidir. Devlet bu nizamı korumak ve yeni şartlara uydurarak sürdürmek için meydana getirilmiştir… O halde devlet kamu yararını temsil etmektedir</a:t>
            </a:r>
            <a:r>
              <a:rPr lang="tr-TR" sz="2400" dirty="0" smtClean="0">
                <a:solidFill>
                  <a:schemeClr val="tx1"/>
                </a:solidFill>
                <a:latin typeface="Times New Roman" panose="02020603050405020304" pitchFamily="18" charset="0"/>
                <a:cs typeface="Times New Roman" panose="02020603050405020304" pitchFamily="18" charset="0"/>
              </a:rPr>
              <a:t>.” (ÖZYÖRÜK, s.1-2)</a:t>
            </a:r>
            <a:endParaRPr lang="tr-TR"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6558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75854" y="1420258"/>
            <a:ext cx="8915400" cy="4572918"/>
          </a:xfrm>
        </p:spPr>
        <p:txBody>
          <a:bodyPr>
            <a:normAutofit/>
          </a:bodyPr>
          <a:lstStyle/>
          <a:p>
            <a:pPr marL="0" indent="0" algn="just">
              <a:buNone/>
            </a:pPr>
            <a:r>
              <a:rPr lang="tr-TR" sz="2400" dirty="0">
                <a:solidFill>
                  <a:schemeClr val="tx1"/>
                </a:solidFill>
                <a:latin typeface="Times New Roman" panose="02020603050405020304" pitchFamily="18" charset="0"/>
                <a:cs typeface="Times New Roman" panose="02020603050405020304" pitchFamily="18" charset="0"/>
              </a:rPr>
              <a:t>Bu saptama bir anlamda siyasal iktidarın “</a:t>
            </a:r>
            <a:r>
              <a:rPr lang="tr-TR" sz="2400" dirty="0" err="1">
                <a:solidFill>
                  <a:schemeClr val="tx1"/>
                </a:solidFill>
                <a:latin typeface="Times New Roman" panose="02020603050405020304" pitchFamily="18" charset="0"/>
                <a:cs typeface="Times New Roman" panose="02020603050405020304" pitchFamily="18" charset="0"/>
              </a:rPr>
              <a:t>müesseseleşmesi”ne</a:t>
            </a:r>
            <a:r>
              <a:rPr lang="tr-TR" sz="2400" dirty="0">
                <a:solidFill>
                  <a:schemeClr val="tx1"/>
                </a:solidFill>
                <a:latin typeface="Times New Roman" panose="02020603050405020304" pitchFamily="18" charset="0"/>
                <a:cs typeface="Times New Roman" panose="02020603050405020304" pitchFamily="18" charset="0"/>
              </a:rPr>
              <a:t> de işaret eder. Çünkü müesseseleşen siyasal iktidara devlet demekteyiz. Bu süreç de esasen hukuk ve özellikle kamu hukuku ile sağlanmış ve devletin kendisini ve fertlerle ilişkisini tesis eden “idare hukuku” da başat bir role sahip olmuştur.</a:t>
            </a:r>
          </a:p>
          <a:p>
            <a:pPr marL="0" indent="0" algn="just">
              <a:buNone/>
            </a:pPr>
            <a:endParaRPr lang="tr-TR"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2931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82630" y="1905000"/>
            <a:ext cx="8915400" cy="3777622"/>
          </a:xfrm>
        </p:spPr>
        <p:txBody>
          <a:bodyPr>
            <a:normAutofit/>
          </a:bodyPr>
          <a:lstStyle/>
          <a:p>
            <a:pPr marL="0" indent="0" algn="just">
              <a:buNone/>
            </a:pPr>
            <a:r>
              <a:rPr lang="tr-TR" dirty="0">
                <a:solidFill>
                  <a:schemeClr val="tx1"/>
                </a:solidFill>
                <a:latin typeface="Times New Roman" panose="02020603050405020304" pitchFamily="18" charset="0"/>
                <a:cs typeface="Times New Roman" panose="02020603050405020304" pitchFamily="18" charset="0"/>
              </a:rPr>
              <a:t>Çoğu idare hukuku kitabının “idare kavramı” ile başlaması anlaşılır bir sebeptendir: İdare hukukunun konusu “</a:t>
            </a:r>
            <a:r>
              <a:rPr lang="tr-TR" dirty="0" err="1" smtClean="0">
                <a:solidFill>
                  <a:schemeClr val="tx1"/>
                </a:solidFill>
                <a:latin typeface="Times New Roman" panose="02020603050405020304" pitchFamily="18" charset="0"/>
                <a:cs typeface="Times New Roman" panose="02020603050405020304" pitchFamily="18" charset="0"/>
              </a:rPr>
              <a:t>İdare”dir</a:t>
            </a:r>
            <a:r>
              <a:rPr lang="tr-TR" dirty="0" smtClean="0">
                <a:solidFill>
                  <a:schemeClr val="tx1"/>
                </a:solidFill>
                <a:latin typeface="Times New Roman" panose="02020603050405020304" pitchFamily="18" charset="0"/>
                <a:cs typeface="Times New Roman" panose="02020603050405020304" pitchFamily="18" charset="0"/>
              </a:rPr>
              <a:t> </a:t>
            </a:r>
            <a:r>
              <a:rPr lang="tr-TR" dirty="0">
                <a:solidFill>
                  <a:schemeClr val="tx1"/>
                </a:solidFill>
                <a:latin typeface="Times New Roman" panose="02020603050405020304" pitchFamily="18" charset="0"/>
                <a:cs typeface="Times New Roman" panose="02020603050405020304" pitchFamily="18" charset="0"/>
              </a:rPr>
              <a:t>ve bu “</a:t>
            </a:r>
            <a:r>
              <a:rPr lang="tr-TR" dirty="0" err="1">
                <a:solidFill>
                  <a:schemeClr val="tx1"/>
                </a:solidFill>
                <a:latin typeface="Times New Roman" panose="02020603050405020304" pitchFamily="18" charset="0"/>
                <a:cs typeface="Times New Roman" panose="02020603050405020304" pitchFamily="18" charset="0"/>
              </a:rPr>
              <a:t>İdare”nin</a:t>
            </a:r>
            <a:r>
              <a:rPr lang="tr-TR" dirty="0">
                <a:solidFill>
                  <a:schemeClr val="tx1"/>
                </a:solidFill>
                <a:latin typeface="Times New Roman" panose="02020603050405020304" pitchFamily="18" charset="0"/>
                <a:cs typeface="Times New Roman" panose="02020603050405020304" pitchFamily="18" charset="0"/>
              </a:rPr>
              <a:t> esasen ne olduğu belirlenmek istenir.</a:t>
            </a:r>
          </a:p>
          <a:p>
            <a:pPr marL="0" indent="0" algn="just">
              <a:buNone/>
            </a:pPr>
            <a:r>
              <a:rPr lang="tr-TR" dirty="0">
                <a:solidFill>
                  <a:schemeClr val="tx1"/>
                </a:solidFill>
                <a:latin typeface="Times New Roman" panose="02020603050405020304" pitchFamily="18" charset="0"/>
                <a:cs typeface="Times New Roman" panose="02020603050405020304" pitchFamily="18" charset="0"/>
              </a:rPr>
              <a:t>Öncelikle belirtilmesi gereken, İdare Hukukunun konusunu oluşturan İdare, Devlet İdaresidir. Buna Kamu İdaresi, Amme İdaresi de denmektedir. Bu kısa saptamanın sonucu, özel kesim idarelerinin, örneğin şirketlerin, vakıfların ve derneklerin idarelerinin İdare Hukukunun konusu dışında kaldığıdır.</a:t>
            </a:r>
          </a:p>
          <a:p>
            <a:pPr marL="0" indent="0">
              <a:buNone/>
            </a:pPr>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8466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01090" y="1468582"/>
            <a:ext cx="9689667" cy="4941404"/>
          </a:xfrm>
        </p:spPr>
        <p:txBody>
          <a:bodyPr/>
          <a:lstStyle/>
          <a:p>
            <a:pPr marL="0" indent="0" algn="just">
              <a:buNone/>
            </a:pPr>
            <a:r>
              <a:rPr lang="tr-TR" dirty="0">
                <a:solidFill>
                  <a:schemeClr val="tx1"/>
                </a:solidFill>
                <a:latin typeface="Times New Roman" panose="02020603050405020304" pitchFamily="18" charset="0"/>
                <a:cs typeface="Times New Roman" panose="02020603050405020304" pitchFamily="18" charset="0"/>
              </a:rPr>
              <a:t>İdare sözcüğünün dilimizde çeşitli anlamlarda </a:t>
            </a:r>
            <a:r>
              <a:rPr lang="tr-TR" dirty="0" smtClean="0">
                <a:solidFill>
                  <a:schemeClr val="tx1"/>
                </a:solidFill>
                <a:latin typeface="Times New Roman" panose="02020603050405020304" pitchFamily="18" charset="0"/>
                <a:cs typeface="Times New Roman" panose="02020603050405020304" pitchFamily="18" charset="0"/>
              </a:rPr>
              <a:t>kullanıldığı </a:t>
            </a:r>
            <a:r>
              <a:rPr lang="tr-TR" dirty="0">
                <a:solidFill>
                  <a:schemeClr val="tx1"/>
                </a:solidFill>
                <a:latin typeface="Times New Roman" panose="02020603050405020304" pitchFamily="18" charset="0"/>
                <a:cs typeface="Times New Roman" panose="02020603050405020304" pitchFamily="18" charset="0"/>
              </a:rPr>
              <a:t>gündelik </a:t>
            </a:r>
            <a:r>
              <a:rPr lang="tr-TR" dirty="0" smtClean="0">
                <a:solidFill>
                  <a:schemeClr val="tx1"/>
                </a:solidFill>
                <a:latin typeface="Times New Roman" panose="02020603050405020304" pitchFamily="18" charset="0"/>
                <a:cs typeface="Times New Roman" panose="02020603050405020304" pitchFamily="18" charset="0"/>
              </a:rPr>
              <a:t>konuşmalarda </a:t>
            </a:r>
            <a:r>
              <a:rPr lang="tr-TR" dirty="0">
                <a:solidFill>
                  <a:schemeClr val="tx1"/>
                </a:solidFill>
                <a:latin typeface="Times New Roman" panose="02020603050405020304" pitchFamily="18" charset="0"/>
                <a:cs typeface="Times New Roman" panose="02020603050405020304" pitchFamily="18" charset="0"/>
              </a:rPr>
              <a:t>yönetmek ve yürütmek demek olduğu gibi, tutum ve tasarruf anlamında kullanıldığı da malûmdur: “İdareli ev kadını” veya “idare lâmbası” örneklerinde olduğu gibi.</a:t>
            </a:r>
          </a:p>
          <a:p>
            <a:pPr marL="0" indent="0" algn="just">
              <a:buNone/>
            </a:pPr>
            <a:r>
              <a:rPr lang="tr-TR" dirty="0">
                <a:solidFill>
                  <a:schemeClr val="tx1"/>
                </a:solidFill>
                <a:latin typeface="Times New Roman" panose="02020603050405020304" pitchFamily="18" charset="0"/>
                <a:cs typeface="Times New Roman" panose="02020603050405020304" pitchFamily="18" charset="0"/>
              </a:rPr>
              <a:t>Bunlar bir yana, “hukuk ve siyaset bilimlerinde ‘İdare’ terimi, günümüzde artık tutum veya tasarruf kavramı ile doğrudan ilgili olmayıp, esas itibariyle ‘yönetim’ kavramını ifade etmektedir. Ancak, ülkenin ‘siyasi yönetimi</a:t>
            </a:r>
            <a:r>
              <a:rPr lang="tr-TR" dirty="0" smtClean="0">
                <a:solidFill>
                  <a:schemeClr val="tx1"/>
                </a:solidFill>
                <a:latin typeface="Times New Roman" panose="02020603050405020304" pitchFamily="18" charset="0"/>
                <a:cs typeface="Times New Roman" panose="02020603050405020304" pitchFamily="18" charset="0"/>
              </a:rPr>
              <a:t>’ anlamında </a:t>
            </a:r>
            <a:r>
              <a:rPr lang="tr-TR" dirty="0">
                <a:solidFill>
                  <a:schemeClr val="tx1"/>
                </a:solidFill>
                <a:latin typeface="Times New Roman" panose="02020603050405020304" pitchFamily="18" charset="0"/>
                <a:cs typeface="Times New Roman" panose="02020603050405020304" pitchFamily="18" charset="0"/>
              </a:rPr>
              <a:t>da kullanılan ‘İdare’ sözcüğünü (…) ‘teknik ve günlük yönetim’ karşılığı ile bir tutmamak gerekir.” (DURAN, s.2)</a:t>
            </a:r>
          </a:p>
          <a:p>
            <a:pPr marL="0" indent="0" algn="just">
              <a:buNone/>
            </a:pPr>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6492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08142" y="1133903"/>
            <a:ext cx="9564976" cy="4816713"/>
          </a:xfrm>
        </p:spPr>
        <p:txBody>
          <a:bodyPr/>
          <a:lstStyle/>
          <a:p>
            <a:pPr marL="0" indent="0" algn="just">
              <a:buNone/>
            </a:pPr>
            <a:r>
              <a:rPr lang="tr-TR" dirty="0">
                <a:solidFill>
                  <a:schemeClr val="tx1"/>
                </a:solidFill>
                <a:latin typeface="Times New Roman" panose="02020603050405020304" pitchFamily="18" charset="0"/>
                <a:cs typeface="Times New Roman" panose="02020603050405020304" pitchFamily="18" charset="0"/>
              </a:rPr>
              <a:t>Diğer yandan, idare hem bir yapıyı, hem de bu yapının faaliyetlerini ifade eder: “İdare, kamu idaresi olarak, belli başlı iki anlamda kullanılmaktadır</a:t>
            </a:r>
            <a:r>
              <a:rPr lang="tr-TR" dirty="0" smtClean="0">
                <a:solidFill>
                  <a:schemeClr val="tx1"/>
                </a:solidFill>
                <a:latin typeface="Times New Roman" panose="02020603050405020304" pitchFamily="18" charset="0"/>
                <a:cs typeface="Times New Roman" panose="02020603050405020304" pitchFamily="18" charset="0"/>
              </a:rPr>
              <a:t>: İdare</a:t>
            </a:r>
            <a:r>
              <a:rPr lang="tr-TR" dirty="0">
                <a:solidFill>
                  <a:schemeClr val="tx1"/>
                </a:solidFill>
                <a:latin typeface="Times New Roman" panose="02020603050405020304" pitchFamily="18" charset="0"/>
                <a:cs typeface="Times New Roman" panose="02020603050405020304" pitchFamily="18" charset="0"/>
              </a:rPr>
              <a:t>, birinci olarak, Devletin belli bir tür organlarını, kuruluşlarını ifade etmektedir</a:t>
            </a:r>
            <a:r>
              <a:rPr lang="tr-TR" dirty="0" smtClean="0">
                <a:solidFill>
                  <a:schemeClr val="tx1"/>
                </a:solidFill>
                <a:latin typeface="Times New Roman" panose="02020603050405020304" pitchFamily="18" charset="0"/>
                <a:cs typeface="Times New Roman" panose="02020603050405020304" pitchFamily="18" charset="0"/>
              </a:rPr>
              <a:t>. İdare</a:t>
            </a:r>
            <a:r>
              <a:rPr lang="tr-TR" dirty="0">
                <a:solidFill>
                  <a:schemeClr val="tx1"/>
                </a:solidFill>
                <a:latin typeface="Times New Roman" panose="02020603050405020304" pitchFamily="18" charset="0"/>
                <a:cs typeface="Times New Roman" panose="02020603050405020304" pitchFamily="18" charset="0"/>
              </a:rPr>
              <a:t>, ikinci olarak </a:t>
            </a:r>
            <a:r>
              <a:rPr lang="tr-TR" dirty="0" smtClean="0">
                <a:solidFill>
                  <a:schemeClr val="tx1"/>
                </a:solidFill>
                <a:latin typeface="Times New Roman" panose="02020603050405020304" pitchFamily="18" charset="0"/>
                <a:cs typeface="Times New Roman" panose="02020603050405020304" pitchFamily="18" charset="0"/>
              </a:rPr>
              <a:t>ise</a:t>
            </a:r>
            <a:r>
              <a:rPr lang="tr-TR" dirty="0">
                <a:solidFill>
                  <a:schemeClr val="tx1"/>
                </a:solidFill>
                <a:latin typeface="Times New Roman" panose="02020603050405020304" pitchFamily="18" charset="0"/>
                <a:cs typeface="Times New Roman" panose="02020603050405020304" pitchFamily="18" charset="0"/>
              </a:rPr>
              <a:t>, Devletin belli bir tür faaliyetlerini ifade etmek için kullanılmaktadır, İdare, Devletin belli bir tür organlarını ifade etmek için kullanıldığında ‘organik’ ya da ‘yapısal’ anlamda idareden söz edilmektedir. İdare, Devletin belli bir tür faaliyetlerini ifade etmek için kullanıldığında ise, ‘görevsel’, ‘işlevsel’ ya da ‘fonksiyonel’ anlamda idareden söz edilmektedir.” (GÜNDAY, s.3).</a:t>
            </a:r>
          </a:p>
        </p:txBody>
      </p:sp>
    </p:spTree>
    <p:extLst>
      <p:ext uri="{BB962C8B-B14F-4D97-AF65-F5344CB8AC3E}">
        <p14:creationId xmlns:p14="http://schemas.microsoft.com/office/powerpoint/2010/main" val="2810178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06668" y="1204344"/>
            <a:ext cx="9481848" cy="4872131"/>
          </a:xfrm>
        </p:spPr>
        <p:txBody>
          <a:bodyPr/>
          <a:lstStyle/>
          <a:p>
            <a:pPr marL="0" indent="0" algn="just">
              <a:buNone/>
            </a:pPr>
            <a:r>
              <a:rPr lang="tr-TR" dirty="0">
                <a:solidFill>
                  <a:schemeClr val="tx1"/>
                </a:solidFill>
                <a:latin typeface="Times New Roman" panose="02020603050405020304" pitchFamily="18" charset="0"/>
                <a:cs typeface="Times New Roman" panose="02020603050405020304" pitchFamily="18" charset="0"/>
              </a:rPr>
              <a:t>İdare hukukunun, hem yapısal hem görevsel idareye uygulanan hukuk olduğunu belirtelim. Ancak bunu belirtmekle iş bitmiyor, devletin içinde yer alan organ ve faaliyetler arasından idare olana organı ve idari olan faaliyeti teşhis etmek gerekiyor</a:t>
            </a:r>
            <a:r>
              <a:rPr lang="tr-TR" dirty="0" smtClean="0">
                <a:solidFill>
                  <a:schemeClr val="tx1"/>
                </a:solidFill>
                <a:latin typeface="Times New Roman" panose="02020603050405020304" pitchFamily="18" charset="0"/>
                <a:cs typeface="Times New Roman" panose="02020603050405020304" pitchFamily="18" charset="0"/>
              </a:rPr>
              <a:t>. Çünkü</a:t>
            </a:r>
            <a:r>
              <a:rPr lang="tr-TR" dirty="0">
                <a:solidFill>
                  <a:schemeClr val="tx1"/>
                </a:solidFill>
                <a:latin typeface="Times New Roman" panose="02020603050405020304" pitchFamily="18" charset="0"/>
                <a:cs typeface="Times New Roman" panose="02020603050405020304" pitchFamily="18" charset="0"/>
              </a:rPr>
              <a:t>, “ne İdare’nin istisnasız her faaliyeti “</a:t>
            </a:r>
            <a:r>
              <a:rPr lang="tr-TR" dirty="0" err="1">
                <a:solidFill>
                  <a:schemeClr val="tx1"/>
                </a:solidFill>
                <a:latin typeface="Times New Roman" panose="02020603050405020304" pitchFamily="18" charset="0"/>
                <a:cs typeface="Times New Roman" panose="02020603050405020304" pitchFamily="18" charset="0"/>
              </a:rPr>
              <a:t>idari”dir</a:t>
            </a:r>
            <a:r>
              <a:rPr lang="tr-TR" dirty="0">
                <a:solidFill>
                  <a:schemeClr val="tx1"/>
                </a:solidFill>
                <a:latin typeface="Times New Roman" panose="02020603050405020304" pitchFamily="18" charset="0"/>
                <a:cs typeface="Times New Roman" panose="02020603050405020304" pitchFamily="18" charset="0"/>
              </a:rPr>
              <a:t>, ne de “idari faaliyet” sadece İdare’ye mahsustur. İdare hukuku ise, hem organ, hem faaliyet olarak İdare’nin hukuku olduğuna göre, bu hukukun incelenmesine girişebilmek için önce </a:t>
            </a:r>
            <a:r>
              <a:rPr lang="tr-TR" dirty="0" smtClean="0">
                <a:solidFill>
                  <a:schemeClr val="tx1"/>
                </a:solidFill>
                <a:latin typeface="Times New Roman" panose="02020603050405020304" pitchFamily="18" charset="0"/>
                <a:cs typeface="Times New Roman" panose="02020603050405020304" pitchFamily="18" charset="0"/>
              </a:rPr>
              <a:t>idarenin </a:t>
            </a:r>
            <a:r>
              <a:rPr lang="tr-TR" dirty="0">
                <a:solidFill>
                  <a:schemeClr val="tx1"/>
                </a:solidFill>
                <a:latin typeface="Times New Roman" panose="02020603050405020304" pitchFamily="18" charset="0"/>
                <a:cs typeface="Times New Roman" panose="02020603050405020304" pitchFamily="18" charset="0"/>
              </a:rPr>
              <a:t>ne olduğunun, organ ve faaliyet halinde, </a:t>
            </a:r>
            <a:r>
              <a:rPr lang="tr-TR" dirty="0" smtClean="0">
                <a:solidFill>
                  <a:schemeClr val="tx1"/>
                </a:solidFill>
                <a:latin typeface="Times New Roman" panose="02020603050405020304" pitchFamily="18" charset="0"/>
                <a:cs typeface="Times New Roman" panose="02020603050405020304" pitchFamily="18" charset="0"/>
              </a:rPr>
              <a:t>tespiti </a:t>
            </a:r>
            <a:r>
              <a:rPr lang="tr-TR" dirty="0">
                <a:solidFill>
                  <a:schemeClr val="tx1"/>
                </a:solidFill>
                <a:latin typeface="Times New Roman" panose="02020603050405020304" pitchFamily="18" charset="0"/>
                <a:cs typeface="Times New Roman" panose="02020603050405020304" pitchFamily="18" charset="0"/>
              </a:rPr>
              <a:t>şarttır. İdare’yi bilmeden, onun hukukunu öğrenmenin mümkün olamayacağı muhakkaktır.” (ÖZYÖRÜK, s.84).</a:t>
            </a:r>
          </a:p>
        </p:txBody>
      </p:sp>
    </p:spTree>
    <p:extLst>
      <p:ext uri="{BB962C8B-B14F-4D97-AF65-F5344CB8AC3E}">
        <p14:creationId xmlns:p14="http://schemas.microsoft.com/office/powerpoint/2010/main" val="57204595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16</TotalTime>
  <Words>804</Words>
  <Application>Microsoft Office PowerPoint</Application>
  <PresentationFormat>Geniş ekran</PresentationFormat>
  <Paragraphs>14</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Century Gothic</vt:lpstr>
      <vt:lpstr>Times New Roman</vt:lpstr>
      <vt:lpstr>Wingdings 3</vt:lpstr>
      <vt:lpstr>Duman</vt:lpstr>
      <vt:lpstr>Giriş</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Silentall Unattended Installer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İDARE KAVRAMI</dc:title>
  <dc:creator>betül damar</dc:creator>
  <cp:lastModifiedBy>Fatma Betül Damar</cp:lastModifiedBy>
  <cp:revision>6</cp:revision>
  <dcterms:created xsi:type="dcterms:W3CDTF">2018-02-04T18:53:59Z</dcterms:created>
  <dcterms:modified xsi:type="dcterms:W3CDTF">2019-09-24T14:50:24Z</dcterms:modified>
</cp:coreProperties>
</file>