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2" r:id="rId6"/>
    <p:sldId id="259" r:id="rId7"/>
    <p:sldId id="260" r:id="rId8"/>
    <p:sldId id="277" r:id="rId9"/>
    <p:sldId id="278" r:id="rId10"/>
    <p:sldId id="279" r:id="rId11"/>
    <p:sldId id="263" r:id="rId12"/>
    <p:sldId id="264" r:id="rId13"/>
    <p:sldId id="265" r:id="rId14"/>
    <p:sldId id="261" r:id="rId15"/>
    <p:sldId id="267" r:id="rId16"/>
    <p:sldId id="266" r:id="rId17"/>
    <p:sldId id="269" r:id="rId18"/>
    <p:sldId id="270" r:id="rId19"/>
    <p:sldId id="273" r:id="rId20"/>
    <p:sldId id="271" r:id="rId21"/>
    <p:sldId id="272" r:id="rId22"/>
    <p:sldId id="268" r:id="rId23"/>
    <p:sldId id="274" r:id="rId24"/>
    <p:sldId id="275" r:id="rId25"/>
    <p:sldId id="276" r:id="rId26"/>
    <p:sldId id="280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56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066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60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91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63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57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38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54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2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9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9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0B22-C69B-4094-AF6E-2022D09F1B47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9EC7-5F6E-4BF2-9D32-E70EE6635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93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Relationship Id="rId1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g"/><Relationship Id="rId18" Type="http://schemas.openxmlformats.org/officeDocument/2006/relationships/image" Target="../media/image53.png"/><Relationship Id="rId3" Type="http://schemas.openxmlformats.org/officeDocument/2006/relationships/image" Target="../media/image38.jpg"/><Relationship Id="rId21" Type="http://schemas.openxmlformats.org/officeDocument/2006/relationships/image" Target="../media/image56.jp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jpg"/><Relationship Id="rId20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jpeg"/><Relationship Id="rId5" Type="http://schemas.openxmlformats.org/officeDocument/2006/relationships/image" Target="../media/image40.jpg"/><Relationship Id="rId15" Type="http://schemas.openxmlformats.org/officeDocument/2006/relationships/image" Target="../media/image50.jpg"/><Relationship Id="rId23" Type="http://schemas.openxmlformats.org/officeDocument/2006/relationships/image" Target="../media/image58.png"/><Relationship Id="rId10" Type="http://schemas.openxmlformats.org/officeDocument/2006/relationships/image" Target="../media/image45.jpg"/><Relationship Id="rId19" Type="http://schemas.openxmlformats.org/officeDocument/2006/relationships/image" Target="../media/image54.jpg"/><Relationship Id="rId4" Type="http://schemas.openxmlformats.org/officeDocument/2006/relationships/image" Target="../media/image39.png"/><Relationship Id="rId9" Type="http://schemas.openxmlformats.org/officeDocument/2006/relationships/image" Target="../media/image44.jpg"/><Relationship Id="rId14" Type="http://schemas.openxmlformats.org/officeDocument/2006/relationships/image" Target="../media/image49.jpg"/><Relationship Id="rId2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5.jp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82906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sz="4800" b="1" dirty="0" err="1" smtClean="0"/>
              <a:t>Minimally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processed</a:t>
            </a:r>
            <a:r>
              <a:rPr lang="tr-TR" sz="4800" b="1" dirty="0" smtClean="0"/>
              <a:t> foods: </a:t>
            </a:r>
            <a:br>
              <a:rPr lang="tr-TR" sz="4800" b="1" dirty="0" smtClean="0"/>
            </a:br>
            <a:r>
              <a:rPr lang="tr-TR" sz="4800" b="1" dirty="0" smtClean="0"/>
              <a:t/>
            </a:r>
            <a:br>
              <a:rPr lang="tr-TR" sz="4800" b="1" dirty="0" smtClean="0"/>
            </a:br>
            <a:r>
              <a:rPr lang="tr-TR" sz="4000" b="1" dirty="0" err="1" smtClean="0"/>
              <a:t>technology</a:t>
            </a:r>
            <a:r>
              <a:rPr lang="tr-TR" sz="4000" b="1" dirty="0" smtClean="0"/>
              <a:t>, conceptual </a:t>
            </a:r>
            <a:r>
              <a:rPr lang="tr-TR" sz="4000" b="1" dirty="0" err="1" smtClean="0"/>
              <a:t>approach</a:t>
            </a:r>
            <a:r>
              <a:rPr lang="tr-TR" sz="4000" b="1" dirty="0" smtClean="0"/>
              <a:t> and </a:t>
            </a:r>
            <a:r>
              <a:rPr lang="tr-TR" sz="4000" b="1" dirty="0" err="1" smtClean="0"/>
              <a:t>consumers</a:t>
            </a:r>
            <a:r>
              <a:rPr lang="tr-TR" sz="4000" b="1" dirty="0" smtClean="0"/>
              <a:t>’ </a:t>
            </a:r>
            <a:r>
              <a:rPr lang="tr-TR" sz="4000" b="1" dirty="0" err="1" smtClean="0"/>
              <a:t>perception</a:t>
            </a: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0396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Prof.Dr.Barbaros</a:t>
            </a:r>
            <a:r>
              <a:rPr lang="tr-TR" dirty="0" smtClean="0"/>
              <a:t> Özer</a:t>
            </a:r>
          </a:p>
          <a:p>
            <a:endParaRPr lang="tr-TR" dirty="0" smtClean="0"/>
          </a:p>
          <a:p>
            <a:r>
              <a:rPr lang="tr-TR" dirty="0" smtClean="0"/>
              <a:t>Ankara University </a:t>
            </a:r>
            <a:r>
              <a:rPr lang="tr-TR" dirty="0" err="1" smtClean="0"/>
              <a:t>Faculty</a:t>
            </a:r>
            <a:r>
              <a:rPr lang="tr-TR" dirty="0" smtClean="0"/>
              <a:t> of </a:t>
            </a:r>
            <a:r>
              <a:rPr lang="tr-TR" dirty="0" err="1" smtClean="0"/>
              <a:t>Agriculture</a:t>
            </a:r>
            <a:r>
              <a:rPr lang="tr-TR" dirty="0" smtClean="0"/>
              <a:t> Department of </a:t>
            </a:r>
            <a:r>
              <a:rPr lang="tr-TR" dirty="0" err="1" smtClean="0"/>
              <a:t>Dairy</a:t>
            </a:r>
            <a:r>
              <a:rPr lang="tr-TR" dirty="0" smtClean="0"/>
              <a:t> </a:t>
            </a:r>
            <a:r>
              <a:rPr lang="tr-TR" dirty="0" err="1" smtClean="0"/>
              <a:t>Technology</a:t>
            </a:r>
            <a:endParaRPr lang="tr-TR" dirty="0" smtClean="0"/>
          </a:p>
          <a:p>
            <a:r>
              <a:rPr lang="tr-TR" dirty="0" smtClean="0"/>
              <a:t>Ankara, Turkey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30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069848" y="3407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Basic </a:t>
            </a:r>
            <a:r>
              <a:rPr lang="tr-TR" sz="3200" b="1" dirty="0" err="1" smtClean="0">
                <a:solidFill>
                  <a:srgbClr val="FF0000"/>
                </a:solidFill>
              </a:rPr>
              <a:t>strategies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to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produce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functional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food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43712" y="2121408"/>
            <a:ext cx="2999232" cy="15118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Addition of </a:t>
            </a:r>
            <a:r>
              <a:rPr lang="tr-TR" dirty="0" err="1" smtClean="0">
                <a:solidFill>
                  <a:schemeClr val="tx1"/>
                </a:solidFill>
              </a:rPr>
              <a:t>biofunctional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supplements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to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target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food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4590288" y="2121408"/>
            <a:ext cx="2999232" cy="15118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Increasing </a:t>
            </a:r>
            <a:r>
              <a:rPr lang="tr-TR" dirty="0" err="1" smtClean="0">
                <a:solidFill>
                  <a:schemeClr val="tx1"/>
                </a:solidFill>
              </a:rPr>
              <a:t>concentration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functional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ingredients</a:t>
            </a:r>
            <a:r>
              <a:rPr lang="tr-TR" dirty="0" smtClean="0">
                <a:solidFill>
                  <a:schemeClr val="tx1"/>
                </a:solidFill>
              </a:rPr>
              <a:t> in </a:t>
            </a:r>
            <a:r>
              <a:rPr lang="tr-TR" dirty="0" err="1" smtClean="0">
                <a:solidFill>
                  <a:schemeClr val="tx1"/>
                </a:solidFill>
              </a:rPr>
              <a:t>foods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without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being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externally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supplemented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8272272" y="2121408"/>
            <a:ext cx="3102864" cy="15118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Increasing </a:t>
            </a:r>
            <a:r>
              <a:rPr lang="tr-TR" dirty="0" err="1" smtClean="0">
                <a:solidFill>
                  <a:schemeClr val="tx1"/>
                </a:solidFill>
              </a:rPr>
              <a:t>bioavailability</a:t>
            </a:r>
            <a:r>
              <a:rPr lang="tr-TR" dirty="0" smtClean="0">
                <a:solidFill>
                  <a:schemeClr val="tx1"/>
                </a:solidFill>
              </a:rPr>
              <a:t>/</a:t>
            </a:r>
            <a:r>
              <a:rPr lang="tr-TR" dirty="0" err="1" smtClean="0">
                <a:solidFill>
                  <a:schemeClr val="tx1"/>
                </a:solidFill>
              </a:rPr>
              <a:t>bioabsorption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nutraceuticals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by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modifying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food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processing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technologies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43712" y="3864864"/>
            <a:ext cx="34442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Direct </a:t>
            </a:r>
            <a:r>
              <a:rPr lang="tr-TR" sz="1600" dirty="0" err="1" smtClean="0"/>
              <a:t>suplementation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Encapsulation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Probiotics</a:t>
            </a:r>
            <a:r>
              <a:rPr lang="tr-TR" sz="1600" dirty="0" smtClean="0"/>
              <a:t>/</a:t>
            </a:r>
            <a:r>
              <a:rPr lang="tr-TR" sz="1600" dirty="0" err="1" smtClean="0"/>
              <a:t>prebiotics</a:t>
            </a:r>
            <a:r>
              <a:rPr lang="tr-TR" sz="1600" dirty="0" smtClean="0"/>
              <a:t>/</a:t>
            </a:r>
            <a:r>
              <a:rPr lang="tr-TR" sz="1600" dirty="0" err="1" smtClean="0"/>
              <a:t>synbiotics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Vitamins</a:t>
            </a:r>
            <a:r>
              <a:rPr lang="tr-TR" sz="1600" dirty="0" smtClean="0"/>
              <a:t>/</a:t>
            </a:r>
            <a:r>
              <a:rPr lang="tr-TR" sz="1600" dirty="0" err="1" smtClean="0"/>
              <a:t>minerals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Dietary</a:t>
            </a:r>
            <a:r>
              <a:rPr lang="tr-TR" sz="1600" dirty="0" smtClean="0"/>
              <a:t> </a:t>
            </a:r>
            <a:r>
              <a:rPr lang="tr-TR" sz="1600" dirty="0" err="1" smtClean="0"/>
              <a:t>fibers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Omega-3 </a:t>
            </a:r>
            <a:r>
              <a:rPr lang="tr-TR" sz="1600" dirty="0" err="1" smtClean="0"/>
              <a:t>etc</a:t>
            </a:r>
            <a:r>
              <a:rPr lang="tr-TR" sz="1600" dirty="0" smtClean="0"/>
              <a:t>..</a:t>
            </a:r>
            <a:endParaRPr lang="tr-TR" sz="16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4386072" y="3852672"/>
            <a:ext cx="3883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Selective</a:t>
            </a:r>
            <a:r>
              <a:rPr lang="tr-TR" sz="1600" dirty="0" smtClean="0"/>
              <a:t> </a:t>
            </a:r>
            <a:r>
              <a:rPr lang="tr-TR" sz="1600" dirty="0" err="1" smtClean="0"/>
              <a:t>concentration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/</a:t>
            </a:r>
            <a:r>
              <a:rPr lang="tr-TR" sz="1600" dirty="0" err="1" smtClean="0"/>
              <a:t>or</a:t>
            </a:r>
            <a:r>
              <a:rPr lang="tr-TR" sz="1600" dirty="0" smtClean="0"/>
              <a:t> </a:t>
            </a:r>
            <a:r>
              <a:rPr lang="tr-TR" sz="1600" dirty="0" err="1" smtClean="0"/>
              <a:t>removal</a:t>
            </a:r>
            <a:r>
              <a:rPr lang="tr-TR" sz="1600" dirty="0" smtClean="0"/>
              <a:t> of </a:t>
            </a:r>
            <a:r>
              <a:rPr lang="tr-TR" sz="1600" dirty="0" err="1" smtClean="0"/>
              <a:t>target</a:t>
            </a:r>
            <a:r>
              <a:rPr lang="tr-TR" sz="1600" dirty="0" smtClean="0"/>
              <a:t> </a:t>
            </a:r>
            <a:r>
              <a:rPr lang="tr-TR" sz="1600" dirty="0" err="1" smtClean="0"/>
              <a:t>compounds</a:t>
            </a:r>
            <a:r>
              <a:rPr lang="tr-TR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Membrane</a:t>
            </a:r>
            <a:r>
              <a:rPr lang="tr-TR" sz="1600" dirty="0" smtClean="0"/>
              <a:t> Technologies (UF/DF/MF/NF)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Nonselective</a:t>
            </a:r>
            <a:r>
              <a:rPr lang="tr-TR" sz="1600" dirty="0" smtClean="0"/>
              <a:t> </a:t>
            </a:r>
            <a:r>
              <a:rPr lang="tr-TR" sz="1600" dirty="0" err="1" smtClean="0"/>
              <a:t>concentraton</a:t>
            </a:r>
            <a:r>
              <a:rPr lang="tr-TR" sz="1600" dirty="0" smtClean="0"/>
              <a:t> of </a:t>
            </a:r>
            <a:r>
              <a:rPr lang="tr-TR" sz="1600" dirty="0" err="1" smtClean="0"/>
              <a:t>target</a:t>
            </a:r>
            <a:r>
              <a:rPr lang="tr-TR" sz="1600" dirty="0" smtClean="0"/>
              <a:t> </a:t>
            </a:r>
            <a:r>
              <a:rPr lang="tr-TR" sz="1600" dirty="0" err="1" smtClean="0"/>
              <a:t>compounds</a:t>
            </a:r>
            <a:r>
              <a:rPr lang="tr-TR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Evaporation</a:t>
            </a:r>
            <a:r>
              <a:rPr lang="tr-TR" sz="1600" dirty="0" smtClean="0"/>
              <a:t>, </a:t>
            </a:r>
            <a:r>
              <a:rPr lang="tr-TR" sz="1600" dirty="0" err="1" smtClean="0"/>
              <a:t>drying</a:t>
            </a:r>
            <a:r>
              <a:rPr lang="tr-TR" sz="1600" dirty="0" smtClean="0"/>
              <a:t> </a:t>
            </a:r>
            <a:r>
              <a:rPr lang="tr-TR" sz="1600" dirty="0" err="1" smtClean="0"/>
              <a:t>etc</a:t>
            </a:r>
            <a:r>
              <a:rPr lang="tr-TR" sz="1600" dirty="0" smtClean="0"/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122920" y="3852672"/>
            <a:ext cx="38831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Changing</a:t>
            </a:r>
            <a:r>
              <a:rPr lang="tr-TR" sz="1600" dirty="0" smtClean="0"/>
              <a:t> </a:t>
            </a:r>
            <a:r>
              <a:rPr lang="tr-TR" sz="1600" dirty="0" err="1" smtClean="0"/>
              <a:t>the</a:t>
            </a:r>
            <a:r>
              <a:rPr lang="tr-TR" sz="1600" dirty="0" smtClean="0"/>
              <a:t> </a:t>
            </a:r>
            <a:r>
              <a:rPr lang="tr-TR" sz="1600" dirty="0" err="1" smtClean="0"/>
              <a:t>order</a:t>
            </a:r>
            <a:r>
              <a:rPr lang="tr-TR" sz="1600" dirty="0" smtClean="0"/>
              <a:t> of </a:t>
            </a:r>
            <a:r>
              <a:rPr lang="tr-TR" sz="1600" dirty="0" err="1" smtClean="0"/>
              <a:t>food</a:t>
            </a:r>
            <a:r>
              <a:rPr lang="tr-TR" sz="1600" dirty="0" smtClean="0"/>
              <a:t> </a:t>
            </a:r>
            <a:r>
              <a:rPr lang="tr-TR" sz="1600" dirty="0" err="1" smtClean="0"/>
              <a:t>processing</a:t>
            </a:r>
            <a:r>
              <a:rPr lang="tr-TR" sz="1600" dirty="0" smtClean="0"/>
              <a:t> </a:t>
            </a:r>
            <a:r>
              <a:rPr lang="tr-TR" sz="1600" dirty="0" err="1" smtClean="0"/>
              <a:t>flow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Homogenization</a:t>
            </a:r>
            <a:r>
              <a:rPr lang="tr-TR" sz="1600" dirty="0" smtClean="0"/>
              <a:t> </a:t>
            </a:r>
            <a:r>
              <a:rPr lang="tr-TR" sz="1600" dirty="0" err="1" smtClean="0"/>
              <a:t>prior</a:t>
            </a:r>
            <a:r>
              <a:rPr lang="tr-TR" sz="1600" dirty="0" smtClean="0"/>
              <a:t> </a:t>
            </a:r>
            <a:r>
              <a:rPr lang="tr-TR" sz="1600" dirty="0" err="1" smtClean="0"/>
              <a:t>to</a:t>
            </a:r>
            <a:r>
              <a:rPr lang="tr-TR" sz="1600" dirty="0" smtClean="0"/>
              <a:t> </a:t>
            </a:r>
            <a:r>
              <a:rPr lang="tr-TR" sz="1600" dirty="0" err="1" smtClean="0"/>
              <a:t>or</a:t>
            </a:r>
            <a:r>
              <a:rPr lang="tr-TR" sz="1600" dirty="0" smtClean="0"/>
              <a:t> </a:t>
            </a:r>
            <a:r>
              <a:rPr lang="tr-TR" sz="1600" dirty="0" err="1" smtClean="0"/>
              <a:t>after</a:t>
            </a:r>
            <a:r>
              <a:rPr lang="tr-TR" sz="1600" dirty="0" smtClean="0"/>
              <a:t> UHT </a:t>
            </a:r>
            <a:r>
              <a:rPr lang="tr-TR" sz="1600" dirty="0" err="1" smtClean="0"/>
              <a:t>treatment</a:t>
            </a:r>
            <a:r>
              <a:rPr lang="tr-TR" sz="1600" dirty="0" smtClean="0"/>
              <a:t> </a:t>
            </a:r>
            <a:r>
              <a:rPr lang="tr-TR" sz="1600" dirty="0" err="1" smtClean="0"/>
              <a:t>to</a:t>
            </a:r>
            <a:r>
              <a:rPr lang="tr-TR" sz="1600" dirty="0" smtClean="0"/>
              <a:t> </a:t>
            </a:r>
            <a:r>
              <a:rPr lang="tr-TR" sz="1600" dirty="0" err="1" smtClean="0"/>
              <a:t>milk</a:t>
            </a:r>
            <a:r>
              <a:rPr lang="tr-TR" sz="1600" dirty="0" smtClean="0"/>
              <a:t> (</a:t>
            </a:r>
            <a:r>
              <a:rPr lang="tr-TR" sz="1600" dirty="0" err="1" smtClean="0"/>
              <a:t>effects</a:t>
            </a:r>
            <a:r>
              <a:rPr lang="tr-TR" sz="1600" dirty="0" smtClean="0"/>
              <a:t> on </a:t>
            </a:r>
            <a:r>
              <a:rPr lang="tr-TR" sz="1600" dirty="0" err="1" smtClean="0"/>
              <a:t>lipid</a:t>
            </a:r>
            <a:r>
              <a:rPr lang="tr-TR" sz="1600" dirty="0" smtClean="0"/>
              <a:t> </a:t>
            </a:r>
            <a:r>
              <a:rPr lang="tr-TR" sz="1600" dirty="0" err="1" smtClean="0"/>
              <a:t>digestion</a:t>
            </a:r>
            <a:r>
              <a:rPr lang="tr-TR" sz="1600" dirty="0" smtClean="0"/>
              <a:t>? </a:t>
            </a:r>
            <a:r>
              <a:rPr lang="tr-TR" sz="1600" dirty="0" err="1"/>
              <a:t>o</a:t>
            </a:r>
            <a:r>
              <a:rPr lang="tr-TR" sz="1600" dirty="0" err="1" smtClean="0"/>
              <a:t>r</a:t>
            </a:r>
            <a:r>
              <a:rPr lang="tr-TR" sz="1600" dirty="0" smtClean="0"/>
              <a:t> protein </a:t>
            </a:r>
            <a:r>
              <a:rPr lang="tr-TR" sz="1600" dirty="0" err="1" smtClean="0"/>
              <a:t>bioabsorption</a:t>
            </a:r>
            <a:r>
              <a:rPr lang="tr-TR" sz="1600" dirty="0" smtClean="0"/>
              <a:t> </a:t>
            </a:r>
            <a:r>
              <a:rPr lang="tr-TR" sz="1600" dirty="0" err="1" smtClean="0"/>
              <a:t>level</a:t>
            </a:r>
            <a:r>
              <a:rPr lang="tr-TR" sz="1600" dirty="0"/>
              <a:t>?</a:t>
            </a:r>
            <a:r>
              <a:rPr lang="tr-TR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42613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656270" y="1233577"/>
            <a:ext cx="8540151" cy="1104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/>
              <a:t>Minimally</a:t>
            </a:r>
            <a:r>
              <a:rPr lang="tr-TR" sz="2400" dirty="0" smtClean="0"/>
              <a:t> </a:t>
            </a:r>
            <a:r>
              <a:rPr lang="tr-TR" sz="2400" dirty="0" err="1" smtClean="0"/>
              <a:t>processed</a:t>
            </a:r>
            <a:r>
              <a:rPr lang="tr-TR" sz="2400" dirty="0" smtClean="0"/>
              <a:t> foods </a:t>
            </a:r>
            <a:r>
              <a:rPr lang="tr-TR" sz="2400" i="1" dirty="0" smtClean="0"/>
              <a:t>vs</a:t>
            </a:r>
            <a:r>
              <a:rPr lang="tr-TR" sz="2400" dirty="0" smtClean="0"/>
              <a:t>. </a:t>
            </a:r>
            <a:r>
              <a:rPr lang="tr-TR" sz="2400" dirty="0" err="1" smtClean="0"/>
              <a:t>conventionally</a:t>
            </a:r>
            <a:r>
              <a:rPr lang="tr-TR" sz="2400" dirty="0" smtClean="0"/>
              <a:t> </a:t>
            </a:r>
            <a:r>
              <a:rPr lang="tr-TR" sz="2400" dirty="0" err="1" smtClean="0"/>
              <a:t>processed</a:t>
            </a:r>
            <a:r>
              <a:rPr lang="tr-TR" sz="2400" dirty="0" smtClean="0"/>
              <a:t> foods</a:t>
            </a:r>
            <a:endParaRPr lang="tr-TR" sz="2400" dirty="0"/>
          </a:p>
        </p:txBody>
      </p:sp>
      <p:cxnSp>
        <p:nvCxnSpPr>
          <p:cNvPr id="7" name="Düz Ok Bağlayıcısı 6"/>
          <p:cNvCxnSpPr>
            <a:stCxn id="4" idx="2"/>
          </p:cNvCxnSpPr>
          <p:nvPr/>
        </p:nvCxnSpPr>
        <p:spPr>
          <a:xfrm flipH="1">
            <a:off x="2260121" y="2337759"/>
            <a:ext cx="3666225" cy="162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stCxn id="4" idx="2"/>
          </p:cNvCxnSpPr>
          <p:nvPr/>
        </p:nvCxnSpPr>
        <p:spPr>
          <a:xfrm flipH="1">
            <a:off x="5020574" y="2337759"/>
            <a:ext cx="905772" cy="1656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stCxn id="4" idx="2"/>
          </p:cNvCxnSpPr>
          <p:nvPr/>
        </p:nvCxnSpPr>
        <p:spPr>
          <a:xfrm>
            <a:off x="5926346" y="2337759"/>
            <a:ext cx="1613141" cy="162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4" idx="2"/>
          </p:cNvCxnSpPr>
          <p:nvPr/>
        </p:nvCxnSpPr>
        <p:spPr>
          <a:xfrm>
            <a:off x="5926346" y="2337759"/>
            <a:ext cx="3856009" cy="144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729596" y="3994030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Healthier</a:t>
            </a:r>
            <a:r>
              <a:rPr lang="tr-TR" dirty="0" smtClean="0"/>
              <a:t> ?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490049" y="3994030"/>
            <a:ext cx="106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Safer?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7095226" y="3994030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Cheaper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9325154" y="3940668"/>
            <a:ext cx="159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Convenient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18" name="Yuvarlatılmış Dikdörtgen 17"/>
          <p:cNvSpPr/>
          <p:nvPr/>
        </p:nvSpPr>
        <p:spPr>
          <a:xfrm>
            <a:off x="3131389" y="4994694"/>
            <a:ext cx="6124754" cy="888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DO WE REALLY HAVE TO MAKE A CHOICE??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31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preparedfoods.com/ext/resources/archives/p/pf/pfx/pfx0/pfx05/pfx0511tax1-3Scientistsin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94" y="2872814"/>
            <a:ext cx="2379626" cy="15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1 Rectángulo"/>
          <p:cNvSpPr/>
          <p:nvPr/>
        </p:nvSpPr>
        <p:spPr>
          <a:xfrm>
            <a:off x="3821501" y="5537324"/>
            <a:ext cx="3657599" cy="247091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s-ES" sz="12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New processing technologies</a:t>
            </a:r>
            <a:endParaRPr lang="es-ES" sz="12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" name="18 Triángulo isósceles"/>
          <p:cNvSpPr/>
          <p:nvPr/>
        </p:nvSpPr>
        <p:spPr>
          <a:xfrm>
            <a:off x="5217729" y="5837784"/>
            <a:ext cx="865142" cy="458762"/>
          </a:xfrm>
          <a:prstGeom prst="triangle">
            <a:avLst/>
          </a:prstGeom>
          <a:solidFill>
            <a:srgbClr val="0096DF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endParaRPr lang="es-ES" sz="1200" b="1" dirty="0">
              <a:solidFill>
                <a:prstClr val="white"/>
              </a:solidFill>
            </a:endParaRPr>
          </a:p>
        </p:txBody>
      </p:sp>
      <p:sp>
        <p:nvSpPr>
          <p:cNvPr id="9" name="25 Forma libre"/>
          <p:cNvSpPr/>
          <p:nvPr/>
        </p:nvSpPr>
        <p:spPr>
          <a:xfrm>
            <a:off x="6058545" y="4970374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Safe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10" name="26 Forma libre"/>
          <p:cNvSpPr/>
          <p:nvPr/>
        </p:nvSpPr>
        <p:spPr>
          <a:xfrm>
            <a:off x="3927620" y="2207458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Less manipulated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11" name="27 Forma libre"/>
          <p:cNvSpPr/>
          <p:nvPr/>
        </p:nvSpPr>
        <p:spPr>
          <a:xfrm>
            <a:off x="3927620" y="2763720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With fewer resources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12" name="28 Forma libre"/>
          <p:cNvSpPr/>
          <p:nvPr/>
        </p:nvSpPr>
        <p:spPr>
          <a:xfrm>
            <a:off x="3919131" y="3310460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Clean label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13" name="30 Forma libre"/>
          <p:cNvSpPr/>
          <p:nvPr/>
        </p:nvSpPr>
        <p:spPr>
          <a:xfrm>
            <a:off x="3919131" y="3854066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Less processed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14" name="41 Forma libre"/>
          <p:cNvSpPr/>
          <p:nvPr/>
        </p:nvSpPr>
        <p:spPr>
          <a:xfrm>
            <a:off x="3919131" y="4407251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Less impact on nutrients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15" name="42 Forma libre"/>
          <p:cNvSpPr/>
          <p:nvPr/>
        </p:nvSpPr>
        <p:spPr>
          <a:xfrm>
            <a:off x="3927620" y="4954055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Pathogen free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16" name="43 Forma libre"/>
          <p:cNvSpPr/>
          <p:nvPr/>
        </p:nvSpPr>
        <p:spPr>
          <a:xfrm>
            <a:off x="6044999" y="2207458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More convenient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17" name="44 Forma libre"/>
          <p:cNvSpPr/>
          <p:nvPr/>
        </p:nvSpPr>
        <p:spPr>
          <a:xfrm>
            <a:off x="6044999" y="2766881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Environmentally friendly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18" name="45 Forma libre"/>
          <p:cNvSpPr/>
          <p:nvPr/>
        </p:nvSpPr>
        <p:spPr>
          <a:xfrm>
            <a:off x="6058545" y="3326779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Fresher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19" name="46 Forma libre"/>
          <p:cNvSpPr/>
          <p:nvPr/>
        </p:nvSpPr>
        <p:spPr>
          <a:xfrm>
            <a:off x="6051772" y="3870385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Natural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20" name="47 Forma libre"/>
          <p:cNvSpPr/>
          <p:nvPr/>
        </p:nvSpPr>
        <p:spPr>
          <a:xfrm>
            <a:off x="6044999" y="4423570"/>
            <a:ext cx="1463040" cy="520192"/>
          </a:xfrm>
          <a:custGeom>
            <a:avLst/>
            <a:gdLst>
              <a:gd name="connsiteX0" fmla="*/ 0 w 1463040"/>
              <a:gd name="connsiteY0" fmla="*/ 173401 h 1040384"/>
              <a:gd name="connsiteX1" fmla="*/ 173401 w 1463040"/>
              <a:gd name="connsiteY1" fmla="*/ 0 h 1040384"/>
              <a:gd name="connsiteX2" fmla="*/ 1289639 w 1463040"/>
              <a:gd name="connsiteY2" fmla="*/ 0 h 1040384"/>
              <a:gd name="connsiteX3" fmla="*/ 1463040 w 1463040"/>
              <a:gd name="connsiteY3" fmla="*/ 173401 h 1040384"/>
              <a:gd name="connsiteX4" fmla="*/ 1463040 w 1463040"/>
              <a:gd name="connsiteY4" fmla="*/ 866983 h 1040384"/>
              <a:gd name="connsiteX5" fmla="*/ 1289639 w 1463040"/>
              <a:gd name="connsiteY5" fmla="*/ 1040384 h 1040384"/>
              <a:gd name="connsiteX6" fmla="*/ 173401 w 1463040"/>
              <a:gd name="connsiteY6" fmla="*/ 1040384 h 1040384"/>
              <a:gd name="connsiteX7" fmla="*/ 0 w 1463040"/>
              <a:gd name="connsiteY7" fmla="*/ 866983 h 1040384"/>
              <a:gd name="connsiteX8" fmla="*/ 0 w 1463040"/>
              <a:gd name="connsiteY8" fmla="*/ 173401 h 10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1040384">
                <a:moveTo>
                  <a:pt x="0" y="173401"/>
                </a:moveTo>
                <a:cubicBezTo>
                  <a:pt x="0" y="77634"/>
                  <a:pt x="77634" y="0"/>
                  <a:pt x="173401" y="0"/>
                </a:cubicBezTo>
                <a:lnTo>
                  <a:pt x="1289639" y="0"/>
                </a:lnTo>
                <a:cubicBezTo>
                  <a:pt x="1385406" y="0"/>
                  <a:pt x="1463040" y="77634"/>
                  <a:pt x="1463040" y="173401"/>
                </a:cubicBezTo>
                <a:lnTo>
                  <a:pt x="1463040" y="866983"/>
                </a:lnTo>
                <a:cubicBezTo>
                  <a:pt x="1463040" y="962750"/>
                  <a:pt x="1385406" y="1040384"/>
                  <a:pt x="1289639" y="1040384"/>
                </a:cubicBezTo>
                <a:lnTo>
                  <a:pt x="173401" y="1040384"/>
                </a:lnTo>
                <a:cubicBezTo>
                  <a:pt x="77634" y="1040384"/>
                  <a:pt x="0" y="962750"/>
                  <a:pt x="0" y="866983"/>
                </a:cubicBezTo>
                <a:lnTo>
                  <a:pt x="0" y="173401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67" tIns="119367" rIns="119367" bIns="11936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prstClr val="white"/>
                </a:solidFill>
              </a:rPr>
              <a:t>Healthy</a:t>
            </a:r>
            <a:endParaRPr lang="es-ES" sz="1400" b="1" dirty="0">
              <a:solidFill>
                <a:prstClr val="white"/>
              </a:solidFill>
            </a:endParaRPr>
          </a:p>
        </p:txBody>
      </p:sp>
      <p:sp>
        <p:nvSpPr>
          <p:cNvPr id="21" name="21 Forma libre"/>
          <p:cNvSpPr/>
          <p:nvPr/>
        </p:nvSpPr>
        <p:spPr>
          <a:xfrm>
            <a:off x="6058545" y="1289385"/>
            <a:ext cx="3733801" cy="827201"/>
          </a:xfrm>
          <a:custGeom>
            <a:avLst/>
            <a:gdLst>
              <a:gd name="connsiteX0" fmla="*/ 0 w 1488962"/>
              <a:gd name="connsiteY0" fmla="*/ 82720 h 827201"/>
              <a:gd name="connsiteX1" fmla="*/ 82720 w 1488962"/>
              <a:gd name="connsiteY1" fmla="*/ 0 h 827201"/>
              <a:gd name="connsiteX2" fmla="*/ 1406242 w 1488962"/>
              <a:gd name="connsiteY2" fmla="*/ 0 h 827201"/>
              <a:gd name="connsiteX3" fmla="*/ 1488962 w 1488962"/>
              <a:gd name="connsiteY3" fmla="*/ 82720 h 827201"/>
              <a:gd name="connsiteX4" fmla="*/ 1488962 w 1488962"/>
              <a:gd name="connsiteY4" fmla="*/ 744481 h 827201"/>
              <a:gd name="connsiteX5" fmla="*/ 1406242 w 1488962"/>
              <a:gd name="connsiteY5" fmla="*/ 827201 h 827201"/>
              <a:gd name="connsiteX6" fmla="*/ 82720 w 1488962"/>
              <a:gd name="connsiteY6" fmla="*/ 827201 h 827201"/>
              <a:gd name="connsiteX7" fmla="*/ 0 w 1488962"/>
              <a:gd name="connsiteY7" fmla="*/ 744481 h 827201"/>
              <a:gd name="connsiteX8" fmla="*/ 0 w 1488962"/>
              <a:gd name="connsiteY8" fmla="*/ 82720 h 82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8962" h="827201">
                <a:moveTo>
                  <a:pt x="0" y="82720"/>
                </a:moveTo>
                <a:cubicBezTo>
                  <a:pt x="0" y="37035"/>
                  <a:pt x="37035" y="0"/>
                  <a:pt x="82720" y="0"/>
                </a:cubicBezTo>
                <a:lnTo>
                  <a:pt x="1406242" y="0"/>
                </a:lnTo>
                <a:cubicBezTo>
                  <a:pt x="1451927" y="0"/>
                  <a:pt x="1488962" y="37035"/>
                  <a:pt x="1488962" y="82720"/>
                </a:cubicBezTo>
                <a:lnTo>
                  <a:pt x="1488962" y="744481"/>
                </a:lnTo>
                <a:cubicBezTo>
                  <a:pt x="1488962" y="790166"/>
                  <a:pt x="1451927" y="827201"/>
                  <a:pt x="1406242" y="827201"/>
                </a:cubicBezTo>
                <a:lnTo>
                  <a:pt x="82720" y="827201"/>
                </a:lnTo>
                <a:cubicBezTo>
                  <a:pt x="37035" y="827201"/>
                  <a:pt x="0" y="790166"/>
                  <a:pt x="0" y="744481"/>
                </a:cubicBezTo>
                <a:lnTo>
                  <a:pt x="0" y="82720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78" tIns="81378" rIns="81378" bIns="81378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C</a:t>
            </a:r>
            <a:r>
              <a:rPr lang="es-ES" sz="2400" b="1" dirty="0" smtClean="0">
                <a:solidFill>
                  <a:schemeClr val="bg1"/>
                </a:solidFill>
              </a:rPr>
              <a:t>onsumer wants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1687900" y="1312150"/>
            <a:ext cx="3733801" cy="827201"/>
          </a:xfrm>
          <a:custGeom>
            <a:avLst/>
            <a:gdLst>
              <a:gd name="connsiteX0" fmla="*/ 0 w 1488962"/>
              <a:gd name="connsiteY0" fmla="*/ 82720 h 827201"/>
              <a:gd name="connsiteX1" fmla="*/ 82720 w 1488962"/>
              <a:gd name="connsiteY1" fmla="*/ 0 h 827201"/>
              <a:gd name="connsiteX2" fmla="*/ 1406242 w 1488962"/>
              <a:gd name="connsiteY2" fmla="*/ 0 h 827201"/>
              <a:gd name="connsiteX3" fmla="*/ 1488962 w 1488962"/>
              <a:gd name="connsiteY3" fmla="*/ 82720 h 827201"/>
              <a:gd name="connsiteX4" fmla="*/ 1488962 w 1488962"/>
              <a:gd name="connsiteY4" fmla="*/ 744481 h 827201"/>
              <a:gd name="connsiteX5" fmla="*/ 1406242 w 1488962"/>
              <a:gd name="connsiteY5" fmla="*/ 827201 h 827201"/>
              <a:gd name="connsiteX6" fmla="*/ 82720 w 1488962"/>
              <a:gd name="connsiteY6" fmla="*/ 827201 h 827201"/>
              <a:gd name="connsiteX7" fmla="*/ 0 w 1488962"/>
              <a:gd name="connsiteY7" fmla="*/ 744481 h 827201"/>
              <a:gd name="connsiteX8" fmla="*/ 0 w 1488962"/>
              <a:gd name="connsiteY8" fmla="*/ 82720 h 82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8962" h="827201">
                <a:moveTo>
                  <a:pt x="0" y="82720"/>
                </a:moveTo>
                <a:cubicBezTo>
                  <a:pt x="0" y="37035"/>
                  <a:pt x="37035" y="0"/>
                  <a:pt x="82720" y="0"/>
                </a:cubicBezTo>
                <a:lnTo>
                  <a:pt x="1406242" y="0"/>
                </a:lnTo>
                <a:cubicBezTo>
                  <a:pt x="1451927" y="0"/>
                  <a:pt x="1488962" y="37035"/>
                  <a:pt x="1488962" y="82720"/>
                </a:cubicBezTo>
                <a:lnTo>
                  <a:pt x="1488962" y="744481"/>
                </a:lnTo>
                <a:cubicBezTo>
                  <a:pt x="1488962" y="790166"/>
                  <a:pt x="1451927" y="827201"/>
                  <a:pt x="1406242" y="827201"/>
                </a:cubicBezTo>
                <a:lnTo>
                  <a:pt x="82720" y="827201"/>
                </a:lnTo>
                <a:cubicBezTo>
                  <a:pt x="37035" y="827201"/>
                  <a:pt x="0" y="790166"/>
                  <a:pt x="0" y="744481"/>
                </a:cubicBezTo>
                <a:lnTo>
                  <a:pt x="0" y="82720"/>
                </a:lnTo>
                <a:close/>
              </a:path>
            </a:pathLst>
          </a:custGeom>
          <a:solidFill>
            <a:srgbClr val="0096DF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78" tIns="81378" rIns="81378" bIns="81378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 Food industry designs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http://www.dairy.org/~/media/Dairy/Images/Pages/dairy-consumer-choices.jpg?la=en&amp;hash=680EB916974899A218356654E8F808A1FF63F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85" y="2872814"/>
            <a:ext cx="4098114" cy="15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820174" y="-6463"/>
            <a:ext cx="9144000" cy="1325563"/>
          </a:xfrm>
        </p:spPr>
        <p:txBody>
          <a:bodyPr>
            <a:noAutofit/>
          </a:bodyPr>
          <a:lstStyle/>
          <a:p>
            <a:r>
              <a:rPr lang="es-ES_tradnl" sz="2700" dirty="0" smtClean="0">
                <a:solidFill>
                  <a:srgbClr val="0096DF"/>
                </a:solidFill>
              </a:rPr>
              <a:t>NEW CONSUMERS, NOVEL PROCESSING TECHNOLOGIES</a:t>
            </a:r>
            <a:r>
              <a:rPr lang="es-ES" sz="2700" dirty="0" smtClean="0">
                <a:solidFill>
                  <a:srgbClr val="0096DF"/>
                </a:solidFill>
              </a:rPr>
              <a:t/>
            </a:r>
            <a:br>
              <a:rPr lang="es-ES" sz="2700" dirty="0" smtClean="0">
                <a:solidFill>
                  <a:srgbClr val="0096DF"/>
                </a:solidFill>
              </a:rPr>
            </a:br>
            <a:endParaRPr lang="es-ES" sz="2700" dirty="0">
              <a:solidFill>
                <a:srgbClr val="0096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7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06106" y="242156"/>
            <a:ext cx="9144000" cy="1325563"/>
          </a:xfrm>
        </p:spPr>
        <p:txBody>
          <a:bodyPr>
            <a:normAutofit/>
          </a:bodyPr>
          <a:lstStyle/>
          <a:p>
            <a:pPr marL="663575" indent="-663575" algn="ctr" rtl="0"/>
            <a:r>
              <a:rPr lang="es-ES" sz="2700" b="1" kern="1200" dirty="0" smtClean="0">
                <a:solidFill>
                  <a:srgbClr val="0095DF"/>
                </a:solidFill>
                <a:ea typeface="+mn-ea"/>
                <a:cs typeface="Arial" charset="0"/>
              </a:rPr>
              <a:t>GLOBAL TRENDS IN FOOD SECTOR</a:t>
            </a:r>
            <a:endParaRPr lang="es-ES" sz="2700" b="1" kern="1200" dirty="0">
              <a:solidFill>
                <a:srgbClr val="0095DF"/>
              </a:solidFill>
              <a:ea typeface="+mn-ea"/>
              <a:cs typeface="Arial" charset="0"/>
            </a:endParaRPr>
          </a:p>
        </p:txBody>
      </p:sp>
      <p:grpSp>
        <p:nvGrpSpPr>
          <p:cNvPr id="5" name="Grupo 4"/>
          <p:cNvGrpSpPr>
            <a:grpSpLocks noChangeAspect="1"/>
          </p:cNvGrpSpPr>
          <p:nvPr/>
        </p:nvGrpSpPr>
        <p:grpSpPr>
          <a:xfrm>
            <a:off x="1654708" y="1480378"/>
            <a:ext cx="8865515" cy="4949613"/>
            <a:chOff x="248602" y="2406184"/>
            <a:chExt cx="6870020" cy="3835529"/>
          </a:xfrm>
        </p:grpSpPr>
        <p:sp>
          <p:nvSpPr>
            <p:cNvPr id="6" name="Flecha arriba 24"/>
            <p:cNvSpPr/>
            <p:nvPr/>
          </p:nvSpPr>
          <p:spPr>
            <a:xfrm>
              <a:off x="6146000" y="4325886"/>
              <a:ext cx="609600" cy="1264597"/>
            </a:xfrm>
            <a:prstGeom prst="upArrow">
              <a:avLst>
                <a:gd name="adj1" fmla="val 21875"/>
                <a:gd name="adj2" fmla="val 906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Flecha arriba 29"/>
            <p:cNvSpPr/>
            <p:nvPr/>
          </p:nvSpPr>
          <p:spPr>
            <a:xfrm rot="10800000">
              <a:off x="6160555" y="2451971"/>
              <a:ext cx="609601" cy="1175266"/>
            </a:xfrm>
            <a:prstGeom prst="upArrow">
              <a:avLst>
                <a:gd name="adj1" fmla="val 21875"/>
                <a:gd name="adj2" fmla="val 7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49"/>
            <p:cNvPicPr>
              <a:picLocks noChangeAspect="1"/>
            </p:cNvPicPr>
            <p:nvPr/>
          </p:nvPicPr>
          <p:blipFill rotWithShape="1">
            <a:blip r:embed="rId2"/>
            <a:srcRect r="20410"/>
            <a:stretch/>
          </p:blipFill>
          <p:spPr>
            <a:xfrm>
              <a:off x="248602" y="2410058"/>
              <a:ext cx="5570382" cy="3831655"/>
            </a:xfrm>
            <a:prstGeom prst="rect">
              <a:avLst/>
            </a:prstGeom>
          </p:spPr>
        </p:pic>
        <p:pic>
          <p:nvPicPr>
            <p:cNvPr id="9" name="Imagen 50"/>
            <p:cNvPicPr>
              <a:picLocks noChangeAspect="1"/>
            </p:cNvPicPr>
            <p:nvPr/>
          </p:nvPicPr>
          <p:blipFill rotWithShape="1">
            <a:blip r:embed="rId2"/>
            <a:srcRect l="81225"/>
            <a:stretch/>
          </p:blipFill>
          <p:spPr>
            <a:xfrm>
              <a:off x="5812087" y="2406184"/>
              <a:ext cx="1306535" cy="3835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</a:rPr>
              <a:t>Nutraceutical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bioavailability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classification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scheme</a:t>
            </a:r>
            <a:r>
              <a:rPr lang="tr-TR" sz="3200" b="1" dirty="0" smtClean="0">
                <a:solidFill>
                  <a:srgbClr val="FF0000"/>
                </a:solidFill>
              </a:rPr>
              <a:t> (</a:t>
            </a:r>
            <a:r>
              <a:rPr lang="tr-TR" sz="3200" b="1" dirty="0" err="1" smtClean="0">
                <a:solidFill>
                  <a:srgbClr val="FF0000"/>
                </a:solidFill>
              </a:rPr>
              <a:t>NuBACS</a:t>
            </a:r>
            <a:r>
              <a:rPr lang="tr-TR" sz="3200" b="1" dirty="0" smtClean="0">
                <a:solidFill>
                  <a:srgbClr val="FF0000"/>
                </a:solidFill>
              </a:rPr>
              <a:t>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519448" y="1870841"/>
            <a:ext cx="2638097" cy="620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MAJOR CLASSES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593834" y="3437513"/>
            <a:ext cx="2638097" cy="6201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Bioaccessibility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519448" y="3437512"/>
            <a:ext cx="2638097" cy="6201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Absorption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8602717" y="3437511"/>
            <a:ext cx="2638097" cy="6201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Transformation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1912882" y="2950464"/>
            <a:ext cx="81455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>
            <a:stCxn id="5" idx="2"/>
          </p:cNvCxnSpPr>
          <p:nvPr/>
        </p:nvCxnSpPr>
        <p:spPr>
          <a:xfrm flipH="1">
            <a:off x="5838496" y="2490952"/>
            <a:ext cx="1" cy="459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 flipH="1">
            <a:off x="1912250" y="2953615"/>
            <a:ext cx="1" cy="459512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H="1">
            <a:off x="5838496" y="2965807"/>
            <a:ext cx="1" cy="459512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 flipH="1">
            <a:off x="10058400" y="2959711"/>
            <a:ext cx="1" cy="459512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2869744" y="6228608"/>
            <a:ext cx="593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err="1" smtClean="0"/>
              <a:t>McClements</a:t>
            </a:r>
            <a:r>
              <a:rPr lang="tr-TR" sz="1600" dirty="0" smtClean="0"/>
              <a:t> (2015). </a:t>
            </a:r>
            <a:r>
              <a:rPr lang="tr-TR" sz="1600" dirty="0" err="1" smtClean="0"/>
              <a:t>Current</a:t>
            </a:r>
            <a:r>
              <a:rPr lang="tr-TR" sz="1600" dirty="0" smtClean="0"/>
              <a:t> </a:t>
            </a:r>
            <a:r>
              <a:rPr lang="tr-TR" sz="1600" dirty="0" err="1" smtClean="0"/>
              <a:t>Opinion</a:t>
            </a:r>
            <a:r>
              <a:rPr lang="tr-TR" sz="1600" dirty="0" smtClean="0"/>
              <a:t> in </a:t>
            </a:r>
            <a:r>
              <a:rPr lang="tr-TR" sz="1600" dirty="0" err="1" smtClean="0"/>
              <a:t>Food</a:t>
            </a:r>
            <a:r>
              <a:rPr lang="tr-TR" sz="1600" dirty="0" smtClean="0"/>
              <a:t> </a:t>
            </a:r>
            <a:r>
              <a:rPr lang="tr-TR" sz="1600" dirty="0" err="1" smtClean="0"/>
              <a:t>Science</a:t>
            </a:r>
            <a:r>
              <a:rPr lang="tr-TR" sz="1600" dirty="0" smtClean="0"/>
              <a:t>, 4: 1-6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152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3625" y="152400"/>
            <a:ext cx="7470775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Emerging Technologies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407988" y="1447800"/>
            <a:ext cx="3669146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Nonthermal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+mn-lt"/>
              </a:rPr>
              <a:t> High Hydrostatic Pressure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+mn-lt"/>
              </a:rPr>
              <a:t> Pulsed electric fields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+mn-lt"/>
              </a:rPr>
              <a:t> Ultrasound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+mn-lt"/>
              </a:rPr>
              <a:t> Ultraviolet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+mn-lt"/>
              </a:rPr>
              <a:t> Irradiation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+mn-lt"/>
              </a:rPr>
              <a:t> Cold Plasma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+mn-lt"/>
              </a:rPr>
              <a:t> Ozone</a:t>
            </a:r>
          </a:p>
          <a:p>
            <a:pPr eaLnBrk="1" hangingPunct="1"/>
            <a:endParaRPr lang="en-US" sz="2400" dirty="0">
              <a:latin typeface="+mn-lt"/>
            </a:endParaRPr>
          </a:p>
          <a:p>
            <a:pPr eaLnBrk="1" hangingPunct="1"/>
            <a:endParaRPr lang="en-US" sz="2400" dirty="0">
              <a:latin typeface="+mn-lt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5486400" y="1490663"/>
            <a:ext cx="287155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Thermal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+mn-lt"/>
              </a:rPr>
              <a:t> Microwave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+mn-lt"/>
              </a:rPr>
              <a:t> Radiofrequency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Ohmic</a:t>
            </a:r>
            <a:r>
              <a:rPr lang="en-US" sz="2400" dirty="0">
                <a:latin typeface="+mn-lt"/>
              </a:rPr>
              <a:t> heating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+mn-lt"/>
              </a:rPr>
              <a:t> Advanced retorting</a:t>
            </a:r>
          </a:p>
        </p:txBody>
      </p:sp>
      <p:pic>
        <p:nvPicPr>
          <p:cNvPr id="8" name="Picture 2" descr="http://www.todayifoundout.com/wp-content/uploads/2010/08/114284main_EM_Spectrum500.jpg"/>
          <p:cNvPicPr>
            <a:picLocks noChangeAspect="1" noChangeArrowheads="1"/>
          </p:cNvPicPr>
          <p:nvPr/>
        </p:nvPicPr>
        <p:blipFill>
          <a:blip r:embed="rId3" cstate="print"/>
          <a:srcRect t="17666" b="6625"/>
          <a:stretch>
            <a:fillRect/>
          </a:stretch>
        </p:blipFill>
        <p:spPr bwMode="auto">
          <a:xfrm>
            <a:off x="3373074" y="3518578"/>
            <a:ext cx="5157806" cy="30231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2985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13660" y="-9574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HPP PRINCIPLES</a:t>
            </a:r>
            <a:endParaRPr lang="es-ES" dirty="0">
              <a:solidFill>
                <a:srgbClr val="FF0000"/>
              </a:solidFill>
            </a:endParaRPr>
          </a:p>
        </p:txBody>
      </p:sp>
      <p:grpSp>
        <p:nvGrpSpPr>
          <p:cNvPr id="26" name="Grup 25"/>
          <p:cNvGrpSpPr/>
          <p:nvPr/>
        </p:nvGrpSpPr>
        <p:grpSpPr>
          <a:xfrm>
            <a:off x="1991524" y="1786774"/>
            <a:ext cx="7627613" cy="4911482"/>
            <a:chOff x="1991524" y="1786774"/>
            <a:chExt cx="7627613" cy="4911482"/>
          </a:xfrm>
        </p:grpSpPr>
        <p:sp>
          <p:nvSpPr>
            <p:cNvPr id="5" name="Forma libre 3"/>
            <p:cNvSpPr/>
            <p:nvPr/>
          </p:nvSpPr>
          <p:spPr>
            <a:xfrm>
              <a:off x="3442041" y="5860741"/>
              <a:ext cx="1798066" cy="538797"/>
            </a:xfrm>
            <a:custGeom>
              <a:avLst/>
              <a:gdLst>
                <a:gd name="connsiteX0" fmla="*/ 0 w 1625785"/>
                <a:gd name="connsiteY0" fmla="*/ 72629 h 435767"/>
                <a:gd name="connsiteX1" fmla="*/ 72629 w 1625785"/>
                <a:gd name="connsiteY1" fmla="*/ 0 h 435767"/>
                <a:gd name="connsiteX2" fmla="*/ 1553156 w 1625785"/>
                <a:gd name="connsiteY2" fmla="*/ 0 h 435767"/>
                <a:gd name="connsiteX3" fmla="*/ 1625785 w 1625785"/>
                <a:gd name="connsiteY3" fmla="*/ 72629 h 435767"/>
                <a:gd name="connsiteX4" fmla="*/ 1625785 w 1625785"/>
                <a:gd name="connsiteY4" fmla="*/ 363138 h 435767"/>
                <a:gd name="connsiteX5" fmla="*/ 1553156 w 1625785"/>
                <a:gd name="connsiteY5" fmla="*/ 435767 h 435767"/>
                <a:gd name="connsiteX6" fmla="*/ 72629 w 1625785"/>
                <a:gd name="connsiteY6" fmla="*/ 435767 h 435767"/>
                <a:gd name="connsiteX7" fmla="*/ 0 w 1625785"/>
                <a:gd name="connsiteY7" fmla="*/ 363138 h 435767"/>
                <a:gd name="connsiteX8" fmla="*/ 0 w 1625785"/>
                <a:gd name="connsiteY8" fmla="*/ 72629 h 43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785" h="435767">
                  <a:moveTo>
                    <a:pt x="0" y="72629"/>
                  </a:moveTo>
                  <a:cubicBezTo>
                    <a:pt x="0" y="32517"/>
                    <a:pt x="32517" y="0"/>
                    <a:pt x="72629" y="0"/>
                  </a:cubicBezTo>
                  <a:lnTo>
                    <a:pt x="1553156" y="0"/>
                  </a:lnTo>
                  <a:cubicBezTo>
                    <a:pt x="1593268" y="0"/>
                    <a:pt x="1625785" y="32517"/>
                    <a:pt x="1625785" y="72629"/>
                  </a:cubicBezTo>
                  <a:lnTo>
                    <a:pt x="1625785" y="363138"/>
                  </a:lnTo>
                  <a:cubicBezTo>
                    <a:pt x="1625785" y="403250"/>
                    <a:pt x="1593268" y="435767"/>
                    <a:pt x="1553156" y="435767"/>
                  </a:cubicBezTo>
                  <a:lnTo>
                    <a:pt x="72629" y="435767"/>
                  </a:lnTo>
                  <a:cubicBezTo>
                    <a:pt x="32517" y="435767"/>
                    <a:pt x="0" y="403250"/>
                    <a:pt x="0" y="363138"/>
                  </a:cubicBezTo>
                  <a:lnTo>
                    <a:pt x="0" y="72629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048" tIns="41672" rIns="41672" bIns="41672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/>
                <a:t>Marianas trench</a:t>
              </a:r>
              <a:endParaRPr lang="es-ES" sz="2000" dirty="0"/>
            </a:p>
          </p:txBody>
        </p:sp>
        <p:sp>
          <p:nvSpPr>
            <p:cNvPr id="6" name="Forma libre 4"/>
            <p:cNvSpPr/>
            <p:nvPr/>
          </p:nvSpPr>
          <p:spPr>
            <a:xfrm>
              <a:off x="3440107" y="4618504"/>
              <a:ext cx="1800000" cy="544664"/>
            </a:xfrm>
            <a:custGeom>
              <a:avLst/>
              <a:gdLst>
                <a:gd name="connsiteX0" fmla="*/ 0 w 1625785"/>
                <a:gd name="connsiteY0" fmla="*/ 72629 h 435767"/>
                <a:gd name="connsiteX1" fmla="*/ 72629 w 1625785"/>
                <a:gd name="connsiteY1" fmla="*/ 0 h 435767"/>
                <a:gd name="connsiteX2" fmla="*/ 1553156 w 1625785"/>
                <a:gd name="connsiteY2" fmla="*/ 0 h 435767"/>
                <a:gd name="connsiteX3" fmla="*/ 1625785 w 1625785"/>
                <a:gd name="connsiteY3" fmla="*/ 72629 h 435767"/>
                <a:gd name="connsiteX4" fmla="*/ 1625785 w 1625785"/>
                <a:gd name="connsiteY4" fmla="*/ 363138 h 435767"/>
                <a:gd name="connsiteX5" fmla="*/ 1553156 w 1625785"/>
                <a:gd name="connsiteY5" fmla="*/ 435767 h 435767"/>
                <a:gd name="connsiteX6" fmla="*/ 72629 w 1625785"/>
                <a:gd name="connsiteY6" fmla="*/ 435767 h 435767"/>
                <a:gd name="connsiteX7" fmla="*/ 0 w 1625785"/>
                <a:gd name="connsiteY7" fmla="*/ 363138 h 435767"/>
                <a:gd name="connsiteX8" fmla="*/ 0 w 1625785"/>
                <a:gd name="connsiteY8" fmla="*/ 72629 h 43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785" h="435767">
                  <a:moveTo>
                    <a:pt x="0" y="72629"/>
                  </a:moveTo>
                  <a:cubicBezTo>
                    <a:pt x="0" y="32517"/>
                    <a:pt x="32517" y="0"/>
                    <a:pt x="72629" y="0"/>
                  </a:cubicBezTo>
                  <a:lnTo>
                    <a:pt x="1553156" y="0"/>
                  </a:lnTo>
                  <a:cubicBezTo>
                    <a:pt x="1593268" y="0"/>
                    <a:pt x="1625785" y="32517"/>
                    <a:pt x="1625785" y="72629"/>
                  </a:cubicBezTo>
                  <a:lnTo>
                    <a:pt x="1625785" y="363138"/>
                  </a:lnTo>
                  <a:cubicBezTo>
                    <a:pt x="1625785" y="403250"/>
                    <a:pt x="1593268" y="435767"/>
                    <a:pt x="1553156" y="435767"/>
                  </a:cubicBezTo>
                  <a:lnTo>
                    <a:pt x="72629" y="435767"/>
                  </a:lnTo>
                  <a:cubicBezTo>
                    <a:pt x="32517" y="435767"/>
                    <a:pt x="0" y="403250"/>
                    <a:pt x="0" y="363138"/>
                  </a:cubicBezTo>
                  <a:lnTo>
                    <a:pt x="0" y="72629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048" tIns="41672" rIns="41672" bIns="41672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/>
                <a:t>Stamp with a high-heel shoe</a:t>
              </a:r>
              <a:endParaRPr lang="es-ES" dirty="0"/>
            </a:p>
          </p:txBody>
        </p:sp>
        <p:sp>
          <p:nvSpPr>
            <p:cNvPr id="7" name="Forma libre 5"/>
            <p:cNvSpPr/>
            <p:nvPr/>
          </p:nvSpPr>
          <p:spPr>
            <a:xfrm>
              <a:off x="3442041" y="2050539"/>
              <a:ext cx="1798066" cy="562613"/>
            </a:xfrm>
            <a:custGeom>
              <a:avLst/>
              <a:gdLst>
                <a:gd name="connsiteX0" fmla="*/ 0 w 1625785"/>
                <a:gd name="connsiteY0" fmla="*/ 72629 h 435767"/>
                <a:gd name="connsiteX1" fmla="*/ 72629 w 1625785"/>
                <a:gd name="connsiteY1" fmla="*/ 0 h 435767"/>
                <a:gd name="connsiteX2" fmla="*/ 1553156 w 1625785"/>
                <a:gd name="connsiteY2" fmla="*/ 0 h 435767"/>
                <a:gd name="connsiteX3" fmla="*/ 1625785 w 1625785"/>
                <a:gd name="connsiteY3" fmla="*/ 72629 h 435767"/>
                <a:gd name="connsiteX4" fmla="*/ 1625785 w 1625785"/>
                <a:gd name="connsiteY4" fmla="*/ 363138 h 435767"/>
                <a:gd name="connsiteX5" fmla="*/ 1553156 w 1625785"/>
                <a:gd name="connsiteY5" fmla="*/ 435767 h 435767"/>
                <a:gd name="connsiteX6" fmla="*/ 72629 w 1625785"/>
                <a:gd name="connsiteY6" fmla="*/ 435767 h 435767"/>
                <a:gd name="connsiteX7" fmla="*/ 0 w 1625785"/>
                <a:gd name="connsiteY7" fmla="*/ 363138 h 435767"/>
                <a:gd name="connsiteX8" fmla="*/ 0 w 1625785"/>
                <a:gd name="connsiteY8" fmla="*/ 72629 h 43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785" h="435767">
                  <a:moveTo>
                    <a:pt x="0" y="72629"/>
                  </a:moveTo>
                  <a:cubicBezTo>
                    <a:pt x="0" y="32517"/>
                    <a:pt x="32517" y="0"/>
                    <a:pt x="72629" y="0"/>
                  </a:cubicBezTo>
                  <a:lnTo>
                    <a:pt x="1553156" y="0"/>
                  </a:lnTo>
                  <a:cubicBezTo>
                    <a:pt x="1593268" y="0"/>
                    <a:pt x="1625785" y="32517"/>
                    <a:pt x="1625785" y="72629"/>
                  </a:cubicBezTo>
                  <a:lnTo>
                    <a:pt x="1625785" y="363138"/>
                  </a:lnTo>
                  <a:cubicBezTo>
                    <a:pt x="1625785" y="403250"/>
                    <a:pt x="1593268" y="435767"/>
                    <a:pt x="1553156" y="435767"/>
                  </a:cubicBezTo>
                  <a:lnTo>
                    <a:pt x="72629" y="435767"/>
                  </a:lnTo>
                  <a:cubicBezTo>
                    <a:pt x="32517" y="435767"/>
                    <a:pt x="0" y="403250"/>
                    <a:pt x="0" y="363138"/>
                  </a:cubicBezTo>
                  <a:lnTo>
                    <a:pt x="0" y="72629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048" tIns="41672" rIns="41672" bIns="41672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/>
                <a:t>Pressure cooker</a:t>
              </a:r>
              <a:endParaRPr lang="es-ES" sz="2000" dirty="0"/>
            </a:p>
          </p:txBody>
        </p:sp>
        <p:sp>
          <p:nvSpPr>
            <p:cNvPr id="8" name="Forma libre 6"/>
            <p:cNvSpPr/>
            <p:nvPr/>
          </p:nvSpPr>
          <p:spPr>
            <a:xfrm>
              <a:off x="3429535" y="3351305"/>
              <a:ext cx="1810572" cy="562613"/>
            </a:xfrm>
            <a:custGeom>
              <a:avLst/>
              <a:gdLst>
                <a:gd name="connsiteX0" fmla="*/ 0 w 1625785"/>
                <a:gd name="connsiteY0" fmla="*/ 72629 h 435767"/>
                <a:gd name="connsiteX1" fmla="*/ 72629 w 1625785"/>
                <a:gd name="connsiteY1" fmla="*/ 0 h 435767"/>
                <a:gd name="connsiteX2" fmla="*/ 1553156 w 1625785"/>
                <a:gd name="connsiteY2" fmla="*/ 0 h 435767"/>
                <a:gd name="connsiteX3" fmla="*/ 1625785 w 1625785"/>
                <a:gd name="connsiteY3" fmla="*/ 72629 h 435767"/>
                <a:gd name="connsiteX4" fmla="*/ 1625785 w 1625785"/>
                <a:gd name="connsiteY4" fmla="*/ 363138 h 435767"/>
                <a:gd name="connsiteX5" fmla="*/ 1553156 w 1625785"/>
                <a:gd name="connsiteY5" fmla="*/ 435767 h 435767"/>
                <a:gd name="connsiteX6" fmla="*/ 72629 w 1625785"/>
                <a:gd name="connsiteY6" fmla="*/ 435767 h 435767"/>
                <a:gd name="connsiteX7" fmla="*/ 0 w 1625785"/>
                <a:gd name="connsiteY7" fmla="*/ 363138 h 435767"/>
                <a:gd name="connsiteX8" fmla="*/ 0 w 1625785"/>
                <a:gd name="connsiteY8" fmla="*/ 72629 h 43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785" h="435767">
                  <a:moveTo>
                    <a:pt x="0" y="72629"/>
                  </a:moveTo>
                  <a:cubicBezTo>
                    <a:pt x="0" y="32517"/>
                    <a:pt x="32517" y="0"/>
                    <a:pt x="72629" y="0"/>
                  </a:cubicBezTo>
                  <a:lnTo>
                    <a:pt x="1553156" y="0"/>
                  </a:lnTo>
                  <a:cubicBezTo>
                    <a:pt x="1593268" y="0"/>
                    <a:pt x="1625785" y="32517"/>
                    <a:pt x="1625785" y="72629"/>
                  </a:cubicBezTo>
                  <a:lnTo>
                    <a:pt x="1625785" y="363138"/>
                  </a:lnTo>
                  <a:cubicBezTo>
                    <a:pt x="1625785" y="403250"/>
                    <a:pt x="1593268" y="435767"/>
                    <a:pt x="1553156" y="435767"/>
                  </a:cubicBezTo>
                  <a:lnTo>
                    <a:pt x="72629" y="435767"/>
                  </a:lnTo>
                  <a:cubicBezTo>
                    <a:pt x="32517" y="435767"/>
                    <a:pt x="0" y="403250"/>
                    <a:pt x="0" y="363138"/>
                  </a:cubicBezTo>
                  <a:lnTo>
                    <a:pt x="0" y="72629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048" tIns="41672" rIns="41672" bIns="41672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/>
                <a:t>Atmospheric Pressure</a:t>
              </a:r>
              <a:endParaRPr lang="es-ES" dirty="0"/>
            </a:p>
          </p:txBody>
        </p:sp>
        <p:sp>
          <p:nvSpPr>
            <p:cNvPr id="9" name="Elipse 7"/>
            <p:cNvSpPr/>
            <p:nvPr/>
          </p:nvSpPr>
          <p:spPr>
            <a:xfrm>
              <a:off x="2037136" y="1786774"/>
              <a:ext cx="1080000" cy="1080000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Elipse 8"/>
            <p:cNvSpPr/>
            <p:nvPr/>
          </p:nvSpPr>
          <p:spPr>
            <a:xfrm>
              <a:off x="2037136" y="3067190"/>
              <a:ext cx="1080000" cy="1080000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Elipse 9"/>
            <p:cNvSpPr/>
            <p:nvPr/>
          </p:nvSpPr>
          <p:spPr>
            <a:xfrm>
              <a:off x="1991524" y="4342723"/>
              <a:ext cx="1080000" cy="1080000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Elipse 10"/>
            <p:cNvSpPr/>
            <p:nvPr/>
          </p:nvSpPr>
          <p:spPr>
            <a:xfrm>
              <a:off x="2037136" y="5618256"/>
              <a:ext cx="1080000" cy="1080000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3" name="Picture 2" descr="http://2.bp.blogspot.com/-uI9vCYay5U8/UQbQqO41fQI/AAAAAAAAB20/aN3zgMwd1gM/s1600/Captura%2Bde%2Bpantalla%2B2013-01-28%2Ba%2Bla%2528s%2529%2B20.25.03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" t="18714" r="74827" b="17230"/>
            <a:stretch/>
          </p:blipFill>
          <p:spPr bwMode="auto">
            <a:xfrm>
              <a:off x="9146746" y="2129511"/>
              <a:ext cx="472391" cy="39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ángulo 12"/>
            <p:cNvSpPr/>
            <p:nvPr/>
          </p:nvSpPr>
          <p:spPr>
            <a:xfrm>
              <a:off x="5557963" y="2124681"/>
              <a:ext cx="21973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dirty="0"/>
                <a:t>1,03 bar = 0,1 MPa </a:t>
              </a:r>
              <a:endParaRPr lang="es-ES" sz="2000" b="1" dirty="0"/>
            </a:p>
          </p:txBody>
        </p:sp>
        <p:sp>
          <p:nvSpPr>
            <p:cNvPr id="15" name="Rectángulo 13"/>
            <p:cNvSpPr/>
            <p:nvPr/>
          </p:nvSpPr>
          <p:spPr>
            <a:xfrm>
              <a:off x="5536250" y="3407736"/>
              <a:ext cx="21973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 smtClean="0"/>
                <a:t>2,00 </a:t>
              </a:r>
              <a:r>
                <a:rPr lang="es-ES" sz="2000" dirty="0"/>
                <a:t>bar = 0,2 MPa </a:t>
              </a:r>
            </a:p>
          </p:txBody>
        </p:sp>
        <p:sp>
          <p:nvSpPr>
            <p:cNvPr id="16" name="Rectángulo 14"/>
            <p:cNvSpPr/>
            <p:nvPr/>
          </p:nvSpPr>
          <p:spPr>
            <a:xfrm>
              <a:off x="5493844" y="4681866"/>
              <a:ext cx="23255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/>
                <a:t>&gt;100 bar = &gt;10 MPa </a:t>
              </a:r>
            </a:p>
          </p:txBody>
        </p:sp>
        <p:sp>
          <p:nvSpPr>
            <p:cNvPr id="17" name="Rectángulo 15"/>
            <p:cNvSpPr/>
            <p:nvPr/>
          </p:nvSpPr>
          <p:spPr>
            <a:xfrm>
              <a:off x="5536250" y="5926605"/>
              <a:ext cx="23800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 smtClean="0"/>
                <a:t>1100 </a:t>
              </a:r>
              <a:r>
                <a:rPr lang="es-ES" sz="2000" dirty="0"/>
                <a:t>bar = 110 MPa </a:t>
              </a:r>
            </a:p>
          </p:txBody>
        </p:sp>
        <p:sp>
          <p:nvSpPr>
            <p:cNvPr id="18" name="CuadroTexto 16"/>
            <p:cNvSpPr txBox="1"/>
            <p:nvPr/>
          </p:nvSpPr>
          <p:spPr>
            <a:xfrm>
              <a:off x="8294465" y="2124681"/>
              <a:ext cx="94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6.000 x</a:t>
              </a:r>
            </a:p>
          </p:txBody>
        </p:sp>
        <p:pic>
          <p:nvPicPr>
            <p:cNvPr id="19" name="Picture 2" descr="http://2.bp.blogspot.com/-uI9vCYay5U8/UQbQqO41fQI/AAAAAAAAB20/aN3zgMwd1gM/s1600/Captura%2Bde%2Bpantalla%2B2013-01-28%2Ba%2Bla%2528s%2529%2B20.25.03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" t="18714" r="74827" b="17230"/>
            <a:stretch/>
          </p:blipFill>
          <p:spPr bwMode="auto">
            <a:xfrm>
              <a:off x="9146746" y="3426897"/>
              <a:ext cx="472391" cy="39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uadroTexto 18"/>
            <p:cNvSpPr txBox="1"/>
            <p:nvPr/>
          </p:nvSpPr>
          <p:spPr>
            <a:xfrm>
              <a:off x="8294465" y="3402403"/>
              <a:ext cx="94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3.000 x</a:t>
              </a:r>
            </a:p>
          </p:txBody>
        </p:sp>
        <p:pic>
          <p:nvPicPr>
            <p:cNvPr id="21" name="Picture 2" descr="http://2.bp.blogspot.com/-uI9vCYay5U8/UQbQqO41fQI/AAAAAAAAB20/aN3zgMwd1gM/s1600/Captura%2Bde%2Bpantalla%2B2013-01-28%2Ba%2Bla%2528s%2529%2B20.25.03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" t="18714" r="74827" b="17230"/>
            <a:stretch/>
          </p:blipFill>
          <p:spPr bwMode="auto">
            <a:xfrm>
              <a:off x="9146746" y="4717471"/>
              <a:ext cx="472391" cy="39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uadroTexto 20"/>
            <p:cNvSpPr txBox="1"/>
            <p:nvPr/>
          </p:nvSpPr>
          <p:spPr>
            <a:xfrm>
              <a:off x="8563508" y="4694745"/>
              <a:ext cx="620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60 x</a:t>
              </a:r>
            </a:p>
          </p:txBody>
        </p:sp>
        <p:pic>
          <p:nvPicPr>
            <p:cNvPr id="23" name="Picture 2" descr="http://2.bp.blogspot.com/-uI9vCYay5U8/UQbQqO41fQI/AAAAAAAAB20/aN3zgMwd1gM/s1600/Captura%2Bde%2Bpantalla%2B2013-01-28%2Ba%2Bla%2528s%2529%2B20.25.03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" t="18714" r="74827" b="17230"/>
            <a:stretch/>
          </p:blipFill>
          <p:spPr bwMode="auto">
            <a:xfrm>
              <a:off x="9146746" y="5930741"/>
              <a:ext cx="472391" cy="39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uadroTexto 22"/>
            <p:cNvSpPr txBox="1"/>
            <p:nvPr/>
          </p:nvSpPr>
          <p:spPr>
            <a:xfrm>
              <a:off x="8647028" y="5919564"/>
              <a:ext cx="490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6 x</a:t>
              </a:r>
            </a:p>
          </p:txBody>
        </p:sp>
      </p:grpSp>
      <p:sp>
        <p:nvSpPr>
          <p:cNvPr id="25" name="Subtítulo 2"/>
          <p:cNvSpPr txBox="1">
            <a:spLocks/>
          </p:cNvSpPr>
          <p:nvPr/>
        </p:nvSpPr>
        <p:spPr>
          <a:xfrm>
            <a:off x="1613660" y="902562"/>
            <a:ext cx="7886700" cy="423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mtClean="0">
                <a:solidFill>
                  <a:srgbClr val="FF0000"/>
                </a:solidFill>
              </a:rPr>
              <a:t>WHAT IS HYDORSTATIC HIGH PRESSURE?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0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Single banded oysters"/>
          <p:cNvPicPr>
            <a:picLocks noChangeAspect="1" noChangeArrowheads="1"/>
          </p:cNvPicPr>
          <p:nvPr/>
        </p:nvPicPr>
        <p:blipFill>
          <a:blip r:embed="rId2" cstate="print"/>
          <a:srcRect l="7143" t="4587" r="7143" b="7339"/>
          <a:stretch>
            <a:fillRect/>
          </a:stretch>
        </p:blipFill>
        <p:spPr bwMode="auto">
          <a:xfrm>
            <a:off x="8752114" y="3905459"/>
            <a:ext cx="1685925" cy="2057400"/>
          </a:xfrm>
          <a:prstGeom prst="rect">
            <a:avLst/>
          </a:prstGeom>
          <a:noFill/>
        </p:spPr>
      </p:pic>
      <p:pic>
        <p:nvPicPr>
          <p:cNvPr id="5" name="Picture 24" descr="avocado_sal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314" y="1695659"/>
            <a:ext cx="1676400" cy="1752600"/>
          </a:xfrm>
          <a:prstGeom prst="rect">
            <a:avLst/>
          </a:prstGeom>
          <a:noFill/>
        </p:spPr>
      </p:pic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436914" y="1467059"/>
            <a:ext cx="2590800" cy="4876800"/>
            <a:chOff x="0" y="1152"/>
            <a:chExt cx="1632" cy="3072"/>
          </a:xfrm>
        </p:grpSpPr>
        <p:pic>
          <p:nvPicPr>
            <p:cNvPr id="7" name="Picture 26" descr="petite_rancher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" y="2724"/>
              <a:ext cx="1572" cy="1500"/>
            </a:xfrm>
            <a:prstGeom prst="rect">
              <a:avLst/>
            </a:prstGeom>
            <a:noFill/>
          </p:spPr>
        </p:pic>
        <p:pic>
          <p:nvPicPr>
            <p:cNvPr id="8" name="Picture 28" descr="guac_zest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152"/>
              <a:ext cx="1542" cy="1500"/>
            </a:xfrm>
            <a:prstGeom prst="rect">
              <a:avLst/>
            </a:prstGeom>
            <a:noFill/>
          </p:spPr>
        </p:pic>
      </p:grpSp>
      <p:pic>
        <p:nvPicPr>
          <p:cNvPr id="9" name="Picture 36" descr="HFS1105-451_HamGoudaSunset_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0314" y="1543259"/>
            <a:ext cx="1905000" cy="1905000"/>
          </a:xfrm>
          <a:prstGeom prst="rect">
            <a:avLst/>
          </a:prstGeom>
          <a:noFill/>
        </p:spPr>
      </p:pic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103914" y="3676859"/>
            <a:ext cx="4572000" cy="2590800"/>
            <a:chOff x="1680" y="2544"/>
            <a:chExt cx="2880" cy="1632"/>
          </a:xfrm>
        </p:grpSpPr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7" cstate="print"/>
            <a:srcRect l="62619" t="29524" r="24046" b="44762"/>
            <a:stretch>
              <a:fillRect/>
            </a:stretch>
          </p:blipFill>
          <p:spPr bwMode="auto">
            <a:xfrm>
              <a:off x="2496" y="2544"/>
              <a:ext cx="1198" cy="158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2" name="Picture 31" descr="overall"/>
            <p:cNvPicPr>
              <a:picLocks noChangeAspect="1" noChangeArrowheads="1"/>
            </p:cNvPicPr>
            <p:nvPr/>
          </p:nvPicPr>
          <p:blipFill>
            <a:blip r:embed="rId8" cstate="print"/>
            <a:srcRect l="16164" t="25798" r="68126" b="35210"/>
            <a:stretch>
              <a:fillRect/>
            </a:stretch>
          </p:blipFill>
          <p:spPr bwMode="auto">
            <a:xfrm>
              <a:off x="1680" y="2544"/>
              <a:ext cx="732" cy="1632"/>
            </a:xfrm>
            <a:prstGeom prst="rect">
              <a:avLst/>
            </a:prstGeom>
            <a:noFill/>
          </p:spPr>
        </p:pic>
        <p:pic>
          <p:nvPicPr>
            <p:cNvPr id="13" name="Picture 40"/>
            <p:cNvPicPr>
              <a:picLocks noChangeAspect="1" noChangeArrowheads="1"/>
            </p:cNvPicPr>
            <p:nvPr/>
          </p:nvPicPr>
          <p:blipFill>
            <a:blip r:embed="rId9" cstate="print"/>
            <a:srcRect l="11227" b="3125"/>
            <a:stretch>
              <a:fillRect/>
            </a:stretch>
          </p:blipFill>
          <p:spPr bwMode="auto">
            <a:xfrm>
              <a:off x="3696" y="2592"/>
              <a:ext cx="864" cy="14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  <p:pic>
        <p:nvPicPr>
          <p:cNvPr id="14" name="Picture 41" descr="100_1162"/>
          <p:cNvPicPr>
            <a:picLocks noChangeAspect="1" noChangeArrowheads="1"/>
          </p:cNvPicPr>
          <p:nvPr/>
        </p:nvPicPr>
        <p:blipFill>
          <a:blip r:embed="rId10" cstate="print">
            <a:lum bright="18000" contrast="12000"/>
          </a:blip>
          <a:srcRect l="12973" t="7718" r="51146" b="60803"/>
          <a:stretch>
            <a:fillRect/>
          </a:stretch>
        </p:blipFill>
        <p:spPr bwMode="auto">
          <a:xfrm>
            <a:off x="7761514" y="1621047"/>
            <a:ext cx="2667000" cy="1755775"/>
          </a:xfrm>
          <a:prstGeom prst="rect">
            <a:avLst/>
          </a:prstGeom>
          <a:noFill/>
        </p:spPr>
      </p:pic>
      <p:sp>
        <p:nvSpPr>
          <p:cNvPr id="15" name="Yuvarlatılmış Dikdörtgen 14"/>
          <p:cNvSpPr/>
          <p:nvPr/>
        </p:nvSpPr>
        <p:spPr>
          <a:xfrm>
            <a:off x="2522136" y="231112"/>
            <a:ext cx="7915903" cy="823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Yüksek basınç uygulanmış ticari ürünler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265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/>
          <p:cNvSpPr txBox="1"/>
          <p:nvPr/>
        </p:nvSpPr>
        <p:spPr>
          <a:xfrm>
            <a:off x="7971410" y="1623927"/>
            <a:ext cx="144612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3000" b="1" spc="-270" dirty="0">
                <a:solidFill>
                  <a:srgbClr val="0190D4"/>
                </a:solidFill>
                <a:cs typeface="Calibri Light"/>
              </a:rPr>
              <a:t>T</a:t>
            </a:r>
            <a:r>
              <a:rPr sz="3000" b="1" spc="-34" dirty="0">
                <a:solidFill>
                  <a:srgbClr val="0190D4"/>
                </a:solidFill>
                <a:cs typeface="Calibri Light"/>
              </a:rPr>
              <a:t>a</a:t>
            </a:r>
            <a:r>
              <a:rPr sz="3000" b="1" spc="-8" dirty="0">
                <a:solidFill>
                  <a:srgbClr val="0190D4"/>
                </a:solidFill>
                <a:cs typeface="Calibri Light"/>
              </a:rPr>
              <a:t>i</a:t>
            </a:r>
            <a:r>
              <a:rPr sz="3000" b="1" spc="-109" dirty="0">
                <a:solidFill>
                  <a:srgbClr val="0190D4"/>
                </a:solidFill>
                <a:cs typeface="Calibri Light"/>
              </a:rPr>
              <a:t>w</a:t>
            </a:r>
            <a:r>
              <a:rPr sz="3000" b="1" spc="-41" dirty="0">
                <a:solidFill>
                  <a:srgbClr val="0190D4"/>
                </a:solidFill>
                <a:cs typeface="Calibri Light"/>
              </a:rPr>
              <a:t>a</a:t>
            </a:r>
            <a:r>
              <a:rPr sz="3000" b="1" spc="-19" dirty="0">
                <a:solidFill>
                  <a:srgbClr val="0190D4"/>
                </a:solidFill>
                <a:cs typeface="Calibri Light"/>
              </a:rPr>
              <a:t>n</a:t>
            </a:r>
            <a:endParaRPr sz="3000" b="1" dirty="0">
              <a:solidFill>
                <a:srgbClr val="0190D4"/>
              </a:solidFill>
              <a:cs typeface="Calibri Light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3762731" y="1562286"/>
            <a:ext cx="45719" cy="4105564"/>
          </a:xfrm>
          <a:custGeom>
            <a:avLst/>
            <a:gdLst/>
            <a:ahLst/>
            <a:cxnLst/>
            <a:rect l="l" t="t" r="r" b="b"/>
            <a:pathLst>
              <a:path w="5714" h="4389120">
                <a:moveTo>
                  <a:pt x="5461" y="0"/>
                </a:moveTo>
                <a:lnTo>
                  <a:pt x="0" y="4389120"/>
                </a:lnTo>
              </a:path>
            </a:pathLst>
          </a:custGeom>
          <a:ln w="60960">
            <a:solidFill>
              <a:srgbClr val="0190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0"/>
          <p:cNvSpPr>
            <a:spLocks noChangeAspect="1"/>
          </p:cNvSpPr>
          <p:nvPr/>
        </p:nvSpPr>
        <p:spPr>
          <a:xfrm>
            <a:off x="1171850" y="1511882"/>
            <a:ext cx="1056439" cy="793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1"/>
          <p:cNvSpPr/>
          <p:nvPr/>
        </p:nvSpPr>
        <p:spPr>
          <a:xfrm>
            <a:off x="1439858" y="4292391"/>
            <a:ext cx="2119122" cy="941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2"/>
          <p:cNvSpPr/>
          <p:nvPr/>
        </p:nvSpPr>
        <p:spPr>
          <a:xfrm>
            <a:off x="1439858" y="2499026"/>
            <a:ext cx="1279017" cy="395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3"/>
          <p:cNvSpPr/>
          <p:nvPr/>
        </p:nvSpPr>
        <p:spPr>
          <a:xfrm>
            <a:off x="1665029" y="3791757"/>
            <a:ext cx="929259" cy="470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4"/>
          <p:cNvSpPr/>
          <p:nvPr/>
        </p:nvSpPr>
        <p:spPr>
          <a:xfrm>
            <a:off x="1729037" y="3021376"/>
            <a:ext cx="1800225" cy="716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5"/>
          <p:cNvSpPr>
            <a:spLocks noChangeAspect="1"/>
          </p:cNvSpPr>
          <p:nvPr/>
        </p:nvSpPr>
        <p:spPr>
          <a:xfrm>
            <a:off x="6976802" y="1465869"/>
            <a:ext cx="1051133" cy="787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6"/>
          <p:cNvSpPr/>
          <p:nvPr/>
        </p:nvSpPr>
        <p:spPr>
          <a:xfrm>
            <a:off x="7306006" y="2473271"/>
            <a:ext cx="1330808" cy="6697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7"/>
          <p:cNvSpPr/>
          <p:nvPr/>
        </p:nvSpPr>
        <p:spPr>
          <a:xfrm>
            <a:off x="8071815" y="2984196"/>
            <a:ext cx="1056132" cy="17305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18"/>
          <p:cNvSpPr/>
          <p:nvPr/>
        </p:nvSpPr>
        <p:spPr>
          <a:xfrm>
            <a:off x="9172525" y="3849447"/>
            <a:ext cx="707516" cy="14698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19"/>
          <p:cNvSpPr/>
          <p:nvPr/>
        </p:nvSpPr>
        <p:spPr>
          <a:xfrm>
            <a:off x="7248202" y="3258517"/>
            <a:ext cx="883071" cy="18828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0"/>
          <p:cNvSpPr/>
          <p:nvPr/>
        </p:nvSpPr>
        <p:spPr>
          <a:xfrm flipH="1">
            <a:off x="6904793" y="1562286"/>
            <a:ext cx="45719" cy="4105564"/>
          </a:xfrm>
          <a:custGeom>
            <a:avLst/>
            <a:gdLst/>
            <a:ahLst/>
            <a:cxnLst/>
            <a:rect l="l" t="t" r="r" b="b"/>
            <a:pathLst>
              <a:path w="5715" h="4389120">
                <a:moveTo>
                  <a:pt x="5460" y="0"/>
                </a:moveTo>
                <a:lnTo>
                  <a:pt x="0" y="4389120"/>
                </a:lnTo>
              </a:path>
            </a:pathLst>
          </a:custGeom>
          <a:ln w="60960">
            <a:solidFill>
              <a:srgbClr val="0190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2"/>
          <p:cNvSpPr txBox="1"/>
          <p:nvPr/>
        </p:nvSpPr>
        <p:spPr>
          <a:xfrm>
            <a:off x="2093034" y="1664015"/>
            <a:ext cx="100314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2843689" algn="l"/>
              </a:tabLst>
            </a:pPr>
            <a:r>
              <a:rPr lang="tr-TR" sz="3000" b="1" spc="-75" dirty="0">
                <a:solidFill>
                  <a:srgbClr val="0190D4"/>
                </a:solidFill>
                <a:cs typeface="Calibri Light"/>
              </a:rPr>
              <a:t>K</a:t>
            </a:r>
            <a:r>
              <a:rPr sz="3000" b="1" spc="-75" dirty="0" err="1" smtClean="0">
                <a:solidFill>
                  <a:srgbClr val="0190D4"/>
                </a:solidFill>
                <a:cs typeface="Calibri Light"/>
              </a:rPr>
              <a:t>orea</a:t>
            </a:r>
            <a:endParaRPr sz="3000" b="1" dirty="0">
              <a:solidFill>
                <a:srgbClr val="0190D4"/>
              </a:solidFill>
              <a:cs typeface="Calibri Light"/>
            </a:endParaRPr>
          </a:p>
        </p:txBody>
      </p:sp>
      <p:sp>
        <p:nvSpPr>
          <p:cNvPr id="24" name="object 2"/>
          <p:cNvSpPr/>
          <p:nvPr/>
        </p:nvSpPr>
        <p:spPr>
          <a:xfrm>
            <a:off x="5158526" y="2416846"/>
            <a:ext cx="823371" cy="7825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15"/>
          <p:cNvSpPr>
            <a:spLocks noChangeAspect="1"/>
          </p:cNvSpPr>
          <p:nvPr/>
        </p:nvSpPr>
        <p:spPr>
          <a:xfrm>
            <a:off x="3951940" y="1562286"/>
            <a:ext cx="1132096" cy="8493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17"/>
          <p:cNvSpPr txBox="1"/>
          <p:nvPr/>
        </p:nvSpPr>
        <p:spPr>
          <a:xfrm>
            <a:off x="4943984" y="1754135"/>
            <a:ext cx="95508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lnSpc>
                <a:spcPct val="100000"/>
              </a:lnSpc>
              <a:defRPr sz="4000" spc="-55">
                <a:solidFill>
                  <a:srgbClr val="0099FF"/>
                </a:solidFill>
                <a:latin typeface="Gobold Thin" panose="02000500000000000000" pitchFamily="2" charset="0"/>
                <a:cs typeface="Calibri Light"/>
              </a:defRPr>
            </a:lvl1pPr>
          </a:lstStyle>
          <a:p>
            <a:r>
              <a:rPr sz="3000" b="1" dirty="0">
                <a:solidFill>
                  <a:srgbClr val="0190D4"/>
                </a:solidFill>
                <a:latin typeface="+mn-lt"/>
              </a:rPr>
              <a:t>India</a:t>
            </a:r>
          </a:p>
        </p:txBody>
      </p:sp>
      <p:sp>
        <p:nvSpPr>
          <p:cNvPr id="27" name="object 18"/>
          <p:cNvSpPr/>
          <p:nvPr/>
        </p:nvSpPr>
        <p:spPr>
          <a:xfrm>
            <a:off x="4053697" y="3573103"/>
            <a:ext cx="2571908" cy="11484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2629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2152586" y="1352902"/>
            <a:ext cx="244000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es-ES" sz="3000" b="1" spc="-49" dirty="0" smtClean="0">
                <a:solidFill>
                  <a:srgbClr val="0190D4"/>
                </a:solidFill>
                <a:cs typeface="Calibri Light"/>
              </a:rPr>
              <a:t>Estados Unidos</a:t>
            </a:r>
            <a:endParaRPr sz="3000" b="1" dirty="0">
              <a:solidFill>
                <a:srgbClr val="0190D4"/>
              </a:solidFill>
              <a:cs typeface="Calibri Light"/>
            </a:endParaRPr>
          </a:p>
        </p:txBody>
      </p:sp>
      <p:sp>
        <p:nvSpPr>
          <p:cNvPr id="5" name="object 10"/>
          <p:cNvSpPr>
            <a:spLocks noChangeAspect="1"/>
          </p:cNvSpPr>
          <p:nvPr/>
        </p:nvSpPr>
        <p:spPr>
          <a:xfrm>
            <a:off x="1205672" y="1124157"/>
            <a:ext cx="1056775" cy="793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11"/>
          <p:cNvSpPr/>
          <p:nvPr/>
        </p:nvSpPr>
        <p:spPr>
          <a:xfrm>
            <a:off x="1252744" y="2435326"/>
            <a:ext cx="601217" cy="1547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12"/>
          <p:cNvSpPr/>
          <p:nvPr/>
        </p:nvSpPr>
        <p:spPr>
          <a:xfrm>
            <a:off x="1209308" y="2118716"/>
            <a:ext cx="1675638" cy="266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14"/>
          <p:cNvSpPr/>
          <p:nvPr/>
        </p:nvSpPr>
        <p:spPr>
          <a:xfrm>
            <a:off x="2010553" y="2846806"/>
            <a:ext cx="1608200" cy="1132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15"/>
          <p:cNvSpPr/>
          <p:nvPr/>
        </p:nvSpPr>
        <p:spPr>
          <a:xfrm>
            <a:off x="1925970" y="2537054"/>
            <a:ext cx="2252853" cy="382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6"/>
          <p:cNvSpPr/>
          <p:nvPr/>
        </p:nvSpPr>
        <p:spPr>
          <a:xfrm>
            <a:off x="3106951" y="4155648"/>
            <a:ext cx="906243" cy="257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7"/>
          <p:cNvSpPr/>
          <p:nvPr/>
        </p:nvSpPr>
        <p:spPr>
          <a:xfrm>
            <a:off x="3496785" y="3217470"/>
            <a:ext cx="779003" cy="886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8"/>
          <p:cNvSpPr/>
          <p:nvPr/>
        </p:nvSpPr>
        <p:spPr>
          <a:xfrm>
            <a:off x="4305780" y="3204584"/>
            <a:ext cx="389502" cy="881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24"/>
          <p:cNvSpPr/>
          <p:nvPr/>
        </p:nvSpPr>
        <p:spPr>
          <a:xfrm>
            <a:off x="3856379" y="2649105"/>
            <a:ext cx="490347" cy="4617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26"/>
          <p:cNvSpPr/>
          <p:nvPr/>
        </p:nvSpPr>
        <p:spPr>
          <a:xfrm>
            <a:off x="5608599" y="2342762"/>
            <a:ext cx="770381" cy="8618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27"/>
          <p:cNvSpPr/>
          <p:nvPr/>
        </p:nvSpPr>
        <p:spPr>
          <a:xfrm>
            <a:off x="4454170" y="2327681"/>
            <a:ext cx="1154429" cy="8618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32"/>
          <p:cNvSpPr/>
          <p:nvPr/>
        </p:nvSpPr>
        <p:spPr>
          <a:xfrm>
            <a:off x="4960885" y="1401433"/>
            <a:ext cx="1170432" cy="8412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33"/>
          <p:cNvSpPr/>
          <p:nvPr/>
        </p:nvSpPr>
        <p:spPr>
          <a:xfrm>
            <a:off x="5517399" y="972995"/>
            <a:ext cx="900684" cy="3669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3"/>
          <p:cNvSpPr txBox="1"/>
          <p:nvPr/>
        </p:nvSpPr>
        <p:spPr>
          <a:xfrm>
            <a:off x="7474305" y="1260346"/>
            <a:ext cx="139741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9525">
              <a:defRPr sz="3000" b="1" spc="-11">
                <a:solidFill>
                  <a:srgbClr val="0099FF"/>
                </a:solidFill>
                <a:cs typeface="Calibri Light"/>
              </a:defRPr>
            </a:lvl1pPr>
          </a:lstStyle>
          <a:p>
            <a:r>
              <a:rPr dirty="0" err="1" smtClean="0">
                <a:solidFill>
                  <a:srgbClr val="0190D4"/>
                </a:solidFill>
              </a:rPr>
              <a:t>Canad</a:t>
            </a:r>
            <a:r>
              <a:rPr lang="es-ES" dirty="0" smtClean="0">
                <a:solidFill>
                  <a:srgbClr val="0190D4"/>
                </a:solidFill>
              </a:rPr>
              <a:t>á</a:t>
            </a:r>
            <a:endParaRPr dirty="0">
              <a:solidFill>
                <a:srgbClr val="0190D4"/>
              </a:solidFill>
            </a:endParaRPr>
          </a:p>
        </p:txBody>
      </p:sp>
      <p:sp>
        <p:nvSpPr>
          <p:cNvPr id="19" name="object 27"/>
          <p:cNvSpPr/>
          <p:nvPr/>
        </p:nvSpPr>
        <p:spPr>
          <a:xfrm>
            <a:off x="7275131" y="2152666"/>
            <a:ext cx="909827" cy="5760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8"/>
          <p:cNvSpPr/>
          <p:nvPr/>
        </p:nvSpPr>
        <p:spPr>
          <a:xfrm>
            <a:off x="8444553" y="1850301"/>
            <a:ext cx="1302690" cy="13122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6"/>
          <p:cNvSpPr>
            <a:spLocks noChangeAspect="1"/>
          </p:cNvSpPr>
          <p:nvPr/>
        </p:nvSpPr>
        <p:spPr>
          <a:xfrm>
            <a:off x="6575749" y="1125081"/>
            <a:ext cx="1069822" cy="8017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cxnSp>
        <p:nvCxnSpPr>
          <p:cNvPr id="22" name="Conector recto 4"/>
          <p:cNvCxnSpPr/>
          <p:nvPr/>
        </p:nvCxnSpPr>
        <p:spPr>
          <a:xfrm flipH="1">
            <a:off x="6840496" y="3352884"/>
            <a:ext cx="2980565" cy="8291"/>
          </a:xfrm>
          <a:prstGeom prst="line">
            <a:avLst/>
          </a:prstGeom>
          <a:ln w="57150">
            <a:solidFill>
              <a:srgbClr val="0190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39"/>
          <p:cNvCxnSpPr/>
          <p:nvPr/>
        </p:nvCxnSpPr>
        <p:spPr>
          <a:xfrm flipH="1" flipV="1">
            <a:off x="6590690" y="1116336"/>
            <a:ext cx="25063" cy="4968550"/>
          </a:xfrm>
          <a:prstGeom prst="line">
            <a:avLst/>
          </a:prstGeom>
          <a:ln w="57150">
            <a:solidFill>
              <a:srgbClr val="0190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30"/>
          <p:cNvSpPr>
            <a:spLocks noChangeAspect="1"/>
          </p:cNvSpPr>
          <p:nvPr/>
        </p:nvSpPr>
        <p:spPr>
          <a:xfrm>
            <a:off x="6572185" y="3489988"/>
            <a:ext cx="1145958" cy="8594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32"/>
          <p:cNvSpPr txBox="1"/>
          <p:nvPr/>
        </p:nvSpPr>
        <p:spPr>
          <a:xfrm>
            <a:off x="7562317" y="3699752"/>
            <a:ext cx="146989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lnSpc>
                <a:spcPct val="100000"/>
              </a:lnSpc>
              <a:defRPr sz="4000" spc="-55">
                <a:solidFill>
                  <a:srgbClr val="0099FF"/>
                </a:solidFill>
                <a:latin typeface="Gobold Thin" panose="02000500000000000000" pitchFamily="2" charset="0"/>
                <a:cs typeface="Calibri Light"/>
              </a:defRPr>
            </a:lvl1pPr>
          </a:lstStyle>
          <a:p>
            <a:r>
              <a:rPr sz="3000" b="1" dirty="0" smtClean="0">
                <a:solidFill>
                  <a:srgbClr val="0190D4"/>
                </a:solidFill>
                <a:latin typeface="+mn-lt"/>
              </a:rPr>
              <a:t>M</a:t>
            </a:r>
            <a:r>
              <a:rPr lang="es-ES" sz="3000" b="1" dirty="0">
                <a:solidFill>
                  <a:srgbClr val="0190D4"/>
                </a:solidFill>
                <a:latin typeface="+mn-lt"/>
              </a:rPr>
              <a:t>é</a:t>
            </a:r>
            <a:r>
              <a:rPr sz="3000" b="1" dirty="0" err="1" smtClean="0">
                <a:solidFill>
                  <a:srgbClr val="0190D4"/>
                </a:solidFill>
                <a:latin typeface="+mn-lt"/>
              </a:rPr>
              <a:t>xico</a:t>
            </a:r>
            <a:endParaRPr sz="3000" b="1" dirty="0">
              <a:solidFill>
                <a:srgbClr val="0190D4"/>
              </a:solidFill>
              <a:latin typeface="+mn-lt"/>
            </a:endParaRPr>
          </a:p>
        </p:txBody>
      </p:sp>
      <p:sp>
        <p:nvSpPr>
          <p:cNvPr id="26" name="object 33"/>
          <p:cNvSpPr/>
          <p:nvPr/>
        </p:nvSpPr>
        <p:spPr>
          <a:xfrm>
            <a:off x="7370236" y="4594140"/>
            <a:ext cx="1568195" cy="9178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34"/>
          <p:cNvSpPr/>
          <p:nvPr/>
        </p:nvSpPr>
        <p:spPr>
          <a:xfrm>
            <a:off x="7899445" y="4272958"/>
            <a:ext cx="1418462" cy="3371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35"/>
          <p:cNvSpPr/>
          <p:nvPr/>
        </p:nvSpPr>
        <p:spPr>
          <a:xfrm>
            <a:off x="9002451" y="4631517"/>
            <a:ext cx="739490" cy="14533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29" name="Imagen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85255" y="4134967"/>
            <a:ext cx="1889176" cy="1613932"/>
          </a:xfrm>
          <a:prstGeom prst="rect">
            <a:avLst/>
          </a:prstGeom>
        </p:spPr>
      </p:pic>
      <p:pic>
        <p:nvPicPr>
          <p:cNvPr id="30" name="Imagen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69" y="5764936"/>
            <a:ext cx="1629520" cy="308621"/>
          </a:xfrm>
          <a:prstGeom prst="rect">
            <a:avLst/>
          </a:prstGeom>
        </p:spPr>
      </p:pic>
      <p:pic>
        <p:nvPicPr>
          <p:cNvPr id="31" name="Imagen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95" y="3352087"/>
            <a:ext cx="743909" cy="9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Changes</a:t>
            </a:r>
            <a:r>
              <a:rPr lang="tr-TR" sz="3600" b="1" dirty="0" smtClean="0"/>
              <a:t> in Food </a:t>
            </a:r>
            <a:r>
              <a:rPr lang="tr-TR" sz="3600" b="1" dirty="0" err="1" smtClean="0"/>
              <a:t>Paradigms</a:t>
            </a:r>
            <a:r>
              <a:rPr lang="tr-TR" sz="3600" b="1" dirty="0" smtClean="0"/>
              <a:t> </a:t>
            </a:r>
            <a:r>
              <a:rPr lang="tr-TR" sz="3600" b="1" dirty="0" err="1"/>
              <a:t>O</a:t>
            </a:r>
            <a:r>
              <a:rPr lang="tr-TR" sz="3600" b="1" dirty="0" err="1" smtClean="0"/>
              <a:t>ver</a:t>
            </a:r>
            <a:r>
              <a:rPr lang="tr-TR" sz="3600" b="1" dirty="0" smtClean="0"/>
              <a:t> the </a:t>
            </a:r>
            <a:r>
              <a:rPr lang="tr-TR" sz="3600" b="1" dirty="0" err="1" smtClean="0"/>
              <a:t>Years</a:t>
            </a:r>
            <a:endParaRPr lang="tr-TR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87362"/>
            <a:ext cx="10074215" cy="515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97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641184" y="-159082"/>
            <a:ext cx="2753797" cy="68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smtClean="0"/>
              <a:t>New Zealand</a:t>
            </a:r>
            <a:endParaRPr lang="es-ES" sz="3200" b="1" dirty="0"/>
          </a:p>
        </p:txBody>
      </p:sp>
      <p:pic>
        <p:nvPicPr>
          <p:cNvPr id="5" name="Picture 4" descr="http://www.hiperbaric.com/media/uploads/clientes/ficha/col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2" y="1269441"/>
            <a:ext cx="6230187" cy="30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hiperbaric.com/media/uploads/clientes/ficha/colp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2" y="873832"/>
            <a:ext cx="1034537" cy="10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texto 3"/>
          <p:cNvSpPr txBox="1">
            <a:spLocks/>
          </p:cNvSpPr>
          <p:nvPr/>
        </p:nvSpPr>
        <p:spPr>
          <a:xfrm>
            <a:off x="8888168" y="2692125"/>
            <a:ext cx="2559730" cy="68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 smtClean="0"/>
              <a:t>South Korea</a:t>
            </a:r>
            <a:endParaRPr lang="es-ES" sz="3200" b="1" dirty="0"/>
          </a:p>
        </p:txBody>
      </p:sp>
      <p:sp>
        <p:nvSpPr>
          <p:cNvPr id="8" name="object 11"/>
          <p:cNvSpPr>
            <a:spLocks noChangeAspect="1"/>
          </p:cNvSpPr>
          <p:nvPr/>
        </p:nvSpPr>
        <p:spPr>
          <a:xfrm>
            <a:off x="5822626" y="3962183"/>
            <a:ext cx="6515588" cy="2895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/>
          <p:nvPr/>
        </p:nvSpPr>
        <p:spPr>
          <a:xfrm>
            <a:off x="9465988" y="3174441"/>
            <a:ext cx="1584960" cy="955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695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275917" y="0"/>
            <a:ext cx="2559730" cy="68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smtClean="0"/>
              <a:t>Spain</a:t>
            </a:r>
            <a:endParaRPr lang="es-E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6" y="4604938"/>
            <a:ext cx="2385032" cy="221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ebps.es/wp-content/themes/pastoret-theme/images/archive-home/logo-pastoret-white-227x85-9894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5" y="1039646"/>
            <a:ext cx="21621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343"/>
            <a:ext cx="2958328" cy="26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20" y="2315726"/>
            <a:ext cx="1746875" cy="1746875"/>
          </a:xfrm>
          <a:prstGeom prst="rect">
            <a:avLst/>
          </a:prstGeom>
        </p:spPr>
      </p:pic>
      <p:sp>
        <p:nvSpPr>
          <p:cNvPr id="9" name="Marcador de texto 3"/>
          <p:cNvSpPr txBox="1">
            <a:spLocks/>
          </p:cNvSpPr>
          <p:nvPr/>
        </p:nvSpPr>
        <p:spPr>
          <a:xfrm>
            <a:off x="5331182" y="1505578"/>
            <a:ext cx="2559730" cy="68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smtClean="0"/>
              <a:t>United Kingdom</a:t>
            </a:r>
            <a:endParaRPr lang="es-ES" sz="3200" b="1" dirty="0"/>
          </a:p>
        </p:txBody>
      </p:sp>
      <p:pic>
        <p:nvPicPr>
          <p:cNvPr id="10" name="10 Imagen" descr="pepperonicheesefrn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566" y="3207579"/>
            <a:ext cx="598074" cy="2402880"/>
          </a:xfrm>
          <a:prstGeom prst="rect">
            <a:avLst/>
          </a:prstGeom>
        </p:spPr>
      </p:pic>
      <p:pic>
        <p:nvPicPr>
          <p:cNvPr id="11" name="7 Imagen" descr="http://www.mucheese.com/res/?s=cmFuZ2VfTVUtc3RpY2tzX2xhcmdlLnBuZ3xyYW5nZS5kZXRhaWxzfGltYWdlfGltYWdl&amp;ext=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229" y="2928098"/>
            <a:ext cx="1102753" cy="196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 descr="http://www.mucheese.com/res/?s=cmFuZ2VfTWVkaXVtLUNoZWRkYXIucG5nfHJhbmdlLmRldGFpbHN8aW1hZ2V8aW1hZ2U%3D&amp;ext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247" y="2655702"/>
            <a:ext cx="881468" cy="77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mucheese.com/res/?s=cmFuZ2VfTWlsZC1DaGVkZGFyLnBuZ3xyYW5nZS5kZXRhaWxzfGltYWdlfGltYWdl&amp;ext=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30" y="3325204"/>
            <a:ext cx="881470" cy="77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84" y="2414283"/>
            <a:ext cx="1549762" cy="15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6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3704" y="0"/>
            <a:ext cx="11880860" cy="74357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Pulsed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Electric Fields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Technology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PEF)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21144"/>
              </p:ext>
            </p:extLst>
          </p:nvPr>
        </p:nvGraphicFramePr>
        <p:xfrm>
          <a:off x="93704" y="1035817"/>
          <a:ext cx="8401050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icture" r:id="rId3" imgW="5431536" imgH="2106168" progId="Word.Picture.8">
                  <p:embed/>
                </p:oleObj>
              </mc:Choice>
              <mc:Fallback>
                <p:oleObj name="Picture" r:id="rId3" imgW="5431536" imgH="21061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4" y="1035817"/>
                        <a:ext cx="8401050" cy="32988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3814" y="4313154"/>
            <a:ext cx="2267856" cy="25448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 b="16908"/>
          <a:stretch>
            <a:fillRect/>
          </a:stretch>
        </p:blipFill>
        <p:spPr bwMode="auto">
          <a:xfrm>
            <a:off x="7845895" y="4334642"/>
            <a:ext cx="2157919" cy="25233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" name="Metin kutusu 8"/>
          <p:cNvSpPr txBox="1"/>
          <p:nvPr/>
        </p:nvSpPr>
        <p:spPr>
          <a:xfrm>
            <a:off x="0" y="6330462"/>
            <a:ext cx="420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Kaynak</a:t>
            </a:r>
            <a:r>
              <a:rPr lang="tr-TR" dirty="0" smtClean="0"/>
              <a:t>: </a:t>
            </a:r>
            <a:r>
              <a:rPr lang="tr-TR" dirty="0" err="1" smtClean="0"/>
              <a:t>Gustavo</a:t>
            </a:r>
            <a:r>
              <a:rPr lang="tr-TR" dirty="0" smtClean="0"/>
              <a:t> </a:t>
            </a:r>
            <a:r>
              <a:rPr lang="tr-TR" dirty="0" err="1" smtClean="0"/>
              <a:t>Barbosa-Canovas</a:t>
            </a:r>
            <a:r>
              <a:rPr lang="tr-TR" dirty="0" smtClean="0"/>
              <a:t> (2012)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494754" y="3719237"/>
            <a:ext cx="150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Normal hücre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0124260" y="3719237"/>
            <a:ext cx="201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PEF uygulanmış hücre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2412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enesis-ultrasound.com/images/High-frequency-low-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8941" y="2724778"/>
            <a:ext cx="3581400" cy="3709308"/>
          </a:xfrm>
          <a:prstGeom prst="rect">
            <a:avLst/>
          </a:prstGeom>
          <a:noFill/>
        </p:spPr>
      </p:pic>
      <p:sp>
        <p:nvSpPr>
          <p:cNvPr id="5" name="Dikdörtgen 4"/>
          <p:cNvSpPr/>
          <p:nvPr/>
        </p:nvSpPr>
        <p:spPr>
          <a:xfrm>
            <a:off x="3872398" y="259973"/>
            <a:ext cx="3382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ULTRASOUND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30629" y="2965158"/>
            <a:ext cx="83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Energy generated by sound waves  that vibrate more than 20,000 times per second</a:t>
            </a:r>
            <a:endParaRPr lang="en-US" sz="3200" b="1" dirty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35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t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619" y="1590931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Du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019" y="1590931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us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5819" y="1590931"/>
            <a:ext cx="26590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6419" y="4486531"/>
            <a:ext cx="2614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</a:rPr>
              <a:t>Thermal treatment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49074" y="4442081"/>
            <a:ext cx="1790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</a:rPr>
              <a:t>Ultrasound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</a:rPr>
              <a:t>After 10 min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016074" y="4486531"/>
            <a:ext cx="1790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</a:rPr>
              <a:t>Ultrasound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</a:rPr>
              <a:t>After 30 min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114281" y="390602"/>
            <a:ext cx="98026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ULTRASOUND</a:t>
            </a:r>
            <a:endParaRPr lang="tr-TR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tr-TR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Disruption</a:t>
            </a:r>
            <a:r>
              <a:rPr lang="tr-TR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</a:t>
            </a:r>
            <a:r>
              <a:rPr lang="tr-TR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milk</a:t>
            </a:r>
            <a:r>
              <a:rPr lang="tr-TR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tr-TR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fat</a:t>
            </a:r>
            <a:r>
              <a:rPr lang="tr-TR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tr-TR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</a:t>
            </a:r>
            <a:r>
              <a:rPr lang="tr-TR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tr-TR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ultrasonication</a:t>
            </a:r>
            <a:endParaRPr 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0" y="6330462"/>
            <a:ext cx="420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Kaynak</a:t>
            </a:r>
            <a:r>
              <a:rPr lang="tr-TR" dirty="0" smtClean="0"/>
              <a:t>: </a:t>
            </a:r>
            <a:r>
              <a:rPr lang="tr-TR" dirty="0" err="1" smtClean="0"/>
              <a:t>Gustavo</a:t>
            </a:r>
            <a:r>
              <a:rPr lang="tr-TR" dirty="0" smtClean="0"/>
              <a:t> </a:t>
            </a:r>
            <a:r>
              <a:rPr lang="tr-TR" dirty="0" err="1" smtClean="0"/>
              <a:t>Barbosa-Canovas</a:t>
            </a:r>
            <a:r>
              <a:rPr lang="tr-TR" dirty="0" smtClean="0"/>
              <a:t> (2012)</a:t>
            </a:r>
            <a:endParaRPr lang="tr-TR" dirty="0"/>
          </a:p>
        </p:txBody>
      </p:sp>
      <p:pic>
        <p:nvPicPr>
          <p:cNvPr id="12" name="Picture 13" descr="US samp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63870">
            <a:off x="1358007" y="5012025"/>
            <a:ext cx="1790158" cy="134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733800" y="5486400"/>
            <a:ext cx="10668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845819" y="5486400"/>
            <a:ext cx="496113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Better homogenization, color, appearance and consistency</a:t>
            </a:r>
          </a:p>
        </p:txBody>
      </p:sp>
    </p:spTree>
    <p:extLst>
      <p:ext uri="{BB962C8B-B14F-4D97-AF65-F5344CB8AC3E}">
        <p14:creationId xmlns:p14="http://schemas.microsoft.com/office/powerpoint/2010/main" val="33924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223198" y="94622"/>
            <a:ext cx="7772400" cy="1143000"/>
          </a:xfrm>
          <a:noFill/>
        </p:spPr>
        <p:txBody>
          <a:bodyPr lIns="45720" rIns="45720" anchorCtr="0">
            <a:normAutofit/>
          </a:bodyPr>
          <a:lstStyle/>
          <a:p>
            <a:pPr algn="ctr">
              <a:defRPr/>
            </a:pPr>
            <a:r>
              <a:rPr lang="en-US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  <a:ea typeface="+mj-ea"/>
                <a:cs typeface="+mj-cs"/>
              </a:rPr>
              <a:t>COLD PLASMA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622620" y="1237622"/>
            <a:ext cx="7239000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Based on the interaction of a chemically and electrically reactive gas</a:t>
            </a:r>
          </a:p>
        </p:txBody>
      </p:sp>
      <p:pic>
        <p:nvPicPr>
          <p:cNvPr id="6" name="Picture 4" descr="Plasma.jpg"/>
          <p:cNvPicPr>
            <a:picLocks noChangeAspect="1"/>
          </p:cNvPicPr>
          <p:nvPr/>
        </p:nvPicPr>
        <p:blipFill>
          <a:blip r:embed="rId2" cstate="print"/>
          <a:srcRect l="9492" r="3494"/>
          <a:stretch>
            <a:fillRect/>
          </a:stretch>
        </p:blipFill>
        <p:spPr bwMode="auto">
          <a:xfrm>
            <a:off x="330758" y="2600849"/>
            <a:ext cx="41910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9551" y="2250690"/>
            <a:ext cx="3840227" cy="460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Dikdörtgen 7"/>
          <p:cNvSpPr/>
          <p:nvPr/>
        </p:nvSpPr>
        <p:spPr>
          <a:xfrm>
            <a:off x="4190162" y="4077291"/>
            <a:ext cx="4582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Escherichia coli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K12 before and after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cold plasma treatment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Membrane filter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(Yu et al. 2006, </a:t>
            </a:r>
            <a:r>
              <a:rPr lang="en-US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lang="en-US" sz="1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Appl</a:t>
            </a:r>
            <a:r>
              <a:rPr lang="en-US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Microbiol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73664" y="2967335"/>
            <a:ext cx="844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</a:t>
            </a:r>
            <a:r>
              <a:rPr lang="tr-T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tr-TR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</a:t>
            </a:r>
            <a:r>
              <a:rPr 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 </a:t>
            </a:r>
            <a:r>
              <a:rPr lang="tr-TR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your</a:t>
            </a:r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tr-TR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attention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1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567" y="2069552"/>
            <a:ext cx="4163913" cy="42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282262" y="2868140"/>
            <a:ext cx="2434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0070C0"/>
                </a:solidFill>
              </a:rPr>
              <a:t>Technology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pressure</a:t>
            </a:r>
            <a:endParaRPr lang="tr-TR" b="1" dirty="0" smtClean="0">
              <a:solidFill>
                <a:srgbClr val="0070C0"/>
              </a:solidFill>
            </a:endParaRPr>
          </a:p>
          <a:p>
            <a:endParaRPr lang="tr-TR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b="1" dirty="0" smtClean="0">
                <a:solidFill>
                  <a:srgbClr val="0070C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Piling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up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information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Novel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ingredients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Novel</a:t>
            </a:r>
            <a:r>
              <a:rPr lang="tr-TR" sz="1600" b="1" dirty="0" smtClean="0">
                <a:solidFill>
                  <a:srgbClr val="FF0000"/>
                </a:solidFill>
              </a:rPr>
              <a:t>  </a:t>
            </a:r>
            <a:r>
              <a:rPr lang="tr-TR" sz="1600" b="1" dirty="0" err="1" smtClean="0">
                <a:solidFill>
                  <a:srgbClr val="FF0000"/>
                </a:solidFill>
              </a:rPr>
              <a:t>tools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317007" y="4092276"/>
            <a:ext cx="22777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Market </a:t>
            </a:r>
            <a:r>
              <a:rPr lang="tr-TR" b="1" dirty="0" err="1" smtClean="0">
                <a:solidFill>
                  <a:srgbClr val="0070C0"/>
                </a:solidFill>
              </a:rPr>
              <a:t>pressure</a:t>
            </a:r>
            <a:endParaRPr lang="tr-TR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b="1" dirty="0">
                <a:solidFill>
                  <a:srgbClr val="0070C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Health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impacts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b="1" dirty="0" err="1" smtClean="0">
                <a:solidFill>
                  <a:srgbClr val="FF0000"/>
                </a:solidFill>
              </a:rPr>
              <a:t>Obesity</a:t>
            </a:r>
            <a:r>
              <a:rPr lang="tr-TR" sz="1600" b="1" dirty="0" smtClean="0">
                <a:solidFill>
                  <a:srgbClr val="FF0000"/>
                </a:solidFill>
              </a:rPr>
              <a:t>-</a:t>
            </a:r>
            <a:r>
              <a:rPr lang="tr-TR" sz="1600" b="1" dirty="0" err="1" smtClean="0">
                <a:solidFill>
                  <a:srgbClr val="FF0000"/>
                </a:solidFill>
              </a:rPr>
              <a:t>Globesity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b="1" dirty="0" err="1" smtClean="0">
                <a:solidFill>
                  <a:srgbClr val="FF0000"/>
                </a:solidFill>
              </a:rPr>
              <a:t>Pleasure-gastronomy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b="1" dirty="0" err="1" smtClean="0">
                <a:solidFill>
                  <a:srgbClr val="FF0000"/>
                </a:solidFill>
              </a:rPr>
              <a:t>Short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shelf</a:t>
            </a:r>
            <a:r>
              <a:rPr lang="tr-TR" sz="1600" b="1" dirty="0" smtClean="0">
                <a:solidFill>
                  <a:srgbClr val="FF0000"/>
                </a:solidFill>
              </a:rPr>
              <a:t>-life</a:t>
            </a:r>
          </a:p>
          <a:p>
            <a:pPr>
              <a:buFont typeface="Arial" pitchFamily="34" charset="0"/>
              <a:buChar char="•"/>
            </a:pPr>
            <a:r>
              <a:rPr lang="tr-TR" sz="1600" b="1" dirty="0" err="1" smtClean="0">
                <a:solidFill>
                  <a:srgbClr val="FF0000"/>
                </a:solidFill>
              </a:rPr>
              <a:t>Demographical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factors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lvl="1"/>
            <a:endParaRPr lang="tr-TR" sz="1600" b="1" dirty="0">
              <a:solidFill>
                <a:srgbClr val="0070C0"/>
              </a:solidFill>
            </a:endParaRPr>
          </a:p>
        </p:txBody>
      </p:sp>
      <p:sp>
        <p:nvSpPr>
          <p:cNvPr id="7" name="6 Yatay Kaydırma"/>
          <p:cNvSpPr/>
          <p:nvPr/>
        </p:nvSpPr>
        <p:spPr>
          <a:xfrm>
            <a:off x="2420463" y="1283964"/>
            <a:ext cx="7056784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Global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Industry</a:t>
            </a:r>
            <a:r>
              <a:rPr lang="tr-TR" dirty="0" smtClean="0"/>
              <a:t> has a </a:t>
            </a:r>
            <a:r>
              <a:rPr lang="tr-TR" dirty="0" err="1" smtClean="0"/>
              <a:t>turnover</a:t>
            </a:r>
            <a:r>
              <a:rPr lang="tr-TR" dirty="0" smtClean="0"/>
              <a:t> of 3.5 </a:t>
            </a:r>
            <a:r>
              <a:rPr lang="tr-TR" dirty="0" err="1" smtClean="0"/>
              <a:t>trillion</a:t>
            </a:r>
            <a:r>
              <a:rPr lang="tr-TR" dirty="0" smtClean="0"/>
              <a:t> US </a:t>
            </a:r>
            <a:r>
              <a:rPr lang="tr-TR" dirty="0" err="1" smtClean="0"/>
              <a:t>dollars</a:t>
            </a:r>
            <a:r>
              <a:rPr lang="tr-TR" dirty="0" smtClean="0"/>
              <a:t> 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55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1209" y="512466"/>
            <a:ext cx="1075173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medium-content-serif-font"/>
              </a:rPr>
              <a:t>The European food market </a:t>
            </a:r>
            <a:r>
              <a:rPr lang="tr-TR" sz="2000" dirty="0" err="1">
                <a:latin typeface="medium-content-serif-font"/>
              </a:rPr>
              <a:t>grows</a:t>
            </a:r>
            <a:r>
              <a:rPr lang="tr-TR" sz="2000" dirty="0">
                <a:latin typeface="medium-content-serif-font"/>
              </a:rPr>
              <a:t> </a:t>
            </a:r>
            <a:r>
              <a:rPr lang="tr-TR" sz="2000" dirty="0" err="1">
                <a:latin typeface="medium-content-serif-font"/>
              </a:rPr>
              <a:t>annually</a:t>
            </a:r>
            <a:r>
              <a:rPr lang="tr-TR" sz="2000" dirty="0">
                <a:latin typeface="medium-content-serif-font"/>
              </a:rPr>
              <a:t> 2.1%, hit the </a:t>
            </a:r>
            <a:r>
              <a:rPr lang="en-US" sz="2000" b="0" i="0" u="none" strike="noStrike" dirty="0" smtClean="0">
                <a:effectLst/>
                <a:latin typeface="medium-content-serif-font"/>
              </a:rPr>
              <a:t>€676 billion</a:t>
            </a:r>
            <a:r>
              <a:rPr lang="tr-TR" sz="2000" b="0" i="0" u="none" strike="noStrike" dirty="0" smtClean="0">
                <a:effectLst/>
                <a:latin typeface="medium-content-serif-font"/>
              </a:rPr>
              <a:t> </a:t>
            </a:r>
            <a:r>
              <a:rPr lang="tr-TR" sz="2000" b="0" i="0" u="none" strike="noStrike" dirty="0" err="1" smtClean="0">
                <a:effectLst/>
                <a:latin typeface="medium-content-serif-font"/>
              </a:rPr>
              <a:t>by</a:t>
            </a:r>
            <a:r>
              <a:rPr lang="tr-TR" sz="2000" b="0" i="0" u="none" strike="noStrike" dirty="0" smtClean="0">
                <a:effectLst/>
                <a:latin typeface="medium-content-serif-font"/>
              </a:rPr>
              <a:t> the </a:t>
            </a:r>
            <a:r>
              <a:rPr lang="tr-TR" sz="2000" b="0" i="0" u="none" strike="noStrike" dirty="0" err="1" smtClean="0">
                <a:effectLst/>
                <a:latin typeface="medium-content-serif-font"/>
              </a:rPr>
              <a:t>end</a:t>
            </a:r>
            <a:r>
              <a:rPr lang="tr-TR" sz="2000" b="0" i="0" u="none" strike="noStrike" dirty="0" smtClean="0">
                <a:effectLst/>
                <a:latin typeface="medium-content-serif-font"/>
              </a:rPr>
              <a:t> of 2019</a:t>
            </a:r>
            <a:r>
              <a:rPr lang="tr-TR" sz="2000" dirty="0" smtClean="0"/>
              <a:t>   </a:t>
            </a:r>
            <a:endParaRPr lang="tr-TR" sz="2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51209" y="1179156"/>
            <a:ext cx="1075173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latin typeface="medium-content-serif-font"/>
              </a:rPr>
              <a:t>In</a:t>
            </a:r>
            <a:r>
              <a:rPr lang="tr-TR" sz="2000" dirty="0" smtClean="0">
                <a:latin typeface="medium-content-serif-font"/>
              </a:rPr>
              <a:t> 2019, European </a:t>
            </a:r>
            <a:r>
              <a:rPr lang="tr-TR" sz="2000" dirty="0" err="1" smtClean="0">
                <a:latin typeface="medium-content-serif-font"/>
              </a:rPr>
              <a:t>people</a:t>
            </a:r>
            <a:r>
              <a:rPr lang="tr-TR" sz="2000" dirty="0" smtClean="0">
                <a:latin typeface="medium-content-serif-font"/>
              </a:rPr>
              <a:t> </a:t>
            </a:r>
            <a:r>
              <a:rPr lang="tr-TR" sz="2000" dirty="0" err="1" smtClean="0">
                <a:latin typeface="medium-content-serif-font"/>
              </a:rPr>
              <a:t>consume</a:t>
            </a:r>
            <a:r>
              <a:rPr lang="tr-TR" sz="2000" dirty="0" smtClean="0">
                <a:latin typeface="medium-content-serif-font"/>
              </a:rPr>
              <a:t> on </a:t>
            </a:r>
            <a:r>
              <a:rPr lang="tr-TR" sz="2000" dirty="0" err="1" smtClean="0">
                <a:latin typeface="medium-content-serif-font"/>
              </a:rPr>
              <a:t>average</a:t>
            </a:r>
            <a:r>
              <a:rPr lang="tr-TR" sz="2000" dirty="0" smtClean="0">
                <a:latin typeface="medium-content-serif-font"/>
              </a:rPr>
              <a:t> </a:t>
            </a:r>
            <a:r>
              <a:rPr lang="tr-TR" sz="2000" dirty="0" err="1" smtClean="0">
                <a:latin typeface="medium-content-serif-font"/>
              </a:rPr>
              <a:t>about</a:t>
            </a:r>
            <a:r>
              <a:rPr lang="tr-TR" sz="2000" dirty="0" smtClean="0">
                <a:latin typeface="medium-content-serif-font"/>
              </a:rPr>
              <a:t> 300 kg of food </a:t>
            </a:r>
            <a:r>
              <a:rPr lang="tr-TR" sz="2000" dirty="0" err="1" smtClean="0">
                <a:latin typeface="medium-content-serif-font"/>
              </a:rPr>
              <a:t>per</a:t>
            </a:r>
            <a:r>
              <a:rPr lang="tr-TR" sz="2000" dirty="0" smtClean="0">
                <a:latin typeface="medium-content-serif-font"/>
              </a:rPr>
              <a:t> </a:t>
            </a:r>
            <a:r>
              <a:rPr lang="tr-TR" sz="2000" dirty="0" err="1" smtClean="0">
                <a:latin typeface="medium-content-serif-font"/>
              </a:rPr>
              <a:t>person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51209" y="1762574"/>
            <a:ext cx="1075173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latin typeface="medium-content-serif-font"/>
              </a:rPr>
              <a:t>In</a:t>
            </a:r>
            <a:r>
              <a:rPr lang="tr-TR" sz="2000" dirty="0" smtClean="0">
                <a:latin typeface="medium-content-serif-font"/>
              </a:rPr>
              <a:t> 2019, European </a:t>
            </a:r>
            <a:r>
              <a:rPr lang="tr-TR" sz="2000" dirty="0" err="1" smtClean="0">
                <a:latin typeface="medium-content-serif-font"/>
              </a:rPr>
              <a:t>people</a:t>
            </a:r>
            <a:r>
              <a:rPr lang="tr-TR" sz="2000" dirty="0" smtClean="0">
                <a:latin typeface="medium-content-serif-font"/>
              </a:rPr>
              <a:t> </a:t>
            </a:r>
            <a:r>
              <a:rPr lang="tr-TR" sz="2000" dirty="0" err="1" smtClean="0">
                <a:latin typeface="medium-content-serif-font"/>
              </a:rPr>
              <a:t>spend</a:t>
            </a:r>
            <a:r>
              <a:rPr lang="tr-TR" sz="2000" dirty="0" smtClean="0">
                <a:latin typeface="medium-content-serif-font"/>
              </a:rPr>
              <a:t> on </a:t>
            </a:r>
            <a:r>
              <a:rPr lang="tr-TR" sz="2000" dirty="0" err="1" smtClean="0">
                <a:latin typeface="medium-content-serif-font"/>
              </a:rPr>
              <a:t>average</a:t>
            </a:r>
            <a:r>
              <a:rPr lang="tr-TR" sz="2000" dirty="0" smtClean="0">
                <a:latin typeface="medium-content-serif-font"/>
              </a:rPr>
              <a:t> </a:t>
            </a:r>
            <a:r>
              <a:rPr lang="en-US" sz="2000" b="0" i="0" u="none" strike="noStrike" dirty="0" smtClean="0">
                <a:effectLst/>
                <a:latin typeface="medium-content-serif-font"/>
              </a:rPr>
              <a:t>€</a:t>
            </a:r>
            <a:r>
              <a:rPr lang="tr-TR" sz="2000" b="0" i="0" u="none" strike="noStrike" dirty="0" smtClean="0">
                <a:effectLst/>
                <a:latin typeface="medium-content-serif-font"/>
              </a:rPr>
              <a:t>4.05 for </a:t>
            </a:r>
            <a:r>
              <a:rPr lang="tr-TR" sz="2000" b="0" i="0" u="none" strike="noStrike" dirty="0" err="1" smtClean="0">
                <a:effectLst/>
                <a:latin typeface="medium-content-serif-font"/>
              </a:rPr>
              <a:t>each</a:t>
            </a:r>
            <a:r>
              <a:rPr lang="tr-TR" sz="2000" b="0" i="0" u="none" strike="noStrike" dirty="0" smtClean="0">
                <a:effectLst/>
                <a:latin typeface="medium-content-serif-font"/>
              </a:rPr>
              <a:t> </a:t>
            </a:r>
            <a:r>
              <a:rPr lang="tr-TR" sz="2000" b="0" i="0" u="none" strike="noStrike" dirty="0" err="1" smtClean="0">
                <a:effectLst/>
                <a:latin typeface="medium-content-serif-font"/>
              </a:rPr>
              <a:t>item</a:t>
            </a:r>
            <a:r>
              <a:rPr lang="tr-TR" sz="2000" b="0" i="0" u="none" strike="noStrike" dirty="0" smtClean="0">
                <a:effectLst/>
                <a:latin typeface="medium-content-serif-font"/>
              </a:rPr>
              <a:t> of food</a:t>
            </a:r>
            <a:r>
              <a:rPr lang="tr-TR" sz="2000" dirty="0" smtClean="0">
                <a:latin typeface="medium-content-serif-font"/>
              </a:rPr>
              <a:t> 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251209" y="2287592"/>
            <a:ext cx="1075173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medium-content-serif-font"/>
              </a:rPr>
              <a:t>On-</a:t>
            </a:r>
            <a:r>
              <a:rPr lang="tr-TR" sz="2000" dirty="0" err="1" smtClean="0">
                <a:latin typeface="medium-content-serif-font"/>
              </a:rPr>
              <a:t>line</a:t>
            </a:r>
            <a:r>
              <a:rPr lang="tr-TR" sz="2000" dirty="0" smtClean="0">
                <a:latin typeface="medium-content-serif-font"/>
              </a:rPr>
              <a:t> food </a:t>
            </a:r>
            <a:r>
              <a:rPr lang="tr-TR" sz="2000" dirty="0" err="1" smtClean="0">
                <a:latin typeface="medium-content-serif-font"/>
              </a:rPr>
              <a:t>shopping</a:t>
            </a:r>
            <a:r>
              <a:rPr lang="tr-TR" sz="2000" dirty="0" smtClean="0">
                <a:latin typeface="medium-content-serif-font"/>
              </a:rPr>
              <a:t> </a:t>
            </a:r>
            <a:r>
              <a:rPr lang="tr-TR" sz="2000" dirty="0" err="1" smtClean="0">
                <a:latin typeface="medium-content-serif-font"/>
              </a:rPr>
              <a:t>spent</a:t>
            </a:r>
            <a:r>
              <a:rPr lang="tr-TR" sz="2000" dirty="0" smtClean="0">
                <a:latin typeface="medium-content-serif-font"/>
              </a:rPr>
              <a:t> is </a:t>
            </a:r>
            <a:r>
              <a:rPr lang="tr-TR" sz="2000" dirty="0" err="1" smtClean="0">
                <a:latin typeface="medium-content-serif-font"/>
              </a:rPr>
              <a:t>currently</a:t>
            </a:r>
            <a:r>
              <a:rPr lang="tr-TR" sz="2000" dirty="0" smtClean="0">
                <a:latin typeface="medium-content-serif-font"/>
              </a:rPr>
              <a:t> </a:t>
            </a:r>
            <a:r>
              <a:rPr lang="tr-TR" sz="2000" dirty="0" err="1" smtClean="0">
                <a:latin typeface="medium-content-serif-font"/>
              </a:rPr>
              <a:t>about</a:t>
            </a:r>
            <a:r>
              <a:rPr lang="tr-TR" sz="2000" dirty="0" smtClean="0">
                <a:latin typeface="medium-content-serif-font"/>
              </a:rPr>
              <a:t> 3% (</a:t>
            </a:r>
            <a:r>
              <a:rPr lang="tr-TR" sz="2000" dirty="0" err="1" smtClean="0">
                <a:latin typeface="medium-content-serif-font"/>
              </a:rPr>
              <a:t>we</a:t>
            </a:r>
            <a:r>
              <a:rPr lang="tr-TR" sz="2000" dirty="0" smtClean="0">
                <a:latin typeface="medium-content-serif-font"/>
              </a:rPr>
              <a:t> </a:t>
            </a:r>
            <a:r>
              <a:rPr lang="tr-TR" sz="2000" dirty="0" err="1" smtClean="0">
                <a:latin typeface="medium-content-serif-font"/>
              </a:rPr>
              <a:t>like</a:t>
            </a:r>
            <a:r>
              <a:rPr lang="tr-TR" sz="2000" dirty="0" smtClean="0">
                <a:latin typeface="medium-content-serif-font"/>
              </a:rPr>
              <a:t> </a:t>
            </a:r>
            <a:r>
              <a:rPr lang="tr-TR" sz="2000" dirty="0" err="1" smtClean="0">
                <a:latin typeface="medium-content-serif-font"/>
              </a:rPr>
              <a:t>buying</a:t>
            </a:r>
            <a:r>
              <a:rPr lang="tr-TR" sz="2000" dirty="0" smtClean="0">
                <a:latin typeface="medium-content-serif-font"/>
              </a:rPr>
              <a:t> foods </a:t>
            </a:r>
            <a:r>
              <a:rPr lang="tr-TR" sz="2000" dirty="0" err="1" smtClean="0">
                <a:latin typeface="medium-content-serif-font"/>
              </a:rPr>
              <a:t>from</a:t>
            </a:r>
            <a:r>
              <a:rPr lang="tr-TR" sz="2000" dirty="0" smtClean="0">
                <a:latin typeface="medium-content-serif-font"/>
              </a:rPr>
              <a:t> the </a:t>
            </a:r>
            <a:r>
              <a:rPr lang="tr-TR" sz="2000" dirty="0" err="1" smtClean="0">
                <a:latin typeface="medium-content-serif-font"/>
              </a:rPr>
              <a:t>stores</a:t>
            </a:r>
            <a:r>
              <a:rPr lang="tr-TR" sz="2000" dirty="0" smtClean="0">
                <a:latin typeface="medium-content-serif-font"/>
              </a:rPr>
              <a:t>)</a:t>
            </a:r>
            <a:endParaRPr lang="tr-TR" sz="2000" dirty="0"/>
          </a:p>
        </p:txBody>
      </p:sp>
      <p:sp>
        <p:nvSpPr>
          <p:cNvPr id="13" name="Dikdörtgen 12"/>
          <p:cNvSpPr/>
          <p:nvPr/>
        </p:nvSpPr>
        <p:spPr>
          <a:xfrm>
            <a:off x="3275892" y="3467109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u="none" strike="noStrike" dirty="0" err="1" smtClean="0">
                <a:effectLst/>
                <a:latin typeface="medium-content-serif-font"/>
              </a:rPr>
              <a:t>Ghost</a:t>
            </a:r>
            <a:r>
              <a:rPr lang="tr-TR" b="1" i="0" u="none" strike="noStrike" dirty="0" smtClean="0">
                <a:effectLst/>
                <a:latin typeface="medium-content-serif-font"/>
              </a:rPr>
              <a:t> </a:t>
            </a:r>
            <a:r>
              <a:rPr lang="tr-TR" b="1" i="0" u="none" strike="noStrike" dirty="0" err="1" smtClean="0">
                <a:effectLst/>
                <a:latin typeface="medium-content-serif-font"/>
              </a:rPr>
              <a:t>restaurants</a:t>
            </a:r>
            <a:r>
              <a:rPr lang="tr-TR" b="1" i="0" u="none" strike="noStrike" dirty="0" smtClean="0">
                <a:effectLst/>
                <a:latin typeface="medium-content-serif-font"/>
              </a:rPr>
              <a:t> / online-</a:t>
            </a:r>
            <a:r>
              <a:rPr lang="tr-TR" b="1" i="0" u="none" strike="noStrike" dirty="0" err="1" smtClean="0">
                <a:effectLst/>
                <a:latin typeface="medium-content-serif-font"/>
              </a:rPr>
              <a:t>only</a:t>
            </a:r>
            <a:r>
              <a:rPr lang="tr-TR" b="1" i="0" u="none" strike="noStrike" dirty="0" smtClean="0">
                <a:effectLst/>
                <a:latin typeface="medium-content-serif-font"/>
              </a:rPr>
              <a:t> </a:t>
            </a:r>
            <a:r>
              <a:rPr lang="tr-TR" b="1" i="0" u="none" strike="noStrike" dirty="0" err="1" smtClean="0">
                <a:effectLst/>
                <a:latin typeface="medium-content-serif-font"/>
              </a:rPr>
              <a:t>restaurants</a:t>
            </a:r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3537299" y="3913991"/>
            <a:ext cx="447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u="none" strike="noStrike" dirty="0" smtClean="0">
                <a:effectLst/>
                <a:latin typeface="medium-content-serif-font"/>
              </a:rPr>
              <a:t>CBD &gt; </a:t>
            </a:r>
            <a:r>
              <a:rPr lang="tr-TR" b="1" i="0" u="none" strike="noStrike" dirty="0" err="1" smtClean="0">
                <a:effectLst/>
                <a:latin typeface="medium-content-serif-font"/>
              </a:rPr>
              <a:t>Hemp</a:t>
            </a:r>
            <a:r>
              <a:rPr lang="tr-TR" b="1" i="0" u="none" strike="noStrike" dirty="0" smtClean="0">
                <a:effectLst/>
                <a:latin typeface="medium-content-serif-font"/>
              </a:rPr>
              <a:t>/</a:t>
            </a:r>
            <a:r>
              <a:rPr lang="tr-TR" b="1" i="0" u="none" strike="noStrike" dirty="0" err="1" smtClean="0">
                <a:effectLst/>
                <a:latin typeface="medium-content-serif-font"/>
              </a:rPr>
              <a:t>Cannabis</a:t>
            </a:r>
            <a:r>
              <a:rPr lang="tr-TR" b="1" i="0" u="none" strike="noStrike" dirty="0" smtClean="0">
                <a:effectLst/>
                <a:latin typeface="medium-content-serif-font"/>
              </a:rPr>
              <a:t> </a:t>
            </a:r>
            <a:r>
              <a:rPr lang="tr-TR" b="1" i="0" u="none" strike="noStrike" dirty="0" err="1" smtClean="0">
                <a:effectLst/>
                <a:latin typeface="medium-content-serif-font"/>
              </a:rPr>
              <a:t>based</a:t>
            </a:r>
            <a:r>
              <a:rPr lang="tr-TR" b="1" i="0" u="none" strike="noStrike" dirty="0" smtClean="0">
                <a:effectLst/>
                <a:latin typeface="medium-content-serif-font"/>
              </a:rPr>
              <a:t> products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4312830" y="4370277"/>
            <a:ext cx="3134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u="none" strike="noStrike" dirty="0" smtClean="0">
                <a:effectLst/>
                <a:latin typeface="medium-content-serif-font"/>
              </a:rPr>
              <a:t>The ‘</a:t>
            </a:r>
            <a:r>
              <a:rPr lang="tr-TR" b="1" i="0" u="none" strike="noStrike" dirty="0" err="1" smtClean="0">
                <a:effectLst/>
                <a:latin typeface="medium-content-serif-font"/>
              </a:rPr>
              <a:t>Free-From</a:t>
            </a:r>
            <a:r>
              <a:rPr lang="tr-TR" b="1" i="0" u="none" strike="noStrike" dirty="0" smtClean="0">
                <a:effectLst/>
                <a:latin typeface="medium-content-serif-font"/>
              </a:rPr>
              <a:t>’ </a:t>
            </a:r>
            <a:r>
              <a:rPr lang="tr-TR" b="1" i="0" u="none" strike="noStrike" dirty="0" err="1" smtClean="0">
                <a:effectLst/>
                <a:latin typeface="medium-content-serif-font"/>
              </a:rPr>
              <a:t>movement</a:t>
            </a:r>
            <a:endParaRPr lang="tr-TR" dirty="0"/>
          </a:p>
        </p:txBody>
      </p:sp>
      <p:sp>
        <p:nvSpPr>
          <p:cNvPr id="16" name="Dikdörtgen 15"/>
          <p:cNvSpPr/>
          <p:nvPr/>
        </p:nvSpPr>
        <p:spPr>
          <a:xfrm>
            <a:off x="5128243" y="4754190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u="none" strike="noStrike" dirty="0" err="1" smtClean="0">
                <a:effectLst/>
                <a:latin typeface="medium-content-serif-font"/>
              </a:rPr>
              <a:t>Clean</a:t>
            </a:r>
            <a:r>
              <a:rPr lang="tr-TR" b="1" i="0" u="none" strike="noStrike" dirty="0" smtClean="0">
                <a:effectLst/>
                <a:latin typeface="medium-content-serif-font"/>
              </a:rPr>
              <a:t> </a:t>
            </a:r>
            <a:r>
              <a:rPr lang="tr-TR" b="1" i="0" u="none" strike="noStrike" dirty="0" err="1" smtClean="0">
                <a:effectLst/>
                <a:latin typeface="medium-content-serif-font"/>
              </a:rPr>
              <a:t>label</a:t>
            </a:r>
            <a:endParaRPr lang="tr-TR" dirty="0"/>
          </a:p>
        </p:txBody>
      </p:sp>
      <p:sp>
        <p:nvSpPr>
          <p:cNvPr id="17" name="Aşağı Ok 16"/>
          <p:cNvSpPr/>
          <p:nvPr/>
        </p:nvSpPr>
        <p:spPr>
          <a:xfrm>
            <a:off x="5558412" y="2831114"/>
            <a:ext cx="351692" cy="492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5044887" y="513810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u="none" strike="noStrike" dirty="0" err="1" smtClean="0">
                <a:effectLst/>
                <a:latin typeface="medium-content-serif-font"/>
              </a:rPr>
              <a:t>Eating</a:t>
            </a:r>
            <a:r>
              <a:rPr lang="tr-TR" b="1" i="0" u="none" strike="noStrike" dirty="0" smtClean="0">
                <a:effectLst/>
                <a:latin typeface="medium-content-serif-font"/>
              </a:rPr>
              <a:t> </a:t>
            </a:r>
            <a:r>
              <a:rPr lang="tr-TR" b="1" i="0" u="none" strike="noStrike" dirty="0" err="1" smtClean="0">
                <a:effectLst/>
                <a:latin typeface="medium-content-serif-font"/>
              </a:rPr>
              <a:t>home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4961528" y="5536597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u="none" strike="noStrike" dirty="0" err="1" smtClean="0">
                <a:effectLst/>
                <a:latin typeface="medium-content-serif-font"/>
              </a:rPr>
              <a:t>Edible</a:t>
            </a:r>
            <a:r>
              <a:rPr lang="tr-TR" b="1" i="0" u="none" strike="noStrike" dirty="0" smtClean="0">
                <a:effectLst/>
                <a:latin typeface="medium-content-serif-font"/>
              </a:rPr>
              <a:t> </a:t>
            </a:r>
            <a:r>
              <a:rPr lang="tr-TR" b="1" i="0" u="none" strike="noStrike" dirty="0" err="1" smtClean="0">
                <a:effectLst/>
                <a:latin typeface="medium-content-serif-font"/>
              </a:rPr>
              <a:t>insects</a:t>
            </a:r>
            <a:endParaRPr lang="tr-TR" dirty="0"/>
          </a:p>
        </p:txBody>
      </p:sp>
      <p:sp>
        <p:nvSpPr>
          <p:cNvPr id="20" name="Dikdörtgen 19"/>
          <p:cNvSpPr/>
          <p:nvPr/>
        </p:nvSpPr>
        <p:spPr>
          <a:xfrm>
            <a:off x="3681279" y="5935091"/>
            <a:ext cx="4397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i="0" u="none" strike="noStrike" dirty="0" err="1" smtClean="0">
                <a:solidFill>
                  <a:srgbClr val="FF0000"/>
                </a:solidFill>
                <a:effectLst/>
                <a:latin typeface="medium-content-serif-font"/>
              </a:rPr>
              <a:t>Personalization</a:t>
            </a:r>
            <a:r>
              <a:rPr lang="tr-TR" sz="2800" b="1" i="0" u="none" strike="noStrike" dirty="0" smtClean="0">
                <a:solidFill>
                  <a:srgbClr val="FF0000"/>
                </a:solidFill>
                <a:effectLst/>
                <a:latin typeface="medium-content-serif-font"/>
              </a:rPr>
              <a:t> </a:t>
            </a:r>
            <a:r>
              <a:rPr lang="tr-TR" sz="2800" b="1" i="0" u="none" strike="noStrike" dirty="0" err="1" smtClean="0">
                <a:solidFill>
                  <a:srgbClr val="FF0000"/>
                </a:solidFill>
                <a:effectLst/>
                <a:latin typeface="medium-content-serif-font"/>
              </a:rPr>
              <a:t>nutrition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21" name="Sol Ayraç 20"/>
          <p:cNvSpPr/>
          <p:nvPr/>
        </p:nvSpPr>
        <p:spPr>
          <a:xfrm>
            <a:off x="2944297" y="3519549"/>
            <a:ext cx="381837" cy="3207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 rot="16200000">
            <a:off x="1600464" y="4938856"/>
            <a:ext cx="184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TOP TRENDS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0"/>
            <a:ext cx="12188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702" y="89249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New </a:t>
            </a:r>
            <a:r>
              <a:rPr lang="tr-TR" sz="3600" b="1" dirty="0" err="1" smtClean="0"/>
              <a:t>concept</a:t>
            </a:r>
            <a:r>
              <a:rPr lang="tr-TR" sz="3600" b="1" dirty="0" smtClean="0"/>
              <a:t> : </a:t>
            </a:r>
            <a:r>
              <a:rPr lang="tr-TR" sz="3600" b="1" dirty="0" err="1" smtClean="0"/>
              <a:t>from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farm</a:t>
            </a:r>
            <a:r>
              <a:rPr lang="tr-TR" sz="3600" b="1" dirty="0" smtClean="0"/>
              <a:t> to </a:t>
            </a:r>
            <a:r>
              <a:rPr lang="tr-TR" sz="3600" b="1" strike="sngStrike" dirty="0" err="1" smtClean="0">
                <a:solidFill>
                  <a:srgbClr val="FF0000"/>
                </a:solidFill>
              </a:rPr>
              <a:t>fork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clinical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nutrition</a:t>
            </a:r>
            <a:endParaRPr lang="tr-TR" sz="3600" b="1" dirty="0"/>
          </a:p>
        </p:txBody>
      </p:sp>
      <p:grpSp>
        <p:nvGrpSpPr>
          <p:cNvPr id="4" name="Grup 3"/>
          <p:cNvGrpSpPr/>
          <p:nvPr/>
        </p:nvGrpSpPr>
        <p:grpSpPr>
          <a:xfrm>
            <a:off x="1484636" y="1100357"/>
            <a:ext cx="8820472" cy="5688632"/>
            <a:chOff x="0" y="1052736"/>
            <a:chExt cx="8820472" cy="5688632"/>
          </a:xfrm>
        </p:grpSpPr>
        <p:sp>
          <p:nvSpPr>
            <p:cNvPr id="5" name="36 Yuvarlatılmış Dikdörtgen"/>
            <p:cNvSpPr/>
            <p:nvPr/>
          </p:nvSpPr>
          <p:spPr>
            <a:xfrm>
              <a:off x="4139952" y="1052736"/>
              <a:ext cx="4680520" cy="5688632"/>
            </a:xfrm>
            <a:prstGeom prst="roundRect">
              <a:avLst/>
            </a:prstGeom>
            <a:solidFill>
              <a:srgbClr val="FFC000">
                <a:alpha val="2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70C0"/>
                </a:solidFill>
              </a:endParaRPr>
            </a:p>
          </p:txBody>
        </p:sp>
        <p:sp>
          <p:nvSpPr>
            <p:cNvPr id="6" name="50 Yuvarlatılmış Dikdörtgen"/>
            <p:cNvSpPr/>
            <p:nvPr/>
          </p:nvSpPr>
          <p:spPr>
            <a:xfrm>
              <a:off x="0" y="1412776"/>
              <a:ext cx="4139952" cy="3672408"/>
            </a:xfrm>
            <a:prstGeom prst="roundRect">
              <a:avLst/>
            </a:prstGeom>
            <a:solidFill>
              <a:srgbClr val="92D05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3 Oval"/>
            <p:cNvSpPr/>
            <p:nvPr/>
          </p:nvSpPr>
          <p:spPr>
            <a:xfrm>
              <a:off x="4283968" y="2636912"/>
              <a:ext cx="1224136" cy="10801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err="1" smtClean="0"/>
                <a:t>Mouth</a:t>
              </a:r>
              <a:endParaRPr lang="tr-TR" dirty="0"/>
            </a:p>
          </p:txBody>
        </p:sp>
        <p:sp>
          <p:nvSpPr>
            <p:cNvPr id="8" name="4 Yuvarlatılmış Dikdörtgen"/>
            <p:cNvSpPr/>
            <p:nvPr/>
          </p:nvSpPr>
          <p:spPr>
            <a:xfrm>
              <a:off x="4416967" y="1268760"/>
              <a:ext cx="1152128" cy="57606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Brain</a:t>
              </a:r>
              <a:endParaRPr lang="tr-TR" dirty="0"/>
            </a:p>
          </p:txBody>
        </p:sp>
        <p:cxnSp>
          <p:nvCxnSpPr>
            <p:cNvPr id="9" name="7 Düz Ok Bağlayıcısı"/>
            <p:cNvCxnSpPr/>
            <p:nvPr/>
          </p:nvCxnSpPr>
          <p:spPr>
            <a:xfrm flipV="1">
              <a:off x="4777008" y="1844824"/>
              <a:ext cx="11016" cy="7920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Yuvarlatılmış Dikdörtgen"/>
            <p:cNvSpPr/>
            <p:nvPr/>
          </p:nvSpPr>
          <p:spPr>
            <a:xfrm>
              <a:off x="4427984" y="5412173"/>
              <a:ext cx="1152128" cy="57606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err="1" smtClean="0"/>
                <a:t>Intestine</a:t>
              </a:r>
              <a:endParaRPr lang="tr-TR" dirty="0"/>
            </a:p>
          </p:txBody>
        </p:sp>
        <p:cxnSp>
          <p:nvCxnSpPr>
            <p:cNvPr id="11" name="11 Düz Ok Bağlayıcısı"/>
            <p:cNvCxnSpPr/>
            <p:nvPr/>
          </p:nvCxnSpPr>
          <p:spPr>
            <a:xfrm>
              <a:off x="4821075" y="3717032"/>
              <a:ext cx="0" cy="16561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4 Düz Ok Bağlayıcısı"/>
            <p:cNvCxnSpPr>
              <a:endCxn id="8" idx="2"/>
            </p:cNvCxnSpPr>
            <p:nvPr/>
          </p:nvCxnSpPr>
          <p:spPr>
            <a:xfrm flipH="1" flipV="1">
              <a:off x="4993031" y="1844824"/>
              <a:ext cx="8064" cy="792088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5 Düz Ok Bağlayıcısı"/>
            <p:cNvCxnSpPr/>
            <p:nvPr/>
          </p:nvCxnSpPr>
          <p:spPr>
            <a:xfrm>
              <a:off x="4994495" y="3696012"/>
              <a:ext cx="0" cy="1656184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6 Yay"/>
            <p:cNvSpPr/>
            <p:nvPr/>
          </p:nvSpPr>
          <p:spPr>
            <a:xfrm rot="3417216">
              <a:off x="4639826" y="2752084"/>
              <a:ext cx="929283" cy="718477"/>
            </a:xfrm>
            <a:prstGeom prst="arc">
              <a:avLst>
                <a:gd name="adj1" fmla="val 14845858"/>
                <a:gd name="adj2" fmla="val 719546"/>
              </a:avLst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5" name="17 Düz Ok Bağlayıcısı"/>
            <p:cNvCxnSpPr/>
            <p:nvPr/>
          </p:nvCxnSpPr>
          <p:spPr>
            <a:xfrm flipV="1">
              <a:off x="5292080" y="1844824"/>
              <a:ext cx="0" cy="944488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21 Düz Ok Bağlayıcısı"/>
            <p:cNvCxnSpPr/>
            <p:nvPr/>
          </p:nvCxnSpPr>
          <p:spPr>
            <a:xfrm>
              <a:off x="5292080" y="3573016"/>
              <a:ext cx="0" cy="180020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2 Düz Ok Bağlayıcısı"/>
            <p:cNvCxnSpPr/>
            <p:nvPr/>
          </p:nvCxnSpPr>
          <p:spPr>
            <a:xfrm flipH="1">
              <a:off x="467544" y="3212976"/>
              <a:ext cx="3816424" cy="0"/>
            </a:xfrm>
            <a:prstGeom prst="straightConnector1">
              <a:avLst/>
            </a:prstGeom>
            <a:ln w="635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35 Düz Ok Bağlayıcısı"/>
            <p:cNvCxnSpPr/>
            <p:nvPr/>
          </p:nvCxnSpPr>
          <p:spPr>
            <a:xfrm>
              <a:off x="539552" y="3068960"/>
              <a:ext cx="374441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37 Metin kutusu"/>
            <p:cNvSpPr txBox="1"/>
            <p:nvPr/>
          </p:nvSpPr>
          <p:spPr>
            <a:xfrm>
              <a:off x="5580112" y="1213675"/>
              <a:ext cx="24482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tr-TR" sz="1400" dirty="0" err="1" smtClean="0"/>
                <a:t>Health</a:t>
              </a:r>
              <a:r>
                <a:rPr lang="tr-TR" sz="1400" dirty="0" smtClean="0"/>
                <a:t> </a:t>
              </a:r>
              <a:r>
                <a:rPr lang="tr-TR" sz="1400" dirty="0" err="1" smtClean="0"/>
                <a:t>effect</a:t>
              </a:r>
              <a:endParaRPr lang="tr-TR" sz="1400" dirty="0" smtClean="0"/>
            </a:p>
            <a:p>
              <a:pPr>
                <a:buFont typeface="Wingdings" pitchFamily="2" charset="2"/>
                <a:buChar char="Ø"/>
              </a:pPr>
              <a:r>
                <a:rPr lang="tr-TR" sz="1400" dirty="0" err="1" smtClean="0"/>
                <a:t>Organoleptical</a:t>
              </a:r>
              <a:r>
                <a:rPr lang="tr-TR" sz="1400" dirty="0" smtClean="0"/>
                <a:t> </a:t>
              </a:r>
              <a:r>
                <a:rPr lang="tr-TR" sz="1400" dirty="0" err="1" smtClean="0"/>
                <a:t>properties</a:t>
              </a:r>
              <a:endParaRPr lang="tr-TR" sz="1400" dirty="0" smtClean="0"/>
            </a:p>
            <a:p>
              <a:pPr>
                <a:buFont typeface="Wingdings" pitchFamily="2" charset="2"/>
                <a:buChar char="Ø"/>
              </a:pPr>
              <a:r>
                <a:rPr lang="tr-TR" sz="1400" dirty="0" smtClean="0"/>
                <a:t>Sense of </a:t>
              </a:r>
              <a:r>
                <a:rPr lang="tr-TR" sz="1400" dirty="0" err="1" smtClean="0"/>
                <a:t>pleasure</a:t>
              </a:r>
              <a:endParaRPr lang="tr-TR" sz="1400" dirty="0"/>
            </a:p>
          </p:txBody>
        </p:sp>
        <p:sp>
          <p:nvSpPr>
            <p:cNvPr id="20" name="38 Metin kutusu"/>
            <p:cNvSpPr txBox="1"/>
            <p:nvPr/>
          </p:nvSpPr>
          <p:spPr>
            <a:xfrm>
              <a:off x="5652120" y="2762344"/>
              <a:ext cx="24482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tr-TR" sz="1400" dirty="0" err="1" smtClean="0"/>
                <a:t>Eating</a:t>
              </a:r>
              <a:r>
                <a:rPr lang="tr-TR" sz="1400" dirty="0" smtClean="0"/>
                <a:t> </a:t>
              </a:r>
              <a:r>
                <a:rPr lang="tr-TR" sz="1400" dirty="0" err="1" smtClean="0"/>
                <a:t>quality</a:t>
              </a:r>
              <a:endParaRPr lang="tr-TR" sz="1400" dirty="0" smtClean="0"/>
            </a:p>
            <a:p>
              <a:pPr>
                <a:buFont typeface="Wingdings" pitchFamily="2" charset="2"/>
                <a:buChar char="Ø"/>
              </a:pPr>
              <a:r>
                <a:rPr lang="tr-TR" sz="1400" dirty="0" err="1" smtClean="0"/>
                <a:t>Texture</a:t>
              </a:r>
              <a:endParaRPr lang="tr-TR" sz="1400" dirty="0" smtClean="0"/>
            </a:p>
            <a:p>
              <a:pPr>
                <a:buFont typeface="Wingdings" pitchFamily="2" charset="2"/>
                <a:buChar char="Ø"/>
              </a:pPr>
              <a:r>
                <a:rPr lang="tr-TR" sz="1400" dirty="0" smtClean="0"/>
                <a:t>Aroma </a:t>
              </a:r>
              <a:r>
                <a:rPr lang="tr-TR" sz="1400" dirty="0" err="1" smtClean="0"/>
                <a:t>release</a:t>
              </a:r>
              <a:endParaRPr lang="tr-TR" sz="1400" dirty="0"/>
            </a:p>
          </p:txBody>
        </p:sp>
        <p:sp>
          <p:nvSpPr>
            <p:cNvPr id="21" name="39 Metin kutusu"/>
            <p:cNvSpPr txBox="1"/>
            <p:nvPr/>
          </p:nvSpPr>
          <p:spPr>
            <a:xfrm>
              <a:off x="5652120" y="5211197"/>
              <a:ext cx="29217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tr-TR" sz="1400" dirty="0" err="1" smtClean="0"/>
                <a:t>Biofunctionality</a:t>
              </a:r>
              <a:r>
                <a:rPr lang="tr-TR" sz="1400" dirty="0" smtClean="0"/>
                <a:t> of </a:t>
              </a:r>
              <a:r>
                <a:rPr lang="tr-TR" sz="1400" dirty="0" err="1" smtClean="0"/>
                <a:t>ingredients</a:t>
              </a:r>
              <a:endParaRPr lang="tr-TR" sz="1400" dirty="0" smtClean="0"/>
            </a:p>
            <a:p>
              <a:pPr>
                <a:buFont typeface="Wingdings" pitchFamily="2" charset="2"/>
                <a:buChar char="Ø"/>
              </a:pPr>
              <a:r>
                <a:rPr lang="tr-TR" sz="1400" dirty="0" err="1" smtClean="0"/>
                <a:t>Satiety</a:t>
              </a:r>
              <a:endParaRPr lang="tr-TR" sz="1400" dirty="0" smtClean="0"/>
            </a:p>
            <a:p>
              <a:pPr>
                <a:buFont typeface="Wingdings" pitchFamily="2" charset="2"/>
                <a:buChar char="Ø"/>
              </a:pPr>
              <a:r>
                <a:rPr lang="tr-TR" sz="1400" dirty="0" err="1" smtClean="0"/>
                <a:t>Intestinal</a:t>
              </a:r>
              <a:r>
                <a:rPr lang="tr-TR" sz="1400" dirty="0" smtClean="0"/>
                <a:t> </a:t>
              </a:r>
              <a:r>
                <a:rPr lang="tr-TR" sz="1400" dirty="0" err="1" smtClean="0"/>
                <a:t>health</a:t>
              </a:r>
              <a:endParaRPr lang="tr-TR" sz="1400" dirty="0" smtClean="0"/>
            </a:p>
            <a:p>
              <a:pPr>
                <a:buFont typeface="Wingdings" pitchFamily="2" charset="2"/>
                <a:buChar char="Ø"/>
              </a:pPr>
              <a:r>
                <a:rPr lang="tr-TR" sz="1400" dirty="0" err="1" smtClean="0"/>
                <a:t>Allergy</a:t>
              </a:r>
              <a:endParaRPr lang="tr-TR" sz="1400" dirty="0"/>
            </a:p>
          </p:txBody>
        </p:sp>
        <p:sp>
          <p:nvSpPr>
            <p:cNvPr id="22" name="45 Yuvarlatılmış Dikdörtgen"/>
            <p:cNvSpPr/>
            <p:nvPr/>
          </p:nvSpPr>
          <p:spPr>
            <a:xfrm>
              <a:off x="179512" y="3429000"/>
              <a:ext cx="122413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Farm</a:t>
              </a:r>
              <a:endParaRPr lang="tr-TR" dirty="0"/>
            </a:p>
          </p:txBody>
        </p:sp>
        <p:sp>
          <p:nvSpPr>
            <p:cNvPr id="23" name="46 Yuvarlatılmış Dikdörtgen"/>
            <p:cNvSpPr/>
            <p:nvPr/>
          </p:nvSpPr>
          <p:spPr>
            <a:xfrm>
              <a:off x="2843808" y="3429000"/>
              <a:ext cx="122413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err="1" smtClean="0"/>
                <a:t>Fork</a:t>
              </a:r>
              <a:endParaRPr lang="tr-TR" dirty="0"/>
            </a:p>
          </p:txBody>
        </p:sp>
        <p:sp>
          <p:nvSpPr>
            <p:cNvPr id="24" name="49 Metin kutusu"/>
            <p:cNvSpPr txBox="1"/>
            <p:nvPr/>
          </p:nvSpPr>
          <p:spPr>
            <a:xfrm>
              <a:off x="827584" y="1916832"/>
              <a:ext cx="244827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r-TR" dirty="0" smtClean="0"/>
                <a:t> </a:t>
              </a:r>
              <a:r>
                <a:rPr lang="tr-TR" sz="1600" dirty="0" err="1" smtClean="0"/>
                <a:t>Raw</a:t>
              </a:r>
              <a:r>
                <a:rPr lang="tr-TR" sz="1600" dirty="0" smtClean="0"/>
                <a:t> </a:t>
              </a:r>
              <a:r>
                <a:rPr lang="tr-TR" sz="1600" dirty="0" err="1" smtClean="0"/>
                <a:t>material</a:t>
              </a:r>
              <a:r>
                <a:rPr lang="tr-TR" sz="1600" dirty="0" smtClean="0"/>
                <a:t> </a:t>
              </a:r>
              <a:r>
                <a:rPr lang="tr-TR" sz="1600" dirty="0" err="1" smtClean="0"/>
                <a:t>production</a:t>
              </a:r>
              <a:endParaRPr lang="tr-TR" sz="1600" dirty="0" smtClean="0"/>
            </a:p>
            <a:p>
              <a:pPr>
                <a:buFont typeface="Arial" pitchFamily="34" charset="0"/>
                <a:buChar char="•"/>
              </a:pPr>
              <a:r>
                <a:rPr lang="tr-TR" sz="1600" dirty="0" smtClean="0"/>
                <a:t> </a:t>
              </a:r>
              <a:r>
                <a:rPr lang="tr-TR" sz="1600" dirty="0" err="1" smtClean="0"/>
                <a:t>Protection</a:t>
              </a:r>
              <a:endParaRPr lang="tr-TR" sz="1600" dirty="0" smtClean="0"/>
            </a:p>
            <a:p>
              <a:pPr>
                <a:buFont typeface="Arial" pitchFamily="34" charset="0"/>
                <a:buChar char="•"/>
              </a:pPr>
              <a:r>
                <a:rPr lang="tr-TR" sz="1600" dirty="0" smtClean="0"/>
                <a:t> </a:t>
              </a:r>
              <a:r>
                <a:rPr lang="tr-TR" sz="1600" dirty="0" err="1" smtClean="0"/>
                <a:t>Quality</a:t>
              </a:r>
              <a:endParaRPr lang="tr-TR" sz="1600" dirty="0"/>
            </a:p>
          </p:txBody>
        </p:sp>
        <p:sp>
          <p:nvSpPr>
            <p:cNvPr id="25" name="52 Metin kutusu"/>
            <p:cNvSpPr txBox="1"/>
            <p:nvPr/>
          </p:nvSpPr>
          <p:spPr>
            <a:xfrm>
              <a:off x="611560" y="4149080"/>
              <a:ext cx="3096344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Food</a:t>
              </a:r>
              <a:r>
                <a:rPr lang="tr-T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tr-TR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processing</a:t>
              </a:r>
              <a:r>
                <a:rPr lang="tr-T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tr-TR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</a:t>
              </a:r>
              <a:endPara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1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326" y="725115"/>
            <a:ext cx="7751101" cy="54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3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77242" y="113773"/>
            <a:ext cx="10515600" cy="478389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FF0000"/>
                </a:solidFill>
              </a:rPr>
              <a:t>Changes</a:t>
            </a:r>
            <a:r>
              <a:rPr lang="tr-TR" sz="2800" b="1" dirty="0" smtClean="0">
                <a:solidFill>
                  <a:srgbClr val="FF0000"/>
                </a:solidFill>
              </a:rPr>
              <a:t> in </a:t>
            </a:r>
            <a:r>
              <a:rPr lang="tr-TR" sz="2800" b="1" dirty="0" err="1">
                <a:solidFill>
                  <a:srgbClr val="FF0000"/>
                </a:solidFill>
              </a:rPr>
              <a:t>f</a:t>
            </a:r>
            <a:r>
              <a:rPr lang="tr-TR" sz="2800" b="1" dirty="0" err="1" smtClean="0">
                <a:solidFill>
                  <a:srgbClr val="FF0000"/>
                </a:solidFill>
              </a:rPr>
              <a:t>ood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processing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paradigms</a:t>
            </a:r>
            <a:endParaRPr lang="tr-TR" sz="2800" b="1" dirty="0">
              <a:solidFill>
                <a:srgbClr val="FF0000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1512238" y="971297"/>
            <a:ext cx="9325716" cy="5886703"/>
            <a:chOff x="2321534" y="932557"/>
            <a:chExt cx="9325716" cy="5886703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2321534" y="1100621"/>
              <a:ext cx="3074659" cy="168724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rPr>
                <a:t>PROCESS DESIGN</a:t>
              </a:r>
              <a:endParaRPr lang="tr-TR" sz="32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rPr>
                <a:t> </a:t>
              </a:r>
              <a:endParaRPr lang="tr-TR" sz="11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endParaRPr>
            </a:p>
            <a:p>
              <a:pPr marL="243205" indent="-179705" algn="just">
                <a:lnSpc>
                  <a:spcPts val="1000"/>
                </a:lnSpc>
                <a:spcBef>
                  <a:spcPts val="450"/>
                </a:spcBef>
                <a:spcAft>
                  <a:spcPts val="0"/>
                </a:spcAft>
              </a:pPr>
              <a:endParaRPr lang="tr-TR" sz="200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endParaRPr>
            </a:p>
            <a:p>
              <a:pPr marL="243205" indent="-179705" algn="just">
                <a:lnSpc>
                  <a:spcPts val="1000"/>
                </a:lnSpc>
                <a:spcBef>
                  <a:spcPts val="45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Calibri" panose="020F0502020204030204" pitchFamily="34" charset="0"/>
                </a:rPr>
                <a:t>*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Calibri" panose="020F0502020204030204" pitchFamily="34" charset="0"/>
                </a:rPr>
                <a:t>High throughput</a:t>
              </a:r>
              <a:endParaRPr lang="tr-TR" sz="3200" dirty="0">
                <a:effectLst/>
                <a:ea typeface="Calibri" panose="020F0502020204030204" pitchFamily="34" charset="0"/>
              </a:endParaRPr>
            </a:p>
            <a:p>
              <a:pPr marL="243205" indent="-179705" algn="just">
                <a:lnSpc>
                  <a:spcPts val="1000"/>
                </a:lnSpc>
                <a:spcBef>
                  <a:spcPts val="45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Calibri" panose="020F0502020204030204" pitchFamily="34" charset="0"/>
                </a:rPr>
                <a:t>*Low </a:t>
              </a:r>
              <a:r>
                <a:rPr lang="en-US" sz="2000" dirty="0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production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Calibri" panose="020F0502020204030204" pitchFamily="34" charset="0"/>
                </a:rPr>
                <a:t> cost</a:t>
              </a:r>
              <a:endParaRPr lang="tr-TR" sz="3200" dirty="0">
                <a:effectLst/>
                <a:ea typeface="Calibri" panose="020F0502020204030204" pitchFamily="34" charset="0"/>
              </a:endParaRPr>
            </a:p>
            <a:p>
              <a:pPr marL="243205" indent="-179705" algn="just">
                <a:lnSpc>
                  <a:spcPts val="1000"/>
                </a:lnSpc>
                <a:spcBef>
                  <a:spcPts val="45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Calibri" panose="020F0502020204030204" pitchFamily="34" charset="0"/>
                </a:rPr>
                <a:t>*Longer shelf-life</a:t>
              </a:r>
              <a:endParaRPr lang="tr-TR" sz="3200" dirty="0">
                <a:effectLst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rPr>
                <a:t> </a:t>
              </a:r>
              <a:endParaRPr lang="tr-TR" sz="11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endParaRPr>
            </a:p>
          </p:txBody>
        </p:sp>
        <p:sp>
          <p:nvSpPr>
            <p:cNvPr id="7" name="Yuvarlatılmış Dikdörtgen 6"/>
            <p:cNvSpPr/>
            <p:nvPr/>
          </p:nvSpPr>
          <p:spPr>
            <a:xfrm>
              <a:off x="6667072" y="932557"/>
              <a:ext cx="3381526" cy="202337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rPr>
                <a:t>PRODUCT DESIGN</a:t>
              </a:r>
              <a:endParaRPr lang="tr-TR" sz="2000" b="1" dirty="0">
                <a:solidFill>
                  <a:srgbClr val="000000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rPr>
                <a:t> </a:t>
              </a:r>
              <a:endParaRPr lang="tr-TR" sz="11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Health and well-being</a:t>
              </a:r>
              <a:endParaRPr lang="tr-TR" sz="2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Personalized nutrition</a:t>
              </a:r>
              <a:endParaRPr lang="tr-TR" sz="2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Food safety and quality</a:t>
              </a:r>
              <a:endParaRPr lang="tr-TR" sz="2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Yuvarlatılmış Dikdörtgen 7"/>
            <p:cNvSpPr/>
            <p:nvPr/>
          </p:nvSpPr>
          <p:spPr>
            <a:xfrm>
              <a:off x="8753020" y="3405442"/>
              <a:ext cx="2591156" cy="11658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Technology-driven food matrix design</a:t>
              </a:r>
              <a:endParaRPr lang="tr-TR" sz="2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 </a:t>
              </a:r>
              <a:endParaRPr lang="tr-TR" sz="2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rPr>
                <a:t> </a:t>
              </a:r>
              <a:endParaRPr lang="tr-TR" sz="11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endParaRPr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5610134" y="3414601"/>
              <a:ext cx="2544752" cy="112350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Supplementation of </a:t>
              </a:r>
              <a:r>
                <a:rPr lang="en-US" sz="2000" dirty="0" err="1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biofunctional</a:t>
              </a:r>
              <a:r>
                <a:rPr lang="en-US" sz="2000" dirty="0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 ingredients</a:t>
              </a:r>
              <a:endParaRPr lang="tr-TR" sz="2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</a:endParaRPr>
            </a:p>
            <a:p>
              <a:pPr marL="243205" indent="-179705" algn="just">
                <a:lnSpc>
                  <a:spcPts val="1000"/>
                </a:lnSpc>
                <a:spcBef>
                  <a:spcPts val="45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Calibri" panose="020F0502020204030204" pitchFamily="34" charset="0"/>
                </a:rPr>
                <a:t> </a:t>
              </a:r>
              <a:endParaRPr lang="tr-TR" sz="11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0" name="Yuvarlatılmış Dikdörtgen 9"/>
            <p:cNvSpPr/>
            <p:nvPr/>
          </p:nvSpPr>
          <p:spPr>
            <a:xfrm>
              <a:off x="5610134" y="5579297"/>
              <a:ext cx="2468409" cy="123996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Functional foods for general</a:t>
              </a:r>
              <a:endParaRPr lang="tr-TR" sz="2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 </a:t>
              </a:r>
              <a:endParaRPr lang="tr-TR" sz="2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rPr>
                <a:t> </a:t>
              </a:r>
              <a:endParaRPr lang="tr-TR" sz="11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endParaRPr>
            </a:p>
          </p:txBody>
        </p:sp>
        <p:sp>
          <p:nvSpPr>
            <p:cNvPr id="11" name="Yuvarlatılmış Dikdörtgen 10"/>
            <p:cNvSpPr/>
            <p:nvPr/>
          </p:nvSpPr>
          <p:spPr>
            <a:xfrm>
              <a:off x="9000708" y="5558287"/>
              <a:ext cx="2646542" cy="12201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w Cen MT" panose="020B0602020104020603" pitchFamily="34" charset="0"/>
                  <a:ea typeface="Calibri" panose="020F0502020204030204" pitchFamily="34" charset="0"/>
                </a:rPr>
                <a:t>Functional foods for specific consumer groups</a:t>
              </a:r>
              <a:endParaRPr lang="tr-TR" sz="2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rPr>
                <a:t> </a:t>
              </a:r>
              <a:endParaRPr lang="tr-TR" sz="11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rPr>
                <a:t> </a:t>
              </a:r>
              <a:endParaRPr lang="tr-TR" sz="11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endParaRPr>
            </a:p>
          </p:txBody>
        </p:sp>
        <p:sp>
          <p:nvSpPr>
            <p:cNvPr id="12" name="Sağ Ok 11"/>
            <p:cNvSpPr/>
            <p:nvPr/>
          </p:nvSpPr>
          <p:spPr>
            <a:xfrm>
              <a:off x="5396193" y="1793385"/>
              <a:ext cx="1270879" cy="30172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cxnSp>
          <p:nvCxnSpPr>
            <p:cNvPr id="13" name="Düz Ok Bağlayıcısı 12"/>
            <p:cNvCxnSpPr>
              <a:endCxn id="9" idx="0"/>
            </p:cNvCxnSpPr>
            <p:nvPr/>
          </p:nvCxnSpPr>
          <p:spPr>
            <a:xfrm flipH="1">
              <a:off x="6882510" y="2968551"/>
              <a:ext cx="1531426" cy="44605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Ok Bağlayıcısı 13"/>
            <p:cNvCxnSpPr/>
            <p:nvPr/>
          </p:nvCxnSpPr>
          <p:spPr>
            <a:xfrm>
              <a:off x="8413054" y="2977711"/>
              <a:ext cx="1910925" cy="42773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Ok Bağlayıcısı 14"/>
            <p:cNvCxnSpPr/>
            <p:nvPr/>
          </p:nvCxnSpPr>
          <p:spPr>
            <a:xfrm>
              <a:off x="10160384" y="4571297"/>
              <a:ext cx="0" cy="1008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Ok Bağlayıcısı 15"/>
            <p:cNvCxnSpPr/>
            <p:nvPr/>
          </p:nvCxnSpPr>
          <p:spPr>
            <a:xfrm>
              <a:off x="6882510" y="4571297"/>
              <a:ext cx="0" cy="1008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Ok Bağlayıcısı 16"/>
            <p:cNvCxnSpPr/>
            <p:nvPr/>
          </p:nvCxnSpPr>
          <p:spPr>
            <a:xfrm>
              <a:off x="6882510" y="4562138"/>
              <a:ext cx="3277874" cy="99614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Ok Bağlayıcısı 17"/>
            <p:cNvCxnSpPr>
              <a:endCxn id="10" idx="0"/>
            </p:cNvCxnSpPr>
            <p:nvPr/>
          </p:nvCxnSpPr>
          <p:spPr>
            <a:xfrm flipH="1">
              <a:off x="6844339" y="4595326"/>
              <a:ext cx="3284212" cy="98397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25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200580" y="422031"/>
            <a:ext cx="10003332" cy="5852629"/>
            <a:chOff x="1200580" y="874060"/>
            <a:chExt cx="8856984" cy="5400600"/>
          </a:xfrm>
        </p:grpSpPr>
        <p:sp>
          <p:nvSpPr>
            <p:cNvPr id="5" name="3 Yuvarlatılmış Dikdörtgen"/>
            <p:cNvSpPr/>
            <p:nvPr/>
          </p:nvSpPr>
          <p:spPr>
            <a:xfrm>
              <a:off x="2640740" y="1522132"/>
              <a:ext cx="2016224" cy="864096"/>
            </a:xfrm>
            <a:prstGeom prst="roundRect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err="1" smtClean="0">
                  <a:solidFill>
                    <a:schemeClr val="tx1"/>
                  </a:solidFill>
                </a:rPr>
                <a:t>Formulation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4 Yuvarlatılmış Dikdörtgen"/>
            <p:cNvSpPr/>
            <p:nvPr/>
          </p:nvSpPr>
          <p:spPr>
            <a:xfrm>
              <a:off x="1272587" y="3106308"/>
              <a:ext cx="2210215" cy="1224136"/>
            </a:xfrm>
            <a:prstGeom prst="roundRect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err="1" smtClean="0">
                  <a:solidFill>
                    <a:schemeClr val="tx1"/>
                  </a:solidFill>
                </a:rPr>
                <a:t>Structure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  <a:r>
                <a:rPr lang="tr-TR" b="1" dirty="0" err="1" smtClean="0">
                  <a:solidFill>
                    <a:schemeClr val="tx1"/>
                  </a:solidFill>
                </a:rPr>
                <a:t>formation</a:t>
              </a:r>
              <a:endParaRPr lang="tr-TR" b="1" dirty="0" smtClean="0">
                <a:solidFill>
                  <a:schemeClr val="tx1"/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tr-TR" sz="1400" dirty="0" err="1" smtClean="0">
                  <a:solidFill>
                    <a:schemeClr val="tx1"/>
                  </a:solidFill>
                </a:rPr>
                <a:t>Bioploymer</a:t>
              </a:r>
              <a:r>
                <a:rPr lang="tr-TR" sz="1400" dirty="0" smtClean="0">
                  <a:solidFill>
                    <a:schemeClr val="tx1"/>
                  </a:solidFill>
                </a:rPr>
                <a:t> </a:t>
              </a:r>
              <a:r>
                <a:rPr lang="tr-TR" sz="1400" dirty="0" err="1" smtClean="0">
                  <a:solidFill>
                    <a:schemeClr val="tx1"/>
                  </a:solidFill>
                </a:rPr>
                <a:t>changes</a:t>
              </a:r>
              <a:endParaRPr lang="tr-TR" sz="1400" dirty="0" smtClean="0">
                <a:solidFill>
                  <a:schemeClr val="tx1"/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tr-TR" sz="1400" dirty="0" err="1" smtClean="0">
                  <a:solidFill>
                    <a:schemeClr val="tx1"/>
                  </a:solidFill>
                </a:rPr>
                <a:t>Phase</a:t>
              </a:r>
              <a:r>
                <a:rPr lang="tr-TR" sz="1400" dirty="0" smtClean="0">
                  <a:solidFill>
                    <a:schemeClr val="tx1"/>
                  </a:solidFill>
                </a:rPr>
                <a:t> </a:t>
              </a:r>
              <a:r>
                <a:rPr lang="tr-TR" sz="1400" dirty="0" err="1" smtClean="0">
                  <a:solidFill>
                    <a:schemeClr val="tx1"/>
                  </a:solidFill>
                </a:rPr>
                <a:t>formation</a:t>
              </a:r>
              <a:endParaRPr lang="tr-TR" sz="1400" dirty="0" smtClean="0">
                <a:solidFill>
                  <a:schemeClr val="tx1"/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tr-TR" sz="1400" dirty="0" err="1" smtClean="0">
                  <a:solidFill>
                    <a:schemeClr val="tx1"/>
                  </a:solidFill>
                </a:rPr>
                <a:t>Reactions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5 Yuvarlatılmış Dikdörtgen"/>
            <p:cNvSpPr/>
            <p:nvPr/>
          </p:nvSpPr>
          <p:spPr>
            <a:xfrm>
              <a:off x="3648851" y="3106308"/>
              <a:ext cx="2426239" cy="1224136"/>
            </a:xfrm>
            <a:prstGeom prst="roundRect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b="1" dirty="0" smtClean="0">
                <a:solidFill>
                  <a:schemeClr val="tx1"/>
                </a:solidFill>
              </a:endParaRPr>
            </a:p>
            <a:p>
              <a:pPr algn="ctr"/>
              <a:endParaRPr lang="tr-TR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tr-TR" b="1" dirty="0" err="1" smtClean="0">
                  <a:solidFill>
                    <a:schemeClr val="tx1"/>
                  </a:solidFill>
                </a:rPr>
                <a:t>Structure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  <a:r>
                <a:rPr lang="tr-TR" b="1" dirty="0" err="1" smtClean="0">
                  <a:solidFill>
                    <a:schemeClr val="tx1"/>
                  </a:solidFill>
                </a:rPr>
                <a:t>stabilization</a:t>
              </a:r>
              <a:endParaRPr lang="tr-TR" b="1" dirty="0" smtClean="0">
                <a:solidFill>
                  <a:schemeClr val="tx1"/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tr-TR" sz="1400" dirty="0" smtClean="0">
                  <a:solidFill>
                    <a:schemeClr val="tx1"/>
                  </a:solidFill>
                </a:rPr>
                <a:t> </a:t>
              </a:r>
              <a:r>
                <a:rPr lang="tr-TR" sz="1400" dirty="0" err="1" smtClean="0">
                  <a:solidFill>
                    <a:schemeClr val="tx1"/>
                  </a:solidFill>
                </a:rPr>
                <a:t>Crystallization</a:t>
              </a:r>
              <a:endParaRPr lang="tr-TR" sz="1400" dirty="0" smtClean="0">
                <a:solidFill>
                  <a:schemeClr val="tx1"/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tr-TR" sz="1400" dirty="0">
                  <a:solidFill>
                    <a:schemeClr val="tx1"/>
                  </a:solidFill>
                </a:rPr>
                <a:t> </a:t>
              </a:r>
              <a:r>
                <a:rPr lang="tr-TR" sz="1400" dirty="0" err="1" smtClean="0">
                  <a:solidFill>
                    <a:schemeClr val="tx1"/>
                  </a:solidFill>
                </a:rPr>
                <a:t>Vitrification</a:t>
              </a:r>
              <a:endParaRPr lang="tr-TR" sz="1400" dirty="0" smtClean="0">
                <a:solidFill>
                  <a:schemeClr val="tx1"/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tr-TR" sz="1400" dirty="0">
                  <a:solidFill>
                    <a:schemeClr val="tx1"/>
                  </a:solidFill>
                </a:rPr>
                <a:t> </a:t>
              </a:r>
              <a:r>
                <a:rPr lang="tr-TR" sz="1400" dirty="0" smtClean="0">
                  <a:solidFill>
                    <a:schemeClr val="tx1"/>
                  </a:solidFill>
                </a:rPr>
                <a:t>Network </a:t>
              </a:r>
              <a:r>
                <a:rPr lang="tr-TR" sz="1400" dirty="0" err="1" smtClean="0">
                  <a:solidFill>
                    <a:schemeClr val="tx1"/>
                  </a:solidFill>
                </a:rPr>
                <a:t>formation</a:t>
              </a:r>
              <a:endParaRPr lang="tr-TR" sz="1400" dirty="0" smtClean="0">
                <a:solidFill>
                  <a:schemeClr val="tx1"/>
                </a:solidFill>
              </a:endParaRPr>
            </a:p>
            <a:p>
              <a:pPr algn="ctr"/>
              <a:endParaRPr lang="tr-TR" b="1" dirty="0" smtClean="0">
                <a:solidFill>
                  <a:schemeClr val="tx1"/>
                </a:solidFill>
              </a:endParaRPr>
            </a:p>
            <a:p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2468784" y="5211463"/>
              <a:ext cx="2376264" cy="864096"/>
            </a:xfrm>
            <a:prstGeom prst="roundRect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err="1" smtClean="0">
                  <a:solidFill>
                    <a:schemeClr val="tx1"/>
                  </a:solidFill>
                </a:rPr>
                <a:t>Metastable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  <a:r>
                <a:rPr lang="tr-TR" b="1" dirty="0" err="1" smtClean="0">
                  <a:solidFill>
                    <a:schemeClr val="tx1"/>
                  </a:solidFill>
                </a:rPr>
                <a:t>structure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9 Düz Ok Bağlayıcısı"/>
            <p:cNvCxnSpPr>
              <a:stCxn id="5" idx="2"/>
            </p:cNvCxnSpPr>
            <p:nvPr/>
          </p:nvCxnSpPr>
          <p:spPr>
            <a:xfrm>
              <a:off x="3648852" y="2386228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1 Düz Bağlayıcı"/>
            <p:cNvCxnSpPr/>
            <p:nvPr/>
          </p:nvCxnSpPr>
          <p:spPr>
            <a:xfrm>
              <a:off x="2136684" y="2746268"/>
              <a:ext cx="29523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3 Düz Ok Bağlayıcısı"/>
            <p:cNvCxnSpPr/>
            <p:nvPr/>
          </p:nvCxnSpPr>
          <p:spPr>
            <a:xfrm>
              <a:off x="2136684" y="2746268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4 Düz Ok Bağlayıcısı"/>
            <p:cNvCxnSpPr/>
            <p:nvPr/>
          </p:nvCxnSpPr>
          <p:spPr>
            <a:xfrm>
              <a:off x="5089012" y="2746268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6 Düz Bağlayıcı"/>
            <p:cNvCxnSpPr/>
            <p:nvPr/>
          </p:nvCxnSpPr>
          <p:spPr>
            <a:xfrm>
              <a:off x="2208692" y="4330444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7 Düz Bağlayıcı"/>
            <p:cNvCxnSpPr/>
            <p:nvPr/>
          </p:nvCxnSpPr>
          <p:spPr>
            <a:xfrm>
              <a:off x="5089012" y="4330444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9 Düz Bağlayıcı"/>
            <p:cNvCxnSpPr/>
            <p:nvPr/>
          </p:nvCxnSpPr>
          <p:spPr>
            <a:xfrm>
              <a:off x="2208692" y="4834500"/>
              <a:ext cx="28803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21 Düz Ok Bağlayıcısı"/>
            <p:cNvCxnSpPr/>
            <p:nvPr/>
          </p:nvCxnSpPr>
          <p:spPr>
            <a:xfrm>
              <a:off x="3648852" y="4834500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23 Dikdörtgen"/>
            <p:cNvSpPr/>
            <p:nvPr/>
          </p:nvSpPr>
          <p:spPr>
            <a:xfrm>
              <a:off x="1200580" y="2818276"/>
              <a:ext cx="4968552" cy="18002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24 Metin kutusu"/>
            <p:cNvSpPr txBox="1"/>
            <p:nvPr/>
          </p:nvSpPr>
          <p:spPr>
            <a:xfrm>
              <a:off x="4678997" y="2170204"/>
              <a:ext cx="1490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err="1" smtClean="0"/>
                <a:t>External</a:t>
              </a:r>
              <a:r>
                <a:rPr lang="tr-TR" sz="1400" dirty="0" smtClean="0"/>
                <a:t> </a:t>
              </a:r>
              <a:r>
                <a:rPr lang="tr-TR" sz="1400" dirty="0" err="1" smtClean="0"/>
                <a:t>variables</a:t>
              </a:r>
              <a:endParaRPr lang="tr-TR" sz="1400" dirty="0" smtClean="0"/>
            </a:p>
            <a:p>
              <a:r>
                <a:rPr lang="tr-TR" sz="1400" dirty="0" smtClean="0"/>
                <a:t>(</a:t>
              </a:r>
              <a:r>
                <a:rPr lang="tr-TR" sz="1400" dirty="0" err="1" smtClean="0"/>
                <a:t>shear</a:t>
              </a:r>
              <a:r>
                <a:rPr lang="tr-TR" sz="1400" dirty="0" smtClean="0"/>
                <a:t>, </a:t>
              </a:r>
              <a:r>
                <a:rPr lang="tr-TR" sz="1400" dirty="0" err="1" smtClean="0"/>
                <a:t>heat</a:t>
              </a:r>
              <a:r>
                <a:rPr lang="tr-TR" sz="1400" dirty="0" smtClean="0"/>
                <a:t> </a:t>
              </a:r>
              <a:r>
                <a:rPr lang="tr-TR" sz="1400" dirty="0" err="1" smtClean="0"/>
                <a:t>etc</a:t>
              </a:r>
              <a:r>
                <a:rPr lang="tr-TR" sz="1400" dirty="0" smtClean="0"/>
                <a:t>...)</a:t>
              </a:r>
              <a:endParaRPr lang="tr-TR" sz="1400" dirty="0"/>
            </a:p>
          </p:txBody>
        </p:sp>
        <p:sp>
          <p:nvSpPr>
            <p:cNvPr id="19" name="25 Sola Bükülü Ok"/>
            <p:cNvSpPr/>
            <p:nvPr/>
          </p:nvSpPr>
          <p:spPr>
            <a:xfrm>
              <a:off x="6025116" y="2602252"/>
              <a:ext cx="144016" cy="36004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20" name="26 Yuvarlatılmış Dikdörtgen"/>
            <p:cNvSpPr/>
            <p:nvPr/>
          </p:nvSpPr>
          <p:spPr>
            <a:xfrm>
              <a:off x="6695222" y="1666148"/>
              <a:ext cx="1728192" cy="201622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27 Metin kutusu"/>
            <p:cNvSpPr txBox="1"/>
            <p:nvPr/>
          </p:nvSpPr>
          <p:spPr>
            <a:xfrm>
              <a:off x="6839238" y="1882172"/>
              <a:ext cx="151216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tr-TR" sz="1600" dirty="0" err="1" smtClean="0"/>
                <a:t>Molecular</a:t>
              </a:r>
              <a:endParaRPr lang="tr-TR" dirty="0"/>
            </a:p>
          </p:txBody>
        </p:sp>
        <p:sp>
          <p:nvSpPr>
            <p:cNvPr id="22" name="28 Metin kutusu"/>
            <p:cNvSpPr txBox="1"/>
            <p:nvPr/>
          </p:nvSpPr>
          <p:spPr>
            <a:xfrm>
              <a:off x="6803718" y="2458236"/>
              <a:ext cx="159175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tr-TR" sz="1600" dirty="0" err="1" smtClean="0"/>
                <a:t>Interactions</a:t>
              </a:r>
              <a:endParaRPr lang="tr-TR" dirty="0"/>
            </a:p>
          </p:txBody>
        </p:sp>
        <p:sp>
          <p:nvSpPr>
            <p:cNvPr id="23" name="29 Metin kutusu"/>
            <p:cNvSpPr txBox="1"/>
            <p:nvPr/>
          </p:nvSpPr>
          <p:spPr>
            <a:xfrm>
              <a:off x="6809624" y="3034300"/>
              <a:ext cx="159175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tr-TR" sz="1600" dirty="0" err="1" smtClean="0"/>
                <a:t>Integrators</a:t>
              </a:r>
              <a:endParaRPr lang="tr-TR" sz="1600" dirty="0"/>
            </a:p>
          </p:txBody>
        </p:sp>
        <p:cxnSp>
          <p:nvCxnSpPr>
            <p:cNvPr id="24" name="30 Düz Ok Bağlayıcısı"/>
            <p:cNvCxnSpPr/>
            <p:nvPr/>
          </p:nvCxnSpPr>
          <p:spPr>
            <a:xfrm>
              <a:off x="7559318" y="3682372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31 Yuvarlatılmış Dikdörtgen"/>
            <p:cNvSpPr/>
            <p:nvPr/>
          </p:nvSpPr>
          <p:spPr>
            <a:xfrm>
              <a:off x="6529172" y="4064446"/>
              <a:ext cx="2088232" cy="360040"/>
            </a:xfrm>
            <a:prstGeom prst="roundRect">
              <a:avLst/>
            </a:prstGeom>
            <a:solidFill>
              <a:schemeClr val="accent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err="1" smtClean="0">
                  <a:solidFill>
                    <a:schemeClr val="tx1"/>
                  </a:solidFill>
                </a:rPr>
                <a:t>Structural</a:t>
              </a:r>
              <a:r>
                <a:rPr lang="tr-TR" dirty="0" smtClean="0">
                  <a:solidFill>
                    <a:schemeClr val="tx1"/>
                  </a:solidFill>
                </a:rPr>
                <a:t> </a:t>
              </a:r>
              <a:r>
                <a:rPr lang="tr-TR" dirty="0" err="1" smtClean="0">
                  <a:solidFill>
                    <a:schemeClr val="tx1"/>
                  </a:solidFill>
                </a:rPr>
                <a:t>elements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32 Düz Ok Bağlayıcısı"/>
            <p:cNvCxnSpPr/>
            <p:nvPr/>
          </p:nvCxnSpPr>
          <p:spPr>
            <a:xfrm>
              <a:off x="7559318" y="4430392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34 Yuvarlatılmış Dikdörtgen"/>
            <p:cNvSpPr/>
            <p:nvPr/>
          </p:nvSpPr>
          <p:spPr>
            <a:xfrm>
              <a:off x="8733479" y="2336254"/>
              <a:ext cx="1324085" cy="1584176"/>
            </a:xfrm>
            <a:prstGeom prst="round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err="1" smtClean="0">
                  <a:solidFill>
                    <a:schemeClr val="tx1"/>
                  </a:solidFill>
                </a:rPr>
                <a:t>Pre-matrix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35 Düz Bağlayıcı"/>
            <p:cNvCxnSpPr/>
            <p:nvPr/>
          </p:nvCxnSpPr>
          <p:spPr>
            <a:xfrm>
              <a:off x="7548301" y="4557485"/>
              <a:ext cx="20162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40 Düz Ok Bağlayıcısı"/>
            <p:cNvCxnSpPr/>
            <p:nvPr/>
          </p:nvCxnSpPr>
          <p:spPr>
            <a:xfrm>
              <a:off x="9553508" y="3920430"/>
              <a:ext cx="0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48 Düz Ok Bağlayıcısı"/>
            <p:cNvCxnSpPr/>
            <p:nvPr/>
          </p:nvCxnSpPr>
          <p:spPr>
            <a:xfrm>
              <a:off x="8617404" y="4546468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50 Yuvarlatılmış Dikdörtgen"/>
            <p:cNvSpPr/>
            <p:nvPr/>
          </p:nvSpPr>
          <p:spPr>
            <a:xfrm>
              <a:off x="7592369" y="4917525"/>
              <a:ext cx="2088232" cy="360040"/>
            </a:xfrm>
            <a:prstGeom prst="roundRect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Architect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51 Düz Ok Bağlayıcısı"/>
            <p:cNvCxnSpPr/>
            <p:nvPr/>
          </p:nvCxnSpPr>
          <p:spPr>
            <a:xfrm>
              <a:off x="8617404" y="5266548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52 Yuvarlatılmış Dikdörtgen"/>
            <p:cNvSpPr/>
            <p:nvPr/>
          </p:nvSpPr>
          <p:spPr>
            <a:xfrm>
              <a:off x="7532612" y="5637604"/>
              <a:ext cx="2207746" cy="360040"/>
            </a:xfrm>
            <a:prstGeom prst="roundRect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err="1" smtClean="0">
                  <a:solidFill>
                    <a:schemeClr val="tx1"/>
                  </a:solidFill>
                </a:rPr>
                <a:t>Functional</a:t>
              </a:r>
              <a:r>
                <a:rPr lang="tr-TR" dirty="0" smtClean="0">
                  <a:solidFill>
                    <a:schemeClr val="tx1"/>
                  </a:solidFill>
                </a:rPr>
                <a:t> </a:t>
              </a:r>
              <a:r>
                <a:rPr lang="tr-TR" dirty="0" err="1" smtClean="0">
                  <a:solidFill>
                    <a:schemeClr val="tx1"/>
                  </a:solidFill>
                </a:rPr>
                <a:t>structure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34" name="56 Metin kutusu"/>
            <p:cNvSpPr txBox="1"/>
            <p:nvPr/>
          </p:nvSpPr>
          <p:spPr>
            <a:xfrm>
              <a:off x="2208692" y="874060"/>
              <a:ext cx="259228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err="1" smtClean="0"/>
                <a:t>In</a:t>
              </a:r>
              <a:r>
                <a:rPr lang="tr-TR" b="1" dirty="0" smtClean="0"/>
                <a:t> </a:t>
              </a:r>
              <a:r>
                <a:rPr lang="tr-TR" b="1" dirty="0" err="1" smtClean="0"/>
                <a:t>the</a:t>
              </a:r>
              <a:r>
                <a:rPr lang="tr-TR" b="1" dirty="0" smtClean="0"/>
                <a:t> </a:t>
              </a:r>
              <a:r>
                <a:rPr lang="tr-TR" b="1" dirty="0" err="1" smtClean="0"/>
                <a:t>Past</a:t>
              </a:r>
              <a:endParaRPr lang="tr-TR" b="1" dirty="0"/>
            </a:p>
          </p:txBody>
        </p:sp>
        <p:sp>
          <p:nvSpPr>
            <p:cNvPr id="35" name="57 Metin kutusu"/>
            <p:cNvSpPr txBox="1"/>
            <p:nvPr/>
          </p:nvSpPr>
          <p:spPr>
            <a:xfrm>
              <a:off x="6889212" y="874060"/>
              <a:ext cx="259228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err="1" smtClean="0"/>
                <a:t>In</a:t>
              </a:r>
              <a:r>
                <a:rPr lang="tr-TR" b="1" dirty="0" smtClean="0"/>
                <a:t> </a:t>
              </a:r>
              <a:r>
                <a:rPr lang="tr-TR" b="1" dirty="0" err="1" smtClean="0"/>
                <a:t>the</a:t>
              </a:r>
              <a:r>
                <a:rPr lang="tr-TR" b="1" dirty="0" smtClean="0"/>
                <a:t> </a:t>
              </a:r>
              <a:r>
                <a:rPr lang="tr-TR" b="1" dirty="0" err="1" smtClean="0"/>
                <a:t>Future</a:t>
              </a:r>
              <a:endParaRPr lang="tr-TR" b="1" dirty="0"/>
            </a:p>
          </p:txBody>
        </p:sp>
        <p:cxnSp>
          <p:nvCxnSpPr>
            <p:cNvPr id="36" name="59 Düz Bağlayıcı"/>
            <p:cNvCxnSpPr/>
            <p:nvPr/>
          </p:nvCxnSpPr>
          <p:spPr>
            <a:xfrm>
              <a:off x="6385156" y="1378116"/>
              <a:ext cx="0" cy="48965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60 Aşağı Bükülü Ok"/>
            <p:cNvSpPr/>
            <p:nvPr/>
          </p:nvSpPr>
          <p:spPr>
            <a:xfrm rot="16200000">
              <a:off x="6421160" y="3120278"/>
              <a:ext cx="288032" cy="21602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38" name="61 Aşağı Bükülü Ok"/>
            <p:cNvSpPr/>
            <p:nvPr/>
          </p:nvSpPr>
          <p:spPr>
            <a:xfrm rot="16200000">
              <a:off x="6421159" y="2555230"/>
              <a:ext cx="288033" cy="21602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39" name="62 Aşağı Bükülü Ok"/>
            <p:cNvSpPr/>
            <p:nvPr/>
          </p:nvSpPr>
          <p:spPr>
            <a:xfrm rot="16200000">
              <a:off x="6421160" y="1990185"/>
              <a:ext cx="288033" cy="21602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659</Words>
  <Application>Microsoft Office PowerPoint</Application>
  <PresentationFormat>Geniş ekran</PresentationFormat>
  <Paragraphs>207</Paragraphs>
  <Slides>26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Arial Rounded MT Bold</vt:lpstr>
      <vt:lpstr>Arial Unicode MS</vt:lpstr>
      <vt:lpstr>Calibri</vt:lpstr>
      <vt:lpstr>Calibri Light</vt:lpstr>
      <vt:lpstr>medium-content-serif-font</vt:lpstr>
      <vt:lpstr>Tahoma</vt:lpstr>
      <vt:lpstr>Tw Cen MT</vt:lpstr>
      <vt:lpstr>Wingdings</vt:lpstr>
      <vt:lpstr>Office Teması</vt:lpstr>
      <vt:lpstr>Picture</vt:lpstr>
      <vt:lpstr>Minimally processed foods:   technology, conceptual approach and consumers’ perception</vt:lpstr>
      <vt:lpstr>Changes in Food Paradigms Over the Years</vt:lpstr>
      <vt:lpstr>PowerPoint Sunusu</vt:lpstr>
      <vt:lpstr>PowerPoint Sunusu</vt:lpstr>
      <vt:lpstr>PowerPoint Sunusu</vt:lpstr>
      <vt:lpstr>New concept : from farm to fork clinical nutrition</vt:lpstr>
      <vt:lpstr>PowerPoint Sunusu</vt:lpstr>
      <vt:lpstr>Changes in food processing paradigms</vt:lpstr>
      <vt:lpstr>PowerPoint Sunusu</vt:lpstr>
      <vt:lpstr>Basic strategies to produce functional food</vt:lpstr>
      <vt:lpstr>PowerPoint Sunusu</vt:lpstr>
      <vt:lpstr>NEW CONSUMERS, NOVEL PROCESSING TECHNOLOGIES </vt:lpstr>
      <vt:lpstr>GLOBAL TRENDS IN FOOD SECTOR</vt:lpstr>
      <vt:lpstr>Nutraceutical bioavailability classification scheme (NuBACS)</vt:lpstr>
      <vt:lpstr>PowerPoint Sunusu</vt:lpstr>
      <vt:lpstr>HPP PRINCIPLES</vt:lpstr>
      <vt:lpstr>PowerPoint Sunusu</vt:lpstr>
      <vt:lpstr>PowerPoint Sunusu</vt:lpstr>
      <vt:lpstr>PowerPoint Sunusu</vt:lpstr>
      <vt:lpstr>PowerPoint Sunusu</vt:lpstr>
      <vt:lpstr>PowerPoint Sunusu</vt:lpstr>
      <vt:lpstr>Pulsed Electric Fields Technology (PEF)</vt:lpstr>
      <vt:lpstr>PowerPoint Sunusu</vt:lpstr>
      <vt:lpstr>PowerPoint Sunusu</vt:lpstr>
      <vt:lpstr>COLD PLASMA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Minimally processed foods:   conceptual approach and consumers’ perception</dc:title>
  <dc:creator>pc</dc:creator>
  <cp:lastModifiedBy>Barbaros</cp:lastModifiedBy>
  <cp:revision>13</cp:revision>
  <dcterms:created xsi:type="dcterms:W3CDTF">2019-10-21T18:15:01Z</dcterms:created>
  <dcterms:modified xsi:type="dcterms:W3CDTF">2020-10-21T07:53:04Z</dcterms:modified>
</cp:coreProperties>
</file>