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4" d="100"/>
          <a:sy n="94" d="100"/>
        </p:scale>
        <p:origin x="-196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3390BDE-08EF-D440-BEAE-34E16A256D9E}"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395162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3390BDE-08EF-D440-BEAE-34E16A256D9E}"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3146361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3390BDE-08EF-D440-BEAE-34E16A256D9E}"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246509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3390BDE-08EF-D440-BEAE-34E16A256D9E}"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3654552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3390BDE-08EF-D440-BEAE-34E16A256D9E}"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2590049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3390BDE-08EF-D440-BEAE-34E16A256D9E}"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1819267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3390BDE-08EF-D440-BEAE-34E16A256D9E}" type="datetimeFigureOut">
              <a:rPr lang="en-US" smtClean="0"/>
              <a:t>24.03.19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1885206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3390BDE-08EF-D440-BEAE-34E16A256D9E}" type="datetimeFigureOut">
              <a:rPr lang="en-US" smtClean="0"/>
              <a:t>24.03.19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1551513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390BDE-08EF-D440-BEAE-34E16A256D9E}" type="datetimeFigureOut">
              <a:rPr lang="en-US" smtClean="0"/>
              <a:t>24.03.19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131021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3390BDE-08EF-D440-BEAE-34E16A256D9E}"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135256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3390BDE-08EF-D440-BEAE-34E16A256D9E}"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DC0062-CF09-F949-9A3F-972E9391AF48}" type="slidenum">
              <a:rPr lang="en-US" smtClean="0"/>
              <a:t>‹#›</a:t>
            </a:fld>
            <a:endParaRPr lang="en-US"/>
          </a:p>
        </p:txBody>
      </p:sp>
    </p:spTree>
    <p:extLst>
      <p:ext uri="{BB962C8B-B14F-4D97-AF65-F5344CB8AC3E}">
        <p14:creationId xmlns:p14="http://schemas.microsoft.com/office/powerpoint/2010/main" val="7080138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390BDE-08EF-D440-BEAE-34E16A256D9E}" type="datetimeFigureOut">
              <a:rPr lang="en-US" smtClean="0"/>
              <a:t>24.03.19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DC0062-CF09-F949-9A3F-972E9391AF48}" type="slidenum">
              <a:rPr lang="en-US" smtClean="0"/>
              <a:t>‹#›</a:t>
            </a:fld>
            <a:endParaRPr lang="en-US"/>
          </a:p>
        </p:txBody>
      </p:sp>
    </p:spTree>
    <p:extLst>
      <p:ext uri="{BB962C8B-B14F-4D97-AF65-F5344CB8AC3E}">
        <p14:creationId xmlns:p14="http://schemas.microsoft.com/office/powerpoint/2010/main" val="2648275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tr-TR" smtClean="0"/>
              <a:t>REALİST </a:t>
            </a:r>
            <a:r>
              <a:rPr lang="tr-TR"/>
              <a:t>BİLİM FELSEFESİ</a:t>
            </a:r>
          </a:p>
        </p:txBody>
      </p:sp>
      <p:sp>
        <p:nvSpPr>
          <p:cNvPr id="36867" name="Rectangle 3"/>
          <p:cNvSpPr>
            <a:spLocks noGrp="1" noChangeArrowheads="1"/>
          </p:cNvSpPr>
          <p:nvPr>
            <p:ph type="body" idx="1"/>
          </p:nvPr>
        </p:nvSpPr>
        <p:spPr/>
        <p:txBody>
          <a:bodyPr/>
          <a:lstStyle/>
          <a:p>
            <a:r>
              <a:rPr lang="tr-TR" sz="2800" u="sng"/>
              <a:t>Realizm ile pozitivizmin ortak noktaları:</a:t>
            </a:r>
          </a:p>
          <a:p>
            <a:endParaRPr lang="tr-TR" sz="2800" u="sng"/>
          </a:p>
          <a:p>
            <a:r>
              <a:rPr lang="tr-TR" sz="2800"/>
              <a:t>Bilimin ampirik temelli, rasyonel ve objektif bir girişim olduğu noktasında birleşirler</a:t>
            </a:r>
          </a:p>
          <a:p>
            <a:r>
              <a:rPr lang="tr-TR" sz="2800"/>
              <a:t>Bilimin amacı doğaya ilişkin doğru bir açıklama ve kestirimci bilgi sağlamaktır. </a:t>
            </a:r>
          </a:p>
        </p:txBody>
      </p:sp>
    </p:spTree>
    <p:extLst>
      <p:ext uri="{BB962C8B-B14F-4D97-AF65-F5344CB8AC3E}">
        <p14:creationId xmlns:p14="http://schemas.microsoft.com/office/powerpoint/2010/main" val="134576933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endParaRPr lang="en-US"/>
          </a:p>
        </p:txBody>
      </p:sp>
      <p:sp>
        <p:nvSpPr>
          <p:cNvPr id="44035" name="Rectangle 3"/>
          <p:cNvSpPr>
            <a:spLocks noGrp="1" noChangeArrowheads="1"/>
          </p:cNvSpPr>
          <p:nvPr>
            <p:ph type="body" idx="1"/>
          </p:nvPr>
        </p:nvSpPr>
        <p:spPr/>
        <p:txBody>
          <a:bodyPr/>
          <a:lstStyle/>
          <a:p>
            <a:r>
              <a:rPr lang="tr-TR"/>
              <a:t>TEKRARLA… realist için olayları açıklamak demek bunların sadece iyi kurulmuş düzenliliklerin örneği olduğunu göstermek demek değildir. Onun yerine altta yatan yapıların ve mekanizmaların bilgisini elde ederek olaylar arasındaki zorunlu bağlantıları keşfetmektir. </a:t>
            </a:r>
          </a:p>
          <a:p>
            <a:endParaRPr lang="tr-TR"/>
          </a:p>
        </p:txBody>
      </p:sp>
    </p:spTree>
    <p:extLst>
      <p:ext uri="{BB962C8B-B14F-4D97-AF65-F5344CB8AC3E}">
        <p14:creationId xmlns:p14="http://schemas.microsoft.com/office/powerpoint/2010/main" val="39703931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endParaRPr lang="en-US"/>
          </a:p>
        </p:txBody>
      </p:sp>
      <p:sp>
        <p:nvSpPr>
          <p:cNvPr id="39939" name="Rectangle 3"/>
          <p:cNvSpPr>
            <a:spLocks noGrp="1" noChangeArrowheads="1"/>
          </p:cNvSpPr>
          <p:nvPr>
            <p:ph type="body" idx="1"/>
          </p:nvPr>
        </p:nvSpPr>
        <p:spPr/>
        <p:txBody>
          <a:bodyPr/>
          <a:lstStyle/>
          <a:p>
            <a:r>
              <a:rPr lang="tr-TR"/>
              <a:t>Genellikle olaylar arasında zorunlu bağlantıları keşfetmek, bizim tarafımızdan bilinmeyen, gözlenemeyen bütünlük ve süreç tiplerinin var olduğunu sayıltılama anlamına gelir; ancak böyle yapmakla biz, şeylerin </a:t>
            </a:r>
            <a:r>
              <a:rPr lang="ja-JP" altLang="tr-TR">
                <a:latin typeface="Arial"/>
              </a:rPr>
              <a:t>“</a:t>
            </a:r>
            <a:r>
              <a:rPr lang="tr-TR"/>
              <a:t>görüntülerinin</a:t>
            </a:r>
            <a:r>
              <a:rPr lang="ja-JP" altLang="tr-TR">
                <a:latin typeface="Arial"/>
              </a:rPr>
              <a:t>”</a:t>
            </a:r>
            <a:r>
              <a:rPr lang="tr-TR"/>
              <a:t> ötesine, onların doğalarına ve özlerine gidebiliriz.</a:t>
            </a:r>
          </a:p>
        </p:txBody>
      </p:sp>
    </p:spTree>
    <p:extLst>
      <p:ext uri="{BB962C8B-B14F-4D97-AF65-F5344CB8AC3E}">
        <p14:creationId xmlns:p14="http://schemas.microsoft.com/office/powerpoint/2010/main" val="4289556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endParaRPr lang="en-US"/>
          </a:p>
        </p:txBody>
      </p:sp>
      <p:sp>
        <p:nvSpPr>
          <p:cNvPr id="40963" name="Rectangle 3"/>
          <p:cNvSpPr>
            <a:spLocks noGrp="1" noChangeArrowheads="1"/>
          </p:cNvSpPr>
          <p:nvPr>
            <p:ph type="body" idx="1"/>
          </p:nvPr>
        </p:nvSpPr>
        <p:spPr/>
        <p:txBody>
          <a:bodyPr/>
          <a:lstStyle/>
          <a:p>
            <a:r>
              <a:rPr lang="tr-TR"/>
              <a:t>Böylece, realist için bilimsel teori, gözlenebilir olayları nedensel olarak ortaya çıkaran yapı ve mekanizmaların bir betimlemesi olmaktadır. </a:t>
            </a:r>
          </a:p>
        </p:txBody>
      </p:sp>
    </p:spTree>
    <p:extLst>
      <p:ext uri="{BB962C8B-B14F-4D97-AF65-F5344CB8AC3E}">
        <p14:creationId xmlns:p14="http://schemas.microsoft.com/office/powerpoint/2010/main" val="27918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en-US"/>
          </a:p>
        </p:txBody>
      </p:sp>
      <p:sp>
        <p:nvSpPr>
          <p:cNvPr id="38915" name="Rectangle 3"/>
          <p:cNvSpPr>
            <a:spLocks noGrp="1" noChangeArrowheads="1"/>
          </p:cNvSpPr>
          <p:nvPr>
            <p:ph type="body" idx="1"/>
          </p:nvPr>
        </p:nvSpPr>
        <p:spPr/>
        <p:txBody>
          <a:bodyPr/>
          <a:lstStyle/>
          <a:p>
            <a:r>
              <a:rPr lang="tr-TR"/>
              <a:t>Realist için yeterli bir nedensel açıklama hem fenomenler arası düzenli ilişkilerin hem de bunları birbirine bağlayan bazı mekanizmaların keşfini gerektirir.</a:t>
            </a:r>
          </a:p>
        </p:txBody>
      </p:sp>
    </p:spTree>
    <p:extLst>
      <p:ext uri="{BB962C8B-B14F-4D97-AF65-F5344CB8AC3E}">
        <p14:creationId xmlns:p14="http://schemas.microsoft.com/office/powerpoint/2010/main" val="1624674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endParaRPr lang="en-US"/>
          </a:p>
        </p:txBody>
      </p:sp>
      <p:sp>
        <p:nvSpPr>
          <p:cNvPr id="43011" name="Rectangle 3"/>
          <p:cNvSpPr>
            <a:spLocks noGrp="1" noChangeArrowheads="1"/>
          </p:cNvSpPr>
          <p:nvPr>
            <p:ph type="body" idx="1"/>
          </p:nvPr>
        </p:nvSpPr>
        <p:spPr/>
        <p:txBody>
          <a:bodyPr/>
          <a:lstStyle/>
          <a:p>
            <a:r>
              <a:rPr lang="tr-TR"/>
              <a:t>Bunu yapmak için alttaki mekanizmalar ve yapıların bilgisine olduğu kadar, açıklamaya çalıştığı fenomenin nasıl ortaya çıkarıldığı bilgisini de gereksinim duyar.  </a:t>
            </a:r>
          </a:p>
        </p:txBody>
      </p:sp>
    </p:spTree>
    <p:extLst>
      <p:ext uri="{BB962C8B-B14F-4D97-AF65-F5344CB8AC3E}">
        <p14:creationId xmlns:p14="http://schemas.microsoft.com/office/powerpoint/2010/main" val="1336090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en-US"/>
          </a:p>
        </p:txBody>
      </p:sp>
      <p:sp>
        <p:nvSpPr>
          <p:cNvPr id="58371" name="Rectangle 3"/>
          <p:cNvSpPr>
            <a:spLocks noGrp="1" noChangeArrowheads="1"/>
          </p:cNvSpPr>
          <p:nvPr>
            <p:ph type="body" idx="1"/>
          </p:nvPr>
        </p:nvSpPr>
        <p:spPr/>
        <p:txBody>
          <a:bodyPr/>
          <a:lstStyle/>
          <a:p>
            <a:r>
              <a:rPr lang="tr-TR"/>
              <a:t>Realist açıklama tarzı en iyi, niçin sorusuna verilen cevapların (yani nedensel açıklama taleplerinin) nasıl ve ne sorusuna cevap verilmesini gerektirdiği iddiasıyla özetlenebilir.</a:t>
            </a:r>
          </a:p>
        </p:txBody>
      </p:sp>
    </p:spTree>
    <p:extLst>
      <p:ext uri="{BB962C8B-B14F-4D97-AF65-F5344CB8AC3E}">
        <p14:creationId xmlns:p14="http://schemas.microsoft.com/office/powerpoint/2010/main" val="3189386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endParaRPr lang="en-US"/>
          </a:p>
        </p:txBody>
      </p:sp>
      <p:sp>
        <p:nvSpPr>
          <p:cNvPr id="60419" name="Rectangle 3"/>
          <p:cNvSpPr>
            <a:spLocks noGrp="1" noChangeArrowheads="1"/>
          </p:cNvSpPr>
          <p:nvPr>
            <p:ph type="body" idx="1"/>
          </p:nvPr>
        </p:nvSpPr>
        <p:spPr/>
        <p:txBody>
          <a:bodyPr/>
          <a:lstStyle/>
          <a:p>
            <a:r>
              <a:rPr lang="tr-TR" sz="2800"/>
              <a:t>Yukarıdaki açıklamalardan yola çıkarsak</a:t>
            </a:r>
          </a:p>
          <a:p>
            <a:r>
              <a:rPr lang="tr-TR" sz="2800"/>
              <a:t>Realiste göre </a:t>
            </a:r>
            <a:r>
              <a:rPr lang="tr-TR" sz="2800" b="1"/>
              <a:t>bilimsel teorilerin</a:t>
            </a:r>
            <a:r>
              <a:rPr lang="tr-TR" sz="2800"/>
              <a:t> önde gelen amacı, gözlenebilen olayların ve bunlar arası görünen ya da görünmeyen düzenli ilişkilerin nedensel açıklamasını yapmamızı mümkün kılmaktır. Ayrıca, bu açıklamalar nedensel süreçlerde bulunan altta yatan yapı ve mekanizmalara işaret etmelidir. Teoriler bu yapı ve mekanizmaları betimlemekle görevlidirler. Peki bu hangi teorik terimlerle mümkündür? </a:t>
            </a:r>
          </a:p>
        </p:txBody>
      </p:sp>
    </p:spTree>
    <p:extLst>
      <p:ext uri="{BB962C8B-B14F-4D97-AF65-F5344CB8AC3E}">
        <p14:creationId xmlns:p14="http://schemas.microsoft.com/office/powerpoint/2010/main" val="1694971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endParaRPr lang="en-US"/>
          </a:p>
        </p:txBody>
      </p:sp>
      <p:sp>
        <p:nvSpPr>
          <p:cNvPr id="61443" name="Rectangle 3"/>
          <p:cNvSpPr>
            <a:spLocks noGrp="1" noChangeArrowheads="1"/>
          </p:cNvSpPr>
          <p:nvPr>
            <p:ph type="body" idx="1"/>
          </p:nvPr>
        </p:nvSpPr>
        <p:spPr/>
        <p:txBody>
          <a:bodyPr/>
          <a:lstStyle/>
          <a:p>
            <a:r>
              <a:rPr lang="tr-TR"/>
              <a:t>Şimdi realist yaklaşımı tanımlamak için analoji ve model konusundaki tutumunu inceleyelim. </a:t>
            </a:r>
          </a:p>
          <a:p>
            <a:endParaRPr lang="tr-TR"/>
          </a:p>
          <a:p>
            <a:endParaRPr lang="tr-TR"/>
          </a:p>
        </p:txBody>
      </p:sp>
    </p:spTree>
    <p:extLst>
      <p:ext uri="{BB962C8B-B14F-4D97-AF65-F5344CB8AC3E}">
        <p14:creationId xmlns:p14="http://schemas.microsoft.com/office/powerpoint/2010/main" val="1627212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endParaRPr lang="en-US"/>
          </a:p>
        </p:txBody>
      </p:sp>
      <p:sp>
        <p:nvSpPr>
          <p:cNvPr id="63491" name="Rectangle 3"/>
          <p:cNvSpPr>
            <a:spLocks noGrp="1" noChangeArrowheads="1"/>
          </p:cNvSpPr>
          <p:nvPr>
            <p:ph type="body" idx="1"/>
          </p:nvPr>
        </p:nvSpPr>
        <p:spPr/>
        <p:txBody>
          <a:bodyPr/>
          <a:lstStyle/>
          <a:p>
            <a:pPr>
              <a:lnSpc>
                <a:spcPct val="80000"/>
              </a:lnSpc>
            </a:pPr>
            <a:r>
              <a:rPr lang="tr-TR" sz="2000"/>
              <a:t>(ANOLOJİ. Benzerlik. </a:t>
            </a:r>
          </a:p>
          <a:p>
            <a:pPr>
              <a:lnSpc>
                <a:spcPct val="80000"/>
              </a:lnSpc>
            </a:pPr>
            <a:r>
              <a:rPr lang="tr-TR" sz="2000"/>
              <a:t>Çeşitli analoji örnekleri: </a:t>
            </a:r>
          </a:p>
          <a:p>
            <a:pPr>
              <a:lnSpc>
                <a:spcPct val="80000"/>
              </a:lnSpc>
            </a:pPr>
            <a:r>
              <a:rPr lang="tr-TR" sz="2000"/>
              <a:t>Atom ve güneş sistemi arasındaki analoji. Burada çekirdek güneşe, elektronlarda onun çevresinde eliptik yörüngelerde dönen gezegenlere benzetilir. </a:t>
            </a:r>
          </a:p>
          <a:p>
            <a:pPr>
              <a:lnSpc>
                <a:spcPct val="80000"/>
              </a:lnSpc>
            </a:pPr>
            <a:r>
              <a:rPr lang="tr-TR" sz="2000"/>
              <a:t>Işık dalgaları, ses ve su arasında Huygens tarafından çizilen analoji örneği: </a:t>
            </a:r>
            <a:r>
              <a:rPr lang="ja-JP" altLang="tr-TR" sz="2000">
                <a:latin typeface="Arial"/>
              </a:rPr>
              <a:t>“</a:t>
            </a:r>
            <a:r>
              <a:rPr lang="tr-TR" sz="2000"/>
              <a:t>suya bir taş atıldığında suda meydana gelen şekle benzemelerinden dolayı onlara dalgalar diyorum, bunlar her ne kadar düz bir satıhta bulunuyorsalar da, daireler halinde ardışık bir yayılma gösterirler</a:t>
            </a:r>
            <a:r>
              <a:rPr lang="ja-JP" altLang="tr-TR" sz="2000">
                <a:latin typeface="Arial"/>
              </a:rPr>
              <a:t>”</a:t>
            </a:r>
            <a:r>
              <a:rPr lang="tr-TR" sz="2000"/>
              <a:t> (Burada suyun hareketiyle bir analojiye dayandırılan ışık ve sesin dalga modelinde söz edebiliriz)</a:t>
            </a:r>
          </a:p>
          <a:p>
            <a:pPr>
              <a:lnSpc>
                <a:spcPct val="80000"/>
              </a:lnSpc>
            </a:pPr>
            <a:r>
              <a:rPr lang="tr-TR" sz="2000"/>
              <a:t>Gaz ve bilardo topları kutusu arası analoji, burada gazdaki moleküller kutudaki hem birbirine hem de kutunun çeperlerine vuran bilardo toplarına benzetilir.</a:t>
            </a:r>
          </a:p>
        </p:txBody>
      </p:sp>
    </p:spTree>
    <p:extLst>
      <p:ext uri="{BB962C8B-B14F-4D97-AF65-F5344CB8AC3E}">
        <p14:creationId xmlns:p14="http://schemas.microsoft.com/office/powerpoint/2010/main" val="267884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endParaRPr lang="en-US"/>
          </a:p>
        </p:txBody>
      </p:sp>
      <p:sp>
        <p:nvSpPr>
          <p:cNvPr id="65539" name="Rectangle 3"/>
          <p:cNvSpPr>
            <a:spLocks noGrp="1" noChangeArrowheads="1"/>
          </p:cNvSpPr>
          <p:nvPr>
            <p:ph type="body" idx="1"/>
          </p:nvPr>
        </p:nvSpPr>
        <p:spPr/>
        <p:txBody>
          <a:bodyPr/>
          <a:lstStyle/>
          <a:p>
            <a:r>
              <a:rPr lang="tr-TR"/>
              <a:t>Genellikle iki madde arasında bir analojinin var olduğunu iddia etmek, bu ikisi arasında hem benzerliklerin hem de benzemezliklerin var olduğunu iddia etmek demektir. Benzerlikler birisi hakkındaki bilgimizden hareketle diğerini anlamamızı mümkün olur.</a:t>
            </a:r>
          </a:p>
          <a:p>
            <a:endParaRPr lang="tr-TR"/>
          </a:p>
        </p:txBody>
      </p:sp>
    </p:spTree>
    <p:extLst>
      <p:ext uri="{BB962C8B-B14F-4D97-AF65-F5344CB8AC3E}">
        <p14:creationId xmlns:p14="http://schemas.microsoft.com/office/powerpoint/2010/main" val="51462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en-US"/>
          </a:p>
        </p:txBody>
      </p:sp>
      <p:sp>
        <p:nvSpPr>
          <p:cNvPr id="37891" name="Rectangle 3"/>
          <p:cNvSpPr>
            <a:spLocks noGrp="1" noChangeArrowheads="1"/>
          </p:cNvSpPr>
          <p:nvPr>
            <p:ph type="body" idx="1"/>
          </p:nvPr>
        </p:nvSpPr>
        <p:spPr/>
        <p:txBody>
          <a:bodyPr/>
          <a:lstStyle/>
          <a:p>
            <a:r>
              <a:rPr lang="tr-TR"/>
              <a:t>Ancak, pozitivistin tersine realist için açıklama ve kestirim arasında önemli bir fark vardır. </a:t>
            </a:r>
          </a:p>
          <a:p>
            <a:r>
              <a:rPr lang="tr-TR"/>
              <a:t>Realist için bilimin birincil görevi açıklama yapmaktır. </a:t>
            </a:r>
          </a:p>
        </p:txBody>
      </p:sp>
    </p:spTree>
    <p:extLst>
      <p:ext uri="{BB962C8B-B14F-4D97-AF65-F5344CB8AC3E}">
        <p14:creationId xmlns:p14="http://schemas.microsoft.com/office/powerpoint/2010/main" val="308589139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endParaRPr lang="en-US"/>
          </a:p>
        </p:txBody>
      </p:sp>
      <p:sp>
        <p:nvSpPr>
          <p:cNvPr id="64515" name="Rectangle 3"/>
          <p:cNvSpPr>
            <a:spLocks noGrp="1" noChangeArrowheads="1"/>
          </p:cNvSpPr>
          <p:nvPr>
            <p:ph type="body" idx="1"/>
          </p:nvPr>
        </p:nvSpPr>
        <p:spPr/>
        <p:txBody>
          <a:bodyPr/>
          <a:lstStyle/>
          <a:p>
            <a:r>
              <a:rPr lang="tr-TR"/>
              <a:t>REALİST TEORİ VE MODEL ANLAYIŞI</a:t>
            </a:r>
          </a:p>
          <a:p>
            <a:r>
              <a:rPr lang="tr-TR"/>
              <a:t>Realistler için modeller, bilimsel araçlarla dahi gözleme elverişli olmayan yapı ve mekanizmaları betimleme aracı olarak işlev görürler. </a:t>
            </a:r>
          </a:p>
        </p:txBody>
      </p:sp>
    </p:spTree>
    <p:extLst>
      <p:ext uri="{BB962C8B-B14F-4D97-AF65-F5344CB8AC3E}">
        <p14:creationId xmlns:p14="http://schemas.microsoft.com/office/powerpoint/2010/main" val="1552948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endParaRPr lang="en-US"/>
          </a:p>
        </p:txBody>
      </p:sp>
      <p:sp>
        <p:nvSpPr>
          <p:cNvPr id="62467" name="Rectangle 3"/>
          <p:cNvSpPr>
            <a:spLocks noGrp="1" noChangeArrowheads="1"/>
          </p:cNvSpPr>
          <p:nvPr>
            <p:ph type="body" idx="1"/>
          </p:nvPr>
        </p:nvSpPr>
        <p:spPr/>
        <p:txBody>
          <a:bodyPr/>
          <a:lstStyle/>
          <a:p>
            <a:r>
              <a:rPr lang="tr-TR"/>
              <a:t>Şimdi model ve analojilerin teori formülasyonu ve test etme süreçlerinde nasıl fonksiyonda bulunduğunu inceleyelim.</a:t>
            </a:r>
          </a:p>
        </p:txBody>
      </p:sp>
    </p:spTree>
    <p:extLst>
      <p:ext uri="{BB962C8B-B14F-4D97-AF65-F5344CB8AC3E}">
        <p14:creationId xmlns:p14="http://schemas.microsoft.com/office/powerpoint/2010/main" val="1610614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endParaRPr lang="en-US"/>
          </a:p>
        </p:txBody>
      </p:sp>
      <p:sp>
        <p:nvSpPr>
          <p:cNvPr id="66563" name="Rectangle 3"/>
          <p:cNvSpPr>
            <a:spLocks noGrp="1" noChangeArrowheads="1"/>
          </p:cNvSpPr>
          <p:nvPr>
            <p:ph type="body" idx="1"/>
          </p:nvPr>
        </p:nvSpPr>
        <p:spPr/>
        <p:txBody>
          <a:bodyPr/>
          <a:lstStyle/>
          <a:p>
            <a:r>
              <a:rPr lang="tr-TR"/>
              <a:t>Gözlemlenebilen fenomenleri ve onlar arasındaki düzenlilikleri açıklamak için bilim adamı uygun yapı ve mekanizmaları keyfetmeye çalışmalıdır. Bu yapı ve mekanizmalar gözleme elverişli olmayacağından dolayı, önce onların bir modelini inşa ederiz, modeli zaten tanımakta olduğumuz bir kaynaktan çekip alırız. </a:t>
            </a:r>
          </a:p>
        </p:txBody>
      </p:sp>
    </p:spTree>
    <p:extLst>
      <p:ext uri="{BB962C8B-B14F-4D97-AF65-F5344CB8AC3E}">
        <p14:creationId xmlns:p14="http://schemas.microsoft.com/office/powerpoint/2010/main" val="977908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endParaRPr lang="en-US"/>
          </a:p>
        </p:txBody>
      </p:sp>
      <p:sp>
        <p:nvSpPr>
          <p:cNvPr id="69635" name="Rectangle 3"/>
          <p:cNvSpPr>
            <a:spLocks noGrp="1" noChangeArrowheads="1"/>
          </p:cNvSpPr>
          <p:nvPr>
            <p:ph type="body" idx="1"/>
          </p:nvPr>
        </p:nvSpPr>
        <p:spPr/>
        <p:txBody>
          <a:bodyPr/>
          <a:lstStyle/>
          <a:p>
            <a:r>
              <a:rPr lang="tr-TR"/>
              <a:t>Bir modelin betimsel terimleri ve nesnesinin karakteristikleri arasındaki ilişkiler, ilkece bunların işaret ettiği terimler ve itemler arası ilişkilerle ilkece aynıdır. Ancak bir modelin sunduğu betimleme ve temsil, aslında bu modelin nesnesinin mevcut özelliklerinin </a:t>
            </a:r>
            <a:r>
              <a:rPr lang="tr-TR" b="1"/>
              <a:t>idealizyonundan</a:t>
            </a:r>
            <a:r>
              <a:rPr lang="tr-TR"/>
              <a:t> ve </a:t>
            </a:r>
            <a:r>
              <a:rPr lang="tr-TR" b="1"/>
              <a:t>soyutlamasından</a:t>
            </a:r>
            <a:r>
              <a:rPr lang="tr-TR"/>
              <a:t> elde edilmiştir. </a:t>
            </a:r>
          </a:p>
        </p:txBody>
      </p:sp>
    </p:spTree>
    <p:extLst>
      <p:ext uri="{BB962C8B-B14F-4D97-AF65-F5344CB8AC3E}">
        <p14:creationId xmlns:p14="http://schemas.microsoft.com/office/powerpoint/2010/main" val="1066106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endParaRPr lang="en-US"/>
          </a:p>
        </p:txBody>
      </p:sp>
      <p:sp>
        <p:nvSpPr>
          <p:cNvPr id="73731" name="Rectangle 3"/>
          <p:cNvSpPr>
            <a:spLocks noGrp="1" noChangeArrowheads="1"/>
          </p:cNvSpPr>
          <p:nvPr>
            <p:ph type="body" idx="1"/>
          </p:nvPr>
        </p:nvSpPr>
        <p:spPr/>
        <p:txBody>
          <a:bodyPr/>
          <a:lstStyle/>
          <a:p>
            <a:r>
              <a:rPr lang="tr-TR"/>
              <a:t>Şimdi model ve analojilerin teori formülasyonu ve test etme süreçlerinde nasıl fonksiyonda bulunduğunu inceleyelim. </a:t>
            </a:r>
          </a:p>
        </p:txBody>
      </p:sp>
    </p:spTree>
    <p:extLst>
      <p:ext uri="{BB962C8B-B14F-4D97-AF65-F5344CB8AC3E}">
        <p14:creationId xmlns:p14="http://schemas.microsoft.com/office/powerpoint/2010/main" val="3309403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endParaRPr lang="en-US"/>
          </a:p>
        </p:txBody>
      </p:sp>
      <p:sp>
        <p:nvSpPr>
          <p:cNvPr id="74755" name="Rectangle 3"/>
          <p:cNvSpPr>
            <a:spLocks noGrp="1" noChangeArrowheads="1"/>
          </p:cNvSpPr>
          <p:nvPr>
            <p:ph type="body" idx="1"/>
          </p:nvPr>
        </p:nvSpPr>
        <p:spPr/>
        <p:txBody>
          <a:bodyPr/>
          <a:lstStyle/>
          <a:p>
            <a:pPr>
              <a:lnSpc>
                <a:spcPct val="80000"/>
              </a:lnSpc>
              <a:buFontTx/>
              <a:buNone/>
            </a:pPr>
            <a:r>
              <a:rPr lang="tr-TR" sz="2800"/>
              <a:t>Gözlemlenebilen fenomenleri ve onlar arasındaki düzenlilikleri açıklamak için bilim adamı uygun yapı ve mekanizmaları keşfetmeye çalışmalarıdır. Bu yapı ve mekanizmalar gözleme elverişli olmayacağından ötürü, önce onların bir modeli inşa edilmelidir. Model genellikle analoji yoluyla zaten tanımakta olduğumuz bir kaynaktan çekip alınır. Model gözlenmeyen yapı ve mekanizmaları tam olarak temsil ederse fenomenler de nedensel olarak açıklanmış olur. Modeli inşa ettikten sonra, modelin sınanmasına geçeriz. </a:t>
            </a:r>
          </a:p>
        </p:txBody>
      </p:sp>
    </p:spTree>
    <p:extLst>
      <p:ext uri="{BB962C8B-B14F-4D97-AF65-F5344CB8AC3E}">
        <p14:creationId xmlns:p14="http://schemas.microsoft.com/office/powerpoint/2010/main" val="54846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endParaRPr lang="en-US"/>
          </a:p>
        </p:txBody>
      </p:sp>
      <p:sp>
        <p:nvSpPr>
          <p:cNvPr id="67587" name="Rectangle 3"/>
          <p:cNvSpPr>
            <a:spLocks noGrp="1" noChangeArrowheads="1"/>
          </p:cNvSpPr>
          <p:nvPr>
            <p:ph type="body" idx="1"/>
          </p:nvPr>
        </p:nvSpPr>
        <p:spPr/>
        <p:txBody>
          <a:bodyPr/>
          <a:lstStyle/>
          <a:p>
            <a:r>
              <a:rPr lang="tr-TR"/>
              <a:t>Model gözlenemeyen yapı ve mekanizmaları tam olarak temsil ederse, fenomenlerde nedensel olarak açıklanmış olur. Modeli inşa ettikten sonra, modelin sınanmasına geçeriz. </a:t>
            </a:r>
          </a:p>
        </p:txBody>
      </p:sp>
    </p:spTree>
    <p:extLst>
      <p:ext uri="{BB962C8B-B14F-4D97-AF65-F5344CB8AC3E}">
        <p14:creationId xmlns:p14="http://schemas.microsoft.com/office/powerpoint/2010/main" val="3670364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endParaRPr lang="en-US"/>
          </a:p>
        </p:txBody>
      </p:sp>
      <p:sp>
        <p:nvSpPr>
          <p:cNvPr id="68611" name="Rectangle 3"/>
          <p:cNvSpPr>
            <a:spLocks noGrp="1" noChangeArrowheads="1"/>
          </p:cNvSpPr>
          <p:nvPr>
            <p:ph type="body" idx="1"/>
          </p:nvPr>
        </p:nvSpPr>
        <p:spPr/>
        <p:txBody>
          <a:bodyPr/>
          <a:lstStyle/>
          <a:p>
            <a:pPr>
              <a:lnSpc>
                <a:spcPct val="90000"/>
              </a:lnSpc>
            </a:pPr>
            <a:r>
              <a:rPr lang="tr-TR" sz="2800"/>
              <a:t>Realistler ile pozitivistlerin bilim anlayışlarını karşılaştırırsak: </a:t>
            </a:r>
          </a:p>
          <a:p>
            <a:pPr>
              <a:lnSpc>
                <a:spcPct val="90000"/>
              </a:lnSpc>
              <a:buFontTx/>
              <a:buNone/>
            </a:pPr>
            <a:r>
              <a:rPr lang="tr-TR" sz="2800"/>
              <a:t>1- Realist, tekil gözlemlerden genellemelere ulaşmak şeklindeki tümevarımsal bir işlemle teoriye ulaşabileceğimiz fikrini reddeder. Çünkü genellikle tümevarımsal iddialar gözlem dışı bütünlüklerin açıklanmasına asla izin vermez. </a:t>
            </a:r>
            <a:r>
              <a:rPr lang="ja-JP" altLang="tr-TR" sz="2800">
                <a:latin typeface="Arial"/>
              </a:rPr>
              <a:t>“</a:t>
            </a:r>
            <a:r>
              <a:rPr lang="tr-TR" sz="2800"/>
              <a:t>Bazı</a:t>
            </a:r>
            <a:r>
              <a:rPr lang="ja-JP" altLang="tr-TR" sz="2800">
                <a:latin typeface="Arial"/>
              </a:rPr>
              <a:t>”</a:t>
            </a:r>
            <a:r>
              <a:rPr lang="tr-TR" sz="2800"/>
              <a:t>lardan hareketle </a:t>
            </a:r>
            <a:r>
              <a:rPr lang="ja-JP" altLang="tr-TR" sz="2800">
                <a:latin typeface="Arial"/>
              </a:rPr>
              <a:t>“</a:t>
            </a:r>
            <a:r>
              <a:rPr lang="tr-TR" sz="2800"/>
              <a:t>tüm</a:t>
            </a:r>
            <a:r>
              <a:rPr lang="ja-JP" altLang="tr-TR" sz="2800">
                <a:latin typeface="Arial"/>
              </a:rPr>
              <a:t>”</a:t>
            </a:r>
            <a:r>
              <a:rPr lang="tr-TR" sz="2800"/>
              <a:t>e ulaşmak, gözlemlenebilenlerden hareketle onları açıklayan gözlemlenemeyen yapı ve mekanizmalara ulaşmak demek değildir. </a:t>
            </a:r>
          </a:p>
        </p:txBody>
      </p:sp>
    </p:spTree>
    <p:extLst>
      <p:ext uri="{BB962C8B-B14F-4D97-AF65-F5344CB8AC3E}">
        <p14:creationId xmlns:p14="http://schemas.microsoft.com/office/powerpoint/2010/main" val="1433757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endParaRPr lang="en-US"/>
          </a:p>
        </p:txBody>
      </p:sp>
      <p:sp>
        <p:nvSpPr>
          <p:cNvPr id="75779" name="Rectangle 3"/>
          <p:cNvSpPr>
            <a:spLocks noGrp="1" noChangeArrowheads="1"/>
          </p:cNvSpPr>
          <p:nvPr>
            <p:ph type="body" idx="1"/>
          </p:nvPr>
        </p:nvSpPr>
        <p:spPr/>
        <p:txBody>
          <a:bodyPr/>
          <a:lstStyle/>
          <a:p>
            <a:r>
              <a:rPr lang="tr-TR" sz="2800"/>
              <a:t>2- Realisttin hipotezleri altta yatan mekanizmalar hakkındadır. Oysa pozitivistin hipotezleri teorik yasalardır. Realisttin takdim ettiği hipotezlerin pek çoğu gözlenmemiş bütünlüklerin varlığını sayıltılar. Bu bütünlükler hiçbir soruşturma metoduyla saptanamayacak nitelikte de olabilir. Bu tip hipotezlere örnek olarak bilinmeyen virüsleri, çeşitli atomaltı parçacıkları veya manyetik alanın varlığını ya da fizikteki </a:t>
            </a:r>
            <a:r>
              <a:rPr lang="ja-JP" altLang="tr-TR" sz="2800">
                <a:latin typeface="Arial"/>
              </a:rPr>
              <a:t>“</a:t>
            </a:r>
            <a:r>
              <a:rPr lang="tr-TR" sz="2800"/>
              <a:t>kuvvet</a:t>
            </a:r>
            <a:r>
              <a:rPr lang="ja-JP" altLang="tr-TR" sz="2800">
                <a:latin typeface="Arial"/>
              </a:rPr>
              <a:t>”</a:t>
            </a:r>
            <a:r>
              <a:rPr lang="tr-TR" sz="2800"/>
              <a:t> kavramına ilişkin sayıltıları gösterebiliriz. </a:t>
            </a:r>
          </a:p>
        </p:txBody>
      </p:sp>
    </p:spTree>
    <p:extLst>
      <p:ext uri="{BB962C8B-B14F-4D97-AF65-F5344CB8AC3E}">
        <p14:creationId xmlns:p14="http://schemas.microsoft.com/office/powerpoint/2010/main" val="2828281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endParaRPr lang="en-US"/>
          </a:p>
        </p:txBody>
      </p:sp>
      <p:sp>
        <p:nvSpPr>
          <p:cNvPr id="76803" name="Rectangle 3"/>
          <p:cNvSpPr>
            <a:spLocks noGrp="1" noChangeArrowheads="1"/>
          </p:cNvSpPr>
          <p:nvPr>
            <p:ph type="body" idx="1"/>
          </p:nvPr>
        </p:nvSpPr>
        <p:spPr/>
        <p:txBody>
          <a:bodyPr/>
          <a:lstStyle/>
          <a:p>
            <a:r>
              <a:rPr lang="tr-TR" sz="2800"/>
              <a:t>3- Pozitivist, teorik veya ampirik yasa olan önermelerle teoriye ulaşmayı hedeflediğinden, pozitivist için gözlemlenemeyen yapı ve mekanizmaların betimlenmesi olan modellerin aslında hiçbir işlevi olamaz. Pozitivisttin diyebileceği en fazla şudur: </a:t>
            </a:r>
            <a:r>
              <a:rPr lang="ja-JP" altLang="tr-TR" sz="2800">
                <a:latin typeface="Arial"/>
              </a:rPr>
              <a:t>“</a:t>
            </a:r>
            <a:r>
              <a:rPr lang="tr-TR" sz="2800"/>
              <a:t>Bazen yasaları daha iyi anlamak için öteden beri bilmekte olduğumuz bir kaynağı kullanabiliriz. Ama bunun ötesinde başka bir bağlantı kuramayız</a:t>
            </a:r>
            <a:r>
              <a:rPr lang="ja-JP" altLang="tr-TR" sz="2800">
                <a:latin typeface="Arial"/>
              </a:rPr>
              <a:t>”</a:t>
            </a:r>
            <a:r>
              <a:rPr lang="tr-TR" sz="2800"/>
              <a:t>.</a:t>
            </a:r>
          </a:p>
        </p:txBody>
      </p:sp>
    </p:spTree>
    <p:extLst>
      <p:ext uri="{BB962C8B-B14F-4D97-AF65-F5344CB8AC3E}">
        <p14:creationId xmlns:p14="http://schemas.microsoft.com/office/powerpoint/2010/main" val="332287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endParaRPr lang="en-US"/>
          </a:p>
        </p:txBody>
      </p:sp>
      <p:sp>
        <p:nvSpPr>
          <p:cNvPr id="45059" name="Rectangle 3"/>
          <p:cNvSpPr>
            <a:spLocks noGrp="1" noChangeArrowheads="1"/>
          </p:cNvSpPr>
          <p:nvPr>
            <p:ph type="body" idx="1"/>
          </p:nvPr>
        </p:nvSpPr>
        <p:spPr/>
        <p:txBody>
          <a:bodyPr/>
          <a:lstStyle/>
          <a:p>
            <a:r>
              <a:rPr lang="tr-TR"/>
              <a:t>Realiste göre bu nokta son derece önemlidir. Çünkü pozitivizmin yetersizliğine işaret etmektedir. Yetersizlik bir olayın vuku bulmasının beklenmesinin temeli ile o olayın niçin vuku bulduğuna ilişkin nedensel bir açıklamanın verilmesinin birbirine karıştırılmasından kaynaklanmaktadır. </a:t>
            </a:r>
          </a:p>
        </p:txBody>
      </p:sp>
    </p:spTree>
    <p:extLst>
      <p:ext uri="{BB962C8B-B14F-4D97-AF65-F5344CB8AC3E}">
        <p14:creationId xmlns:p14="http://schemas.microsoft.com/office/powerpoint/2010/main" val="243852835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endParaRPr lang="en-US"/>
          </a:p>
        </p:txBody>
      </p:sp>
      <p:sp>
        <p:nvSpPr>
          <p:cNvPr id="77827" name="Rectangle 3"/>
          <p:cNvSpPr>
            <a:spLocks noGrp="1" noChangeArrowheads="1"/>
          </p:cNvSpPr>
          <p:nvPr>
            <p:ph type="body" idx="1"/>
          </p:nvPr>
        </p:nvSpPr>
        <p:spPr/>
        <p:txBody>
          <a:bodyPr/>
          <a:lstStyle/>
          <a:p>
            <a:r>
              <a:rPr lang="tr-TR"/>
              <a:t>4- Pozitivist </a:t>
            </a:r>
            <a:r>
              <a:rPr lang="ja-JP" altLang="tr-TR">
                <a:latin typeface="Arial"/>
              </a:rPr>
              <a:t>“</a:t>
            </a:r>
            <a:r>
              <a:rPr lang="tr-TR"/>
              <a:t>gözlem dili</a:t>
            </a:r>
            <a:r>
              <a:rPr lang="ja-JP" altLang="tr-TR">
                <a:latin typeface="Arial"/>
              </a:rPr>
              <a:t>”</a:t>
            </a:r>
            <a:r>
              <a:rPr lang="tr-TR"/>
              <a:t> gözleme hem epistemolojik hem de ontolojik ayrıcalık atfeder. Realist ise gözleme ontolojik ayrıcalık atfedilmesini reddeder. Neyin var olduğu sorusu veya var olduğunun anlaşılabilir açık bir biçimde söylenmesi neyi gözlemleyebileceğimizden ayrı tutulmalıdır. </a:t>
            </a:r>
          </a:p>
        </p:txBody>
      </p:sp>
    </p:spTree>
    <p:extLst>
      <p:ext uri="{BB962C8B-B14F-4D97-AF65-F5344CB8AC3E}">
        <p14:creationId xmlns:p14="http://schemas.microsoft.com/office/powerpoint/2010/main" val="2275637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endParaRPr lang="en-US"/>
          </a:p>
        </p:txBody>
      </p:sp>
      <p:sp>
        <p:nvSpPr>
          <p:cNvPr id="80899" name="Rectangle 3"/>
          <p:cNvSpPr>
            <a:spLocks noGrp="1" noChangeArrowheads="1"/>
          </p:cNvSpPr>
          <p:nvPr>
            <p:ph type="body" idx="1"/>
          </p:nvPr>
        </p:nvSpPr>
        <p:spPr/>
        <p:txBody>
          <a:bodyPr/>
          <a:lstStyle/>
          <a:p>
            <a:r>
              <a:rPr lang="tr-TR"/>
              <a:t>5- Realistte göre yapısal düzenliliklerin keşfedilmesi tek başına yeterli değildir. Daha ileri soruşturmaların yürütülmesi gereklidir. Düzenliliklerin mevcudiyeti, sürekli daha derindeki yapı ve mekanizmaların araştırılması suretiyle nedensel olarak açıklanmalıdır. </a:t>
            </a:r>
          </a:p>
        </p:txBody>
      </p:sp>
    </p:spTree>
    <p:extLst>
      <p:ext uri="{BB962C8B-B14F-4D97-AF65-F5344CB8AC3E}">
        <p14:creationId xmlns:p14="http://schemas.microsoft.com/office/powerpoint/2010/main" val="30835736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endParaRPr lang="en-US"/>
          </a:p>
        </p:txBody>
      </p:sp>
      <p:sp>
        <p:nvSpPr>
          <p:cNvPr id="78851" name="Rectangle 3"/>
          <p:cNvSpPr>
            <a:spLocks noGrp="1" noChangeArrowheads="1"/>
          </p:cNvSpPr>
          <p:nvPr>
            <p:ph type="body" idx="1"/>
          </p:nvPr>
        </p:nvSpPr>
        <p:spPr/>
        <p:txBody>
          <a:bodyPr/>
          <a:lstStyle/>
          <a:p>
            <a:r>
              <a:rPr lang="tr-TR"/>
              <a:t>Pozitivistler realist bilim açıklama tarzını oldukça sınırlayıcı bulur. Realistlerin önerdiği biçime uymayan fakat yine de açıklama temin eden pek çok bilimsel teori ve yasa mevcuttur. Örneğin sarkaç hareketi ve serbest düşme yasalarının açıklayıcılık güçleri kesindir ve bunlar bilim tarihinde önemli başarılar olarak kabul edilir.</a:t>
            </a:r>
          </a:p>
        </p:txBody>
      </p:sp>
    </p:spTree>
    <p:extLst>
      <p:ext uri="{BB962C8B-B14F-4D97-AF65-F5344CB8AC3E}">
        <p14:creationId xmlns:p14="http://schemas.microsoft.com/office/powerpoint/2010/main" val="1828694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endParaRPr lang="en-US"/>
          </a:p>
        </p:txBody>
      </p:sp>
      <p:sp>
        <p:nvSpPr>
          <p:cNvPr id="96259" name="Rectangle 3"/>
          <p:cNvSpPr>
            <a:spLocks noGrp="1" noChangeArrowheads="1"/>
          </p:cNvSpPr>
          <p:nvPr>
            <p:ph type="body" idx="1"/>
          </p:nvPr>
        </p:nvSpPr>
        <p:spPr/>
        <p:txBody>
          <a:bodyPr/>
          <a:lstStyle/>
          <a:p>
            <a:r>
              <a:rPr lang="tr-TR"/>
              <a:t>Pozitivist için bilimsel teoriler, doğruluk ve yanlışlıkları sistematik gözlem ve deney yoluyla değerlendirilebilen, oldukça genel, evrensel ifadeler dizisinden oluşur. Bu deney ve gözlemlerin sonuçları tam bir kesinlikle bilinebilir. Bilimsel teorilerin evrensel önermeleri genellikle </a:t>
            </a:r>
            <a:r>
              <a:rPr lang="ja-JP" altLang="tr-TR">
                <a:latin typeface="Arial"/>
              </a:rPr>
              <a:t>“</a:t>
            </a:r>
            <a:r>
              <a:rPr lang="tr-TR"/>
              <a:t>yasa</a:t>
            </a:r>
            <a:r>
              <a:rPr lang="ja-JP" altLang="tr-TR">
                <a:latin typeface="Arial"/>
              </a:rPr>
              <a:t>”</a:t>
            </a:r>
            <a:r>
              <a:rPr lang="tr-TR"/>
              <a:t> olarak terimlendirilir.</a:t>
            </a:r>
          </a:p>
          <a:p>
            <a:endParaRPr lang="tr-TR"/>
          </a:p>
        </p:txBody>
      </p:sp>
    </p:spTree>
    <p:extLst>
      <p:ext uri="{BB962C8B-B14F-4D97-AF65-F5344CB8AC3E}">
        <p14:creationId xmlns:p14="http://schemas.microsoft.com/office/powerpoint/2010/main" val="37966500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endParaRPr lang="en-US"/>
          </a:p>
        </p:txBody>
      </p:sp>
      <p:sp>
        <p:nvSpPr>
          <p:cNvPr id="81923" name="Rectangle 3"/>
          <p:cNvSpPr>
            <a:spLocks noGrp="1" noChangeArrowheads="1"/>
          </p:cNvSpPr>
          <p:nvPr>
            <p:ph type="body" idx="1"/>
          </p:nvPr>
        </p:nvSpPr>
        <p:spPr/>
        <p:txBody>
          <a:bodyPr/>
          <a:lstStyle/>
          <a:p>
            <a:r>
              <a:rPr lang="tr-TR" u="sng"/>
              <a:t>Realizm ile pozitivizmin ortak noktaları:</a:t>
            </a:r>
          </a:p>
          <a:p>
            <a:endParaRPr lang="tr-TR" u="sng"/>
          </a:p>
          <a:p>
            <a:r>
              <a:rPr lang="tr-TR"/>
              <a:t>Bilimin ampirik temelli, rasyonel ve objektif bir girişim olduğu noktasında birleşirler</a:t>
            </a:r>
          </a:p>
          <a:p>
            <a:r>
              <a:rPr lang="tr-TR"/>
              <a:t>Bilimin amacı doğaya ilişkin doğru bir açıklama ve kestirimci bilgi sağlamaktır. </a:t>
            </a:r>
          </a:p>
          <a:p>
            <a:endParaRPr lang="tr-TR"/>
          </a:p>
        </p:txBody>
      </p:sp>
    </p:spTree>
    <p:extLst>
      <p:ext uri="{BB962C8B-B14F-4D97-AF65-F5344CB8AC3E}">
        <p14:creationId xmlns:p14="http://schemas.microsoft.com/office/powerpoint/2010/main" val="58074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endParaRPr lang="en-US"/>
          </a:p>
        </p:txBody>
      </p:sp>
      <p:sp>
        <p:nvSpPr>
          <p:cNvPr id="46083" name="Rectangle 3"/>
          <p:cNvSpPr>
            <a:spLocks noGrp="1" noChangeArrowheads="1"/>
          </p:cNvSpPr>
          <p:nvPr>
            <p:ph type="body" idx="1"/>
          </p:nvPr>
        </p:nvSpPr>
        <p:spPr/>
        <p:txBody>
          <a:bodyPr/>
          <a:lstStyle/>
          <a:p>
            <a:r>
              <a:rPr lang="tr-TR"/>
              <a:t>Pozitivist için açıklamaları oluşturan öncüller bize sadece işaret ettikleri olayın vuku bulduğuna ya da vuku bulacağına inanmamız konusunda doğru ve doyurucu sebepler verir. </a:t>
            </a:r>
            <a:r>
              <a:rPr lang="tr-TR" b="1"/>
              <a:t>Söz konusu öncüller bize o olayın neden ortaya çıktığını veya çıkacağını anlatmak zorunda değildir.</a:t>
            </a:r>
            <a:r>
              <a:rPr lang="tr-TR"/>
              <a:t> </a:t>
            </a:r>
          </a:p>
        </p:txBody>
      </p:sp>
    </p:spTree>
    <p:extLst>
      <p:ext uri="{BB962C8B-B14F-4D97-AF65-F5344CB8AC3E}">
        <p14:creationId xmlns:p14="http://schemas.microsoft.com/office/powerpoint/2010/main" val="14387933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endParaRPr lang="en-US"/>
          </a:p>
        </p:txBody>
      </p:sp>
      <p:sp>
        <p:nvSpPr>
          <p:cNvPr id="47107" name="Rectangle 3"/>
          <p:cNvSpPr>
            <a:spLocks noGrp="1" noChangeArrowheads="1"/>
          </p:cNvSpPr>
          <p:nvPr>
            <p:ph type="body" idx="1"/>
          </p:nvPr>
        </p:nvSpPr>
        <p:spPr/>
        <p:txBody>
          <a:bodyPr/>
          <a:lstStyle/>
          <a:p>
            <a:pPr>
              <a:buFontTx/>
              <a:buNone/>
            </a:pPr>
            <a:r>
              <a:rPr lang="ja-JP" altLang="tr-TR">
                <a:latin typeface="Arial"/>
              </a:rPr>
              <a:t>“</a:t>
            </a:r>
            <a:r>
              <a:rPr lang="tr-TR"/>
              <a:t>düzenlilik teorisi</a:t>
            </a:r>
            <a:r>
              <a:rPr lang="ja-JP" altLang="tr-TR">
                <a:latin typeface="Arial"/>
              </a:rPr>
              <a:t>”</a:t>
            </a:r>
            <a:r>
              <a:rPr lang="tr-TR"/>
              <a:t> de denilen pozitivist bilimsel açıklamanın temelini oluşturan temel mantık şudur:</a:t>
            </a:r>
          </a:p>
          <a:p>
            <a:pPr>
              <a:buFontTx/>
              <a:buNone/>
            </a:pPr>
            <a:r>
              <a:rPr lang="ja-JP" altLang="tr-TR">
                <a:latin typeface="Arial"/>
              </a:rPr>
              <a:t>“</a:t>
            </a:r>
            <a:r>
              <a:rPr lang="tr-TR"/>
              <a:t>Bir olayın diğerinin nedeni olduğunu söylemek ilkinin ikincisini öncelediğini ve ne zaman ilk tip bir olay olursa bunun her zaman ikinci bir tip olay tarafından izleneceğini söylemek demektir. </a:t>
            </a:r>
          </a:p>
        </p:txBody>
      </p:sp>
    </p:spTree>
    <p:extLst>
      <p:ext uri="{BB962C8B-B14F-4D97-AF65-F5344CB8AC3E}">
        <p14:creationId xmlns:p14="http://schemas.microsoft.com/office/powerpoint/2010/main" val="111314885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endParaRPr lang="en-US"/>
          </a:p>
        </p:txBody>
      </p:sp>
      <p:sp>
        <p:nvSpPr>
          <p:cNvPr id="50179" name="Rectangle 3"/>
          <p:cNvSpPr>
            <a:spLocks noGrp="1" noChangeArrowheads="1"/>
          </p:cNvSpPr>
          <p:nvPr>
            <p:ph type="body" idx="1"/>
          </p:nvPr>
        </p:nvSpPr>
        <p:spPr/>
        <p:txBody>
          <a:bodyPr/>
          <a:lstStyle/>
          <a:p>
            <a:pPr>
              <a:lnSpc>
                <a:spcPct val="80000"/>
              </a:lnSpc>
            </a:pPr>
            <a:r>
              <a:rPr lang="tr-TR" sz="2000"/>
              <a:t>TEKRAR VE ÖZETLE:</a:t>
            </a:r>
          </a:p>
          <a:p>
            <a:pPr>
              <a:lnSpc>
                <a:spcPct val="80000"/>
              </a:lnSpc>
            </a:pPr>
            <a:r>
              <a:rPr lang="tr-TR" sz="2000"/>
              <a:t>Pozitivist görüşe göre, bir olayın açıklanması için, o olayın genel bir yasanın kapsamına alınması gereklidir. Genel yasa ise, gözlenen olaylardan tümevarım yoluyla elde edilmiş olan bir genellemedir. Bu genellemeden tümdengelim yoluyla elde edilecek önermelerin sınanabilmesi ve doğrulanabilmesi gerekir. Bundan dolayı bilimsel nitelik taşıyan önermelerin/varsayımların sınanması, yani belirli bir olayla, o olayı belirleyen öncel koşullar arasındaki nedensellik ilişkisinin saptanmasına bağlıdır. Pozitivistlere göre, özgül bir olay teorik bir genellemenin kapsamına alındığında, o olay açıklanmış demektir. Genelleme kapsamına alınmış olayın, aynı koşullar altında, gelecekte de aynı biçimde tekrarlanması beklenir. Bu tür açıklamaya, nomolojik (yasa-bağımlı) açıklama denilmektedir. </a:t>
            </a:r>
          </a:p>
        </p:txBody>
      </p:sp>
    </p:spTree>
    <p:extLst>
      <p:ext uri="{BB962C8B-B14F-4D97-AF65-F5344CB8AC3E}">
        <p14:creationId xmlns:p14="http://schemas.microsoft.com/office/powerpoint/2010/main" val="359085734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en-US"/>
          </a:p>
        </p:txBody>
      </p:sp>
      <p:sp>
        <p:nvSpPr>
          <p:cNvPr id="51203" name="Rectangle 3"/>
          <p:cNvSpPr>
            <a:spLocks noGrp="1" noChangeArrowheads="1"/>
          </p:cNvSpPr>
          <p:nvPr>
            <p:ph type="body" idx="1"/>
          </p:nvPr>
        </p:nvSpPr>
        <p:spPr/>
        <p:txBody>
          <a:bodyPr/>
          <a:lstStyle/>
          <a:p>
            <a:pPr marL="0" indent="0">
              <a:buNone/>
            </a:pPr>
            <a:r>
              <a:rPr lang="tr-TR" dirty="0"/>
              <a:t>Realist pozitivist açıklama tarzına alternatif bir açıklama tarzı getirmek dileğindedir. </a:t>
            </a:r>
          </a:p>
        </p:txBody>
      </p:sp>
    </p:spTree>
    <p:extLst>
      <p:ext uri="{BB962C8B-B14F-4D97-AF65-F5344CB8AC3E}">
        <p14:creationId xmlns:p14="http://schemas.microsoft.com/office/powerpoint/2010/main" val="64274995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endParaRPr lang="en-US"/>
          </a:p>
        </p:txBody>
      </p:sp>
      <p:sp>
        <p:nvSpPr>
          <p:cNvPr id="54275" name="Rectangle 3"/>
          <p:cNvSpPr>
            <a:spLocks noGrp="1" noChangeArrowheads="1"/>
          </p:cNvSpPr>
          <p:nvPr>
            <p:ph type="body" idx="1"/>
          </p:nvPr>
        </p:nvSpPr>
        <p:spPr/>
        <p:txBody>
          <a:bodyPr/>
          <a:lstStyle/>
          <a:p>
            <a:r>
              <a:rPr lang="tr-TR" sz="2800"/>
              <a:t>Yani realistlere göre nedensel ilişkileri sadece geçici öncelemeler ve düzenli art arda gelişlerden müteşekkil olarak görmek yetersiz bir açıklama tarzıdır. Evet, iki çeşit fenomen arasında düzenli bir ilişkinin varlığını keşfetmek bunlar arasında nedensel bir ilişkinin olduğuna inanmamızı sağlayacak bazı sebeplerin bulunduğunu gösterir. Diğer bir deyişle düzenliliğin varlığı nedensel bağlılık için (tüketici olmamakla birlikte) güçlü bir kanıttır. </a:t>
            </a:r>
          </a:p>
        </p:txBody>
      </p:sp>
    </p:spTree>
    <p:extLst>
      <p:ext uri="{BB962C8B-B14F-4D97-AF65-F5344CB8AC3E}">
        <p14:creationId xmlns:p14="http://schemas.microsoft.com/office/powerpoint/2010/main" val="345403260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en-US"/>
          </a:p>
        </p:txBody>
      </p:sp>
      <p:sp>
        <p:nvSpPr>
          <p:cNvPr id="55299" name="Rectangle 3"/>
          <p:cNvSpPr>
            <a:spLocks noGrp="1" noChangeArrowheads="1"/>
          </p:cNvSpPr>
          <p:nvPr>
            <p:ph type="body" idx="1"/>
          </p:nvPr>
        </p:nvSpPr>
        <p:spPr/>
        <p:txBody>
          <a:bodyPr/>
          <a:lstStyle/>
          <a:p>
            <a:r>
              <a:rPr lang="tr-TR"/>
              <a:t>Fakat realist için </a:t>
            </a:r>
            <a:r>
              <a:rPr lang="ja-JP" altLang="tr-TR">
                <a:latin typeface="Arial"/>
              </a:rPr>
              <a:t>“</a:t>
            </a:r>
            <a:r>
              <a:rPr lang="tr-TR"/>
              <a:t>bir şey diğerinin nedenidir</a:t>
            </a:r>
            <a:r>
              <a:rPr lang="ja-JP" altLang="tr-TR">
                <a:latin typeface="Arial"/>
              </a:rPr>
              <a:t>”</a:t>
            </a:r>
            <a:r>
              <a:rPr lang="tr-TR"/>
              <a:t> iddiasının anlamı yalnızca bu değildir. İlaveten neden ve sonuç arasında onları birbirine bağlayan bazı aracı mekanizmaların varlığı da gereklidir. BİLİM ADAMININ GÖREVİ DE BU TÜR MEKANİZMALARIN DOĞASINI KEŞFEDİP AÇIKLAMAKTIR. </a:t>
            </a:r>
          </a:p>
        </p:txBody>
      </p:sp>
    </p:spTree>
    <p:extLst>
      <p:ext uri="{BB962C8B-B14F-4D97-AF65-F5344CB8AC3E}">
        <p14:creationId xmlns:p14="http://schemas.microsoft.com/office/powerpoint/2010/main" val="384112390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1397</Words>
  <Application>Microsoft Macintosh PowerPoint</Application>
  <PresentationFormat>On-screen Show (4:3)</PresentationFormat>
  <Paragraphs>51</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REALİST BİLİM FELSEFESİ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REALİST BİLİM FELSEFESİ</dc:title>
  <dc:creator>halise</dc:creator>
  <cp:lastModifiedBy>halise</cp:lastModifiedBy>
  <cp:revision>1</cp:revision>
  <dcterms:created xsi:type="dcterms:W3CDTF">2019-03-24T00:52:38Z</dcterms:created>
  <dcterms:modified xsi:type="dcterms:W3CDTF">2019-03-24T00:53:15Z</dcterms:modified>
</cp:coreProperties>
</file>