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0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8D21D-1EAA-4DF8-9335-D90316BB1C59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F0095-DEC5-4C46-9BBF-AFA758425F1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A1B04-7D5D-4632-A697-67ACC52AEF5F}" type="slidenum">
              <a:rPr lang="tr-TR" smtClean="0"/>
              <a:pPr/>
              <a:t>2</a:t>
            </a:fld>
            <a:endParaRPr lang="tr-TR" smtClean="0"/>
          </a:p>
        </p:txBody>
      </p:sp>
      <p:sp>
        <p:nvSpPr>
          <p:cNvPr id="16691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9C741-4116-4C02-837E-55353A719254}" type="slidenum">
              <a:rPr lang="tr-TR" smtClean="0"/>
              <a:pPr/>
              <a:t>3</a:t>
            </a:fld>
            <a:endParaRPr lang="tr-TR" smtClean="0"/>
          </a:p>
        </p:txBody>
      </p:sp>
      <p:sp>
        <p:nvSpPr>
          <p:cNvPr id="1679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77197F-CE38-4782-A89A-B4B9062CCABA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6896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9DFE01-7075-4140-8DAB-1F0EDE094358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1699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8CC3A-D87A-43C2-AA40-7AF321CB8F10}" type="slidenum">
              <a:rPr lang="tr-TR" smtClean="0"/>
              <a:pPr/>
              <a:t>6</a:t>
            </a:fld>
            <a:endParaRPr lang="tr-TR" smtClean="0"/>
          </a:p>
        </p:txBody>
      </p:sp>
      <p:sp>
        <p:nvSpPr>
          <p:cNvPr id="17101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22C8E7-F435-4EC9-9CDA-940A08FA3346}" type="slidenum">
              <a:rPr lang="tr-TR" smtClean="0"/>
              <a:pPr/>
              <a:t>7</a:t>
            </a:fld>
            <a:endParaRPr lang="tr-TR" smtClean="0"/>
          </a:p>
        </p:txBody>
      </p:sp>
      <p:sp>
        <p:nvSpPr>
          <p:cNvPr id="17203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BCDF6-9D1B-4234-9423-12C6A867363D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17305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9AFCC6-C226-480E-A734-B5C6CD9BCC80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17408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F85B-1F66-47B1-AB48-194FF632DBC2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EA252-73DD-4FC5-96D0-D78565B0B2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pPr algn="ctr">
              <a:buNone/>
            </a:pPr>
            <a:r>
              <a:rPr lang="tr-TR" dirty="0" smtClean="0"/>
              <a:t>TOPRAK OLUŞUMUNDA MEYDANA GELEN KİMYASAL OLAYLAR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Kimyasal Etmenler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18477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tr-TR" sz="2800" smtClean="0"/>
              <a:t>Yükseltgenme (oksidasyon)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 </a:t>
            </a:r>
            <a:r>
              <a:rPr lang="tr-TR" sz="2800" smtClean="0">
                <a:solidFill>
                  <a:srgbClr val="DB0303"/>
                </a:solidFill>
              </a:rPr>
              <a:t>Yükseltgen</a:t>
            </a:r>
            <a:r>
              <a:rPr lang="tr-TR" sz="2800" smtClean="0"/>
              <a:t>: Kimyasal reaksiyonlarda elektron alarak (indirgenerek) karşısındakini yükseltgeyen madde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DB0303"/>
                </a:solidFill>
              </a:rPr>
              <a:t>Yükseltgenme</a:t>
            </a:r>
            <a:r>
              <a:rPr lang="tr-TR" sz="2800" smtClean="0"/>
              <a:t>: Elementlerin elektron vererek bir değerlikten daha yüksek değerliklere geçmesi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DB0303"/>
                </a:solidFill>
              </a:rPr>
              <a:t>Yükseltgenme basamağı</a:t>
            </a:r>
            <a:r>
              <a:rPr lang="tr-TR" sz="2800" smtClean="0"/>
              <a:t>: Bir elementin elektron alarak veya elektron vererek aldığı değerlik, elektriksel yük.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DB0303"/>
                </a:solidFill>
              </a:rPr>
              <a:t>Yükseltgenme reaksiyonu:</a:t>
            </a:r>
            <a:r>
              <a:rPr lang="tr-TR" sz="2800" smtClean="0"/>
              <a:t> Elementlerin, oksijenle yaptığı reaksiyon </a:t>
            </a:r>
            <a:br>
              <a:rPr lang="tr-TR" sz="2800" smtClean="0"/>
            </a:br>
            <a:r>
              <a:rPr lang="tr-TR" sz="2800" smtClean="0"/>
              <a:t>  Demirsülfat, karbonat, silikat tuzları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YÜKSELTGENME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Zn0  --&gt; Zn+2 + 2e- burada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  Zn0 dan  Zn+2 ye 2 e- vererek yükseltgenmiştir. </a:t>
            </a:r>
            <a:endParaRPr lang="tr-TR" b="1" smtClean="0"/>
          </a:p>
          <a:p>
            <a:pPr eaLnBrk="1" hangingPunct="1">
              <a:lnSpc>
                <a:spcPct val="90000"/>
              </a:lnSpc>
            </a:pPr>
            <a:r>
              <a:rPr lang="tr-TR" b="1" smtClean="0"/>
              <a:t>3 Mg Fe SiO4  + 3H2O --------H4Mg3Si2O9 + SiO2 + 3FeO + 4FeO + 3H2O +O2 -------------2FeO3.3H2O</a:t>
            </a:r>
          </a:p>
          <a:p>
            <a:pPr eaLnBrk="1" hangingPunct="1">
              <a:lnSpc>
                <a:spcPct val="90000"/>
              </a:lnSpc>
            </a:pPr>
            <a:endParaRPr lang="tr-TR" b="1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 Olivin-Serpantin-Ferrooksit--Limonit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İNDİRGENME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İndirgenme   Bir maddenin elektron alması olayıdır.  </a:t>
            </a:r>
            <a:br>
              <a:rPr lang="tr-TR" smtClean="0"/>
            </a:br>
            <a:r>
              <a:rPr lang="tr-TR" smtClean="0"/>
              <a:t> </a:t>
            </a:r>
            <a:br>
              <a:rPr lang="tr-TR" smtClean="0"/>
            </a:br>
            <a:r>
              <a:rPr lang="tr-TR" smtClean="0"/>
              <a:t> Cu+2  +  2e-  --&gt;  Cu0      </a:t>
            </a:r>
          </a:p>
          <a:p>
            <a:pPr eaLnBrk="1" hangingPunct="1">
              <a:buFontTx/>
              <a:buNone/>
            </a:pPr>
            <a:r>
              <a:rPr lang="tr-TR" smtClean="0"/>
              <a:t>Cu+2' den   2e- alarak Cu0 a indirgenmiştir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smtClean="0"/>
              <a:t>İNDİRGENME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Derinlerde, </a:t>
            </a:r>
          </a:p>
          <a:p>
            <a:pPr eaLnBrk="1" hangingPunct="1"/>
            <a:r>
              <a:rPr lang="tr-TR" smtClean="0"/>
              <a:t>kötü drenajlı, </a:t>
            </a:r>
          </a:p>
          <a:p>
            <a:pPr eaLnBrk="1" hangingPunct="1"/>
            <a:r>
              <a:rPr lang="tr-TR" smtClean="0"/>
              <a:t>suyun hava boşluklarını doldurduğu topraklarda,</a:t>
            </a:r>
          </a:p>
          <a:p>
            <a:pPr eaLnBrk="1" hangingPunct="1"/>
            <a:r>
              <a:rPr lang="tr-TR" smtClean="0"/>
              <a:t>Havanın yeterli olmadığı koşullarda</a:t>
            </a:r>
          </a:p>
          <a:p>
            <a:pPr eaLnBrk="1" hangingPunct="1"/>
            <a:r>
              <a:rPr lang="tr-TR" smtClean="0"/>
              <a:t>Nitrat ve Sülfat----elementel azot ve kükürt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HİDROLİZ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Suyun serbest H iyonlarının katyonlarla yeni bir bileşik meydana getirmek üzere yer değiştirmesi</a:t>
            </a:r>
          </a:p>
          <a:p>
            <a:pPr eaLnBrk="1" hangingPunct="1"/>
            <a:r>
              <a:rPr lang="tr-TR" smtClean="0"/>
              <a:t>KAlSi3O8 + HOH---HAlSi3O8 + KOH</a:t>
            </a:r>
          </a:p>
          <a:p>
            <a:pPr eaLnBrk="1" hangingPunct="1">
              <a:buFontTx/>
              <a:buNone/>
            </a:pPr>
            <a:r>
              <a:rPr lang="tr-TR" smtClean="0"/>
              <a:t> mikroklin-------------asitsilikat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r>
              <a:rPr lang="tr-TR" smtClean="0"/>
              <a:t>Feldispat, mika, silikat mineralleri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HİDRASYON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Suyun toprak minerallerine bağlanması</a:t>
            </a:r>
          </a:p>
          <a:p>
            <a:pPr eaLnBrk="1" hangingPunct="1"/>
            <a:r>
              <a:rPr lang="tr-TR" sz="2800" smtClean="0"/>
              <a:t>Fe2O3+ 3H2O-------2Fe2O3.3H2O</a:t>
            </a:r>
          </a:p>
          <a:p>
            <a:pPr eaLnBrk="1" hangingPunct="1"/>
            <a:r>
              <a:rPr lang="tr-TR" sz="2800" smtClean="0"/>
              <a:t>Yumuşar, esneklik ve parlaklığını kaybeder, hacimleri artar</a:t>
            </a:r>
          </a:p>
          <a:p>
            <a:pPr eaLnBrk="1" hangingPunct="1"/>
            <a:r>
              <a:rPr lang="tr-TR" sz="2800" smtClean="0"/>
              <a:t>Kuruduğunda su kaybederek dehidrastona uğrar</a:t>
            </a:r>
          </a:p>
          <a:p>
            <a:pPr eaLnBrk="1" hangingPunct="1"/>
            <a:r>
              <a:rPr lang="tr-TR" sz="2800" smtClean="0"/>
              <a:t>Feldispat, amfibol, piroksen, mika</a:t>
            </a:r>
          </a:p>
          <a:p>
            <a:pPr eaLnBrk="1" hangingPunct="1"/>
            <a:r>
              <a:rPr lang="tr-TR" sz="2800" smtClean="0"/>
              <a:t>Hematit---limonit</a:t>
            </a:r>
          </a:p>
          <a:p>
            <a:pPr eaLnBrk="1" hangingPunct="1"/>
            <a:r>
              <a:rPr lang="tr-TR" sz="2800" smtClean="0"/>
              <a:t>Ferrooksit---limonit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KARBONASYON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CO2 ‘nin hidroliz sonucu açığa çıkan metalik hidroksitleri karbonat ve bikarbonata dönüştürmesi</a:t>
            </a:r>
          </a:p>
          <a:p>
            <a:pPr eaLnBrk="1" hangingPunct="1"/>
            <a:r>
              <a:rPr lang="tr-TR" smtClean="0"/>
              <a:t>2 KOH +CO2---K2CO3 + H2O</a:t>
            </a:r>
          </a:p>
          <a:p>
            <a:pPr eaLnBrk="1" hangingPunct="1"/>
            <a:r>
              <a:rPr lang="tr-TR" smtClean="0"/>
              <a:t>Oksidasyon, hidroliz karbonasyon iç içe meydana gelir.</a:t>
            </a:r>
          </a:p>
          <a:p>
            <a:pPr eaLnBrk="1" hangingPunct="1"/>
            <a:r>
              <a:rPr lang="tr-TR" smtClean="0"/>
              <a:t>Ca=Kil +2H2CO3--H-Kil+Ca(HCO3)2</a:t>
            </a:r>
          </a:p>
          <a:p>
            <a:pPr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SUYUN ÇÖZÜCÜ ETKİSİ (SOLUSYON)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Karbonik asitin çözmesi</a:t>
            </a:r>
          </a:p>
          <a:p>
            <a:pPr eaLnBrk="1" hangingPunct="1"/>
            <a:r>
              <a:rPr lang="tr-TR" smtClean="0"/>
              <a:t>Kireç taşının karbonik asit içeren sularla çözülmesi</a:t>
            </a:r>
          </a:p>
          <a:p>
            <a:pPr eaLnBrk="1" hangingPunct="1"/>
            <a:r>
              <a:rPr lang="tr-TR" smtClean="0"/>
              <a:t>CaCO</a:t>
            </a:r>
            <a:r>
              <a:rPr lang="tr-TR" baseline="-25000" smtClean="0"/>
              <a:t>3</a:t>
            </a:r>
            <a:r>
              <a:rPr lang="tr-TR" smtClean="0"/>
              <a:t> + H</a:t>
            </a:r>
            <a:r>
              <a:rPr lang="tr-TR" baseline="-25000" smtClean="0"/>
              <a:t>2</a:t>
            </a:r>
            <a:r>
              <a:rPr lang="tr-TR" smtClean="0"/>
              <a:t>CO</a:t>
            </a:r>
            <a:r>
              <a:rPr lang="tr-TR" baseline="-25000" smtClean="0"/>
              <a:t>3</a:t>
            </a:r>
            <a:r>
              <a:rPr lang="tr-TR" smtClean="0"/>
              <a:t>---Ca(HCO</a:t>
            </a:r>
            <a:r>
              <a:rPr lang="tr-TR" baseline="-25000" smtClean="0"/>
              <a:t>3</a:t>
            </a:r>
            <a:r>
              <a:rPr lang="tr-TR" smtClean="0"/>
              <a:t>)</a:t>
            </a:r>
            <a:r>
              <a:rPr lang="tr-TR" baseline="-25000" smtClean="0"/>
              <a:t>2</a:t>
            </a:r>
          </a:p>
          <a:p>
            <a:pPr eaLnBrk="1" hangingPunct="1"/>
            <a:r>
              <a:rPr lang="tr-TR" smtClean="0"/>
              <a:t>Kalsiyumbikarbonat, sularda kireç taşından daha kolay çözünür.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Ekran Gösterisi (4:3)</PresentationFormat>
  <Paragraphs>56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Kimyasal Etmenler</vt:lpstr>
      <vt:lpstr>YÜKSELTGENME</vt:lpstr>
      <vt:lpstr>İNDİRGENME</vt:lpstr>
      <vt:lpstr>İNDİRGENME</vt:lpstr>
      <vt:lpstr>HİDROLİZ</vt:lpstr>
      <vt:lpstr>HİDRASYON</vt:lpstr>
      <vt:lpstr>KARBONASYON</vt:lpstr>
      <vt:lpstr>SUYUN ÇÖZÜCÜ ETKİSİ (SOLUSYON)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sonay</dc:creator>
  <cp:lastModifiedBy>sonay</cp:lastModifiedBy>
  <cp:revision>1</cp:revision>
  <dcterms:created xsi:type="dcterms:W3CDTF">2017-11-30T11:10:55Z</dcterms:created>
  <dcterms:modified xsi:type="dcterms:W3CDTF">2017-11-30T11:11:42Z</dcterms:modified>
</cp:coreProperties>
</file>