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D9024E2-68DF-46D3-8336-23EC50628B4D}"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4A47F62-EAFB-4D3B-B40B-D80178C14AC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024E2-68DF-46D3-8336-23EC50628B4D}" type="datetimeFigureOut">
              <a:rPr lang="tr-TR" smtClean="0"/>
              <a:t>14.6.2020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A47F62-EAFB-4D3B-B40B-D80178C14AC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3. HAFTA </a:t>
            </a:r>
            <a:endParaRPr lang="tr-TR" dirty="0"/>
          </a:p>
        </p:txBody>
      </p:sp>
      <p:sp>
        <p:nvSpPr>
          <p:cNvPr id="3" name="2 Alt Başlık"/>
          <p:cNvSpPr>
            <a:spLocks noGrp="1"/>
          </p:cNvSpPr>
          <p:nvPr>
            <p:ph type="subTitle" idx="1"/>
          </p:nvPr>
        </p:nvSpPr>
        <p:spPr/>
        <p:txBody>
          <a:bodyPr/>
          <a:lstStyle/>
          <a:p>
            <a:r>
              <a:rPr lang="tr-TR" dirty="0" smtClean="0"/>
              <a:t>19. Yüzyılda Osmanlı Siyasal Toplumsal Yapısına Bir Bakış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Bu hafta Oryantalizm ve Şark Meselesi’nin dikte ettiği  </a:t>
            </a:r>
            <a:r>
              <a:rPr lang="tr-TR" dirty="0" smtClean="0"/>
              <a:t>ve asimetrik bir güçler dengesinin karakterize ettiği bir tarzda </a:t>
            </a:r>
            <a:r>
              <a:rPr lang="tr-TR" dirty="0" smtClean="0"/>
              <a:t>Batı dünyası ile yeniden büyük bir karşılaşma yaşacak ve hayatta kalmak için bir yüzyıl boyunca çeşitli stratejiler benimseyecek olan Osmanlı devletinin toplumsal-siyasal-ekonomik planda nasıl bir görünüm arz ettiğine hızlı bir bakış atacağız.   </a:t>
            </a:r>
          </a:p>
          <a:p>
            <a:pPr algn="just"/>
            <a:r>
              <a:rPr lang="tr-TR" dirty="0" smtClean="0"/>
              <a:t>On dokuzuncu yüzyıl başında Osmanlı İmparatorluğu’nda yönetilenler ile devlet arasındaki ilişkiyi belirleyen kurumlara baktığımızda karşımıza çıkan ve bilhassa üzerinde durulması gerekenler şunlardır: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Daire-i Adliye</a:t>
            </a:r>
            <a:endParaRPr lang="tr-TR" dirty="0"/>
          </a:p>
          <a:p>
            <a:endParaRPr lang="tr-TR" dirty="0" smtClean="0"/>
          </a:p>
          <a:p>
            <a:r>
              <a:rPr lang="tr-TR" dirty="0" smtClean="0"/>
              <a:t>Millet Teşkilatı </a:t>
            </a:r>
            <a:endParaRPr lang="tr-TR" dirty="0"/>
          </a:p>
          <a:p>
            <a:endParaRPr lang="tr-TR" dirty="0" smtClean="0"/>
          </a:p>
          <a:p>
            <a:r>
              <a:rPr lang="tr-TR" dirty="0" smtClean="0"/>
              <a:t>Kulluk Sistemi </a:t>
            </a:r>
          </a:p>
          <a:p>
            <a:endParaRPr lang="tr-TR" dirty="0" smtClean="0"/>
          </a:p>
          <a:p>
            <a:r>
              <a:rPr lang="tr-TR" dirty="0" err="1" smtClean="0"/>
              <a:t>Hisbah</a:t>
            </a:r>
            <a:endParaRPr lang="tr-TR" dirty="0" smtClean="0"/>
          </a:p>
          <a:p>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Daire-i Adliye anlayışı Osmanlı klasik yönetim felsefesinin temel ilkelerinden birisi olarak yürürlükteki sistemin meşruiyetinin ve tebaanın rızasının sağlanması bağlamında önemli bir konumda bulunmaktaydı. </a:t>
            </a:r>
          </a:p>
          <a:p>
            <a:pPr algn="just"/>
            <a:r>
              <a:rPr lang="tr-TR" dirty="0" smtClean="0"/>
              <a:t>Adalet yoksa dünya olmaz, devlet yoksa adalet olmaz, hükümdar yoksa devlet olmaz, ordu yoksa hükümdar olmaz, zenginlik yoksa ordu olmaz, reaya yoksa zenginlik olmaz, adalet yoksa reaya olmaz (ya da adaletle yönetilen reaya zenginlik üretir, zenginlik orduyu besler, ordu hükümdarı ve devleti ayakta tutar, devlet adaleti sağlar ve reayaya adaletli davranır) şeklinde bir döngüye dayanan bu anlayışa göre yönetilenlere adaletli davranılmazsa devletin devamlılığının tehlike altına gireceği kabul edilirdi.   </a:t>
            </a:r>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Millet Teşkilatı denilen sistem Osmanlı devletinin yönetilenler ile kurduğu ilişkinin temel esaslarını belirlemekteydi. Buna göre Osmanlı tebaası dini aidiyet temelinde kategorilere ayrılmış durumdaydı. Devlet tek tek bireylerle değil ait oldukları milletin dini temsilcileri aracılığıyla ve bir kategori olarak ilişki kurmaktaydı. Ortodoks milleti, Yahudi milleti, Müslüman milleti gibi  milletlerin devlet nezdinde hiyerarşik bir sıralamaya tabi şekilde değerlendirilmesi ve Müslüman milleti millet-i hakime olarak kabul edilirken zimmî statüsünde kabul edilen gayrimüslim milletlerin ise millet-i </a:t>
            </a:r>
            <a:r>
              <a:rPr lang="tr-TR" dirty="0" err="1" smtClean="0"/>
              <a:t>mahkûme</a:t>
            </a:r>
            <a:r>
              <a:rPr lang="tr-TR" dirty="0" smtClean="0"/>
              <a:t> olarak muamele görmesi ve bu doğrultuda her milletin haklar ve ödevlerle donatılması söz konusuydu.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Kulluk Sistemi Osmanlı devlet adamlarının yönetme işini yaparken devlet karşısında bulundukları konumu ve devletin kendileriyle  kurdukları </a:t>
            </a:r>
            <a:r>
              <a:rPr lang="tr-TR" dirty="0" smtClean="0"/>
              <a:t>ilişkiyi tarif eden esasları anlatmak için kullanılan bir ifadedir. Tüm Osmanlı yöneticileri kul statüsünde kabul edilmekte, var oluşları devlete hizmet üzerinden anlam kazanan bu grubun siyaseten </a:t>
            </a:r>
            <a:r>
              <a:rPr lang="tr-TR" dirty="0" err="1" smtClean="0"/>
              <a:t>katl</a:t>
            </a:r>
            <a:r>
              <a:rPr lang="tr-TR" dirty="0" smtClean="0"/>
              <a:t> ve müsadere gibi can ve mal güvenliğini her an ortadan kaldıracak tarzda bazı kurumlarla bağlı şekilde hizmet etmesi beklenmekteydi.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p:txBody>
          <a:bodyPr>
            <a:normAutofit fontScale="92500" lnSpcReduction="20000"/>
          </a:bodyPr>
          <a:lstStyle/>
          <a:p>
            <a:pPr algn="just"/>
            <a:r>
              <a:rPr lang="tr-TR" dirty="0"/>
              <a:t>Siyaseten </a:t>
            </a:r>
            <a:r>
              <a:rPr lang="tr-TR" dirty="0" err="1"/>
              <a:t>kâtl</a:t>
            </a:r>
            <a:r>
              <a:rPr lang="tr-TR" dirty="0"/>
              <a:t> süreci </a:t>
            </a:r>
            <a:r>
              <a:rPr lang="tr-TR" dirty="0" smtClean="0"/>
              <a:t>kul statüsündeki yöneticilerin mutlak </a:t>
            </a:r>
            <a:r>
              <a:rPr lang="tr-TR" dirty="0" err="1" smtClean="0"/>
              <a:t>iaatle</a:t>
            </a:r>
            <a:r>
              <a:rPr lang="tr-TR" dirty="0" smtClean="0"/>
              <a:t> sorumlu </a:t>
            </a:r>
            <a:r>
              <a:rPr lang="tr-TR" dirty="0"/>
              <a:t>olduğu Padişah’ın </a:t>
            </a:r>
            <a:r>
              <a:rPr lang="tr-TR" dirty="0" smtClean="0"/>
              <a:t>otoritesini ve gücünü </a:t>
            </a:r>
            <a:r>
              <a:rPr lang="tr-TR" dirty="0"/>
              <a:t>tehdit edecek, ona rakip olabilecek bir potansiyele erişmesi durumunda söz </a:t>
            </a:r>
            <a:r>
              <a:rPr lang="tr-TR" dirty="0" smtClean="0"/>
              <a:t>konusu yöneticinin hayatına son verilmesi uygulamasıdır. Mevcut </a:t>
            </a:r>
            <a:r>
              <a:rPr lang="tr-TR" dirty="0"/>
              <a:t>siyasi </a:t>
            </a:r>
            <a:r>
              <a:rPr lang="tr-TR" dirty="0" smtClean="0"/>
              <a:t>düzeni ve </a:t>
            </a:r>
            <a:r>
              <a:rPr lang="tr-TR" dirty="0"/>
              <a:t>otoriteyi tehdit edebilecek bir potansiyele ulaştığı varsayılan yöneticinin sahip olduğu </a:t>
            </a:r>
            <a:r>
              <a:rPr lang="tr-TR" dirty="0" smtClean="0"/>
              <a:t>zenginliğe el koymayı sağlayan kurum olarak müsadere ise bir kulun olağan sayılandan fazla zenginleşmesi ile ortaya çıkan değeri devletin hazinesine aktarmaya yarardı.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err="1" smtClean="0"/>
              <a:t>Hisbah</a:t>
            </a:r>
            <a:r>
              <a:rPr lang="tr-TR" dirty="0" smtClean="0"/>
              <a:t> Osmanlı yönetim felsefesine damgasını vuran İslami kurumlardan birisi idi ve hükümdarın hükmetmeye devam edebilmesi için tebaasının iyiliğini çoğaltması ve tebaa için kötü olan ne varsa onlarla mücadele etmesi esasına dayanmaktaydı. </a:t>
            </a:r>
          </a:p>
          <a:p>
            <a:pPr algn="just"/>
            <a:r>
              <a:rPr lang="tr-TR" dirty="0" smtClean="0"/>
              <a:t>Yukarıda açıklanan bu esaslar çerçevesinde kadim Türk yönetim geleneği, Doğu Roma İmparatorluğu </a:t>
            </a:r>
            <a:r>
              <a:rPr lang="tr-TR" dirty="0" err="1" smtClean="0"/>
              <a:t>menşeili</a:t>
            </a:r>
            <a:r>
              <a:rPr lang="tr-TR" dirty="0" smtClean="0"/>
              <a:t> kimi kurumlar ve İslami yönetim felsefesinin bir bileşkesi ile tebaasını yönetmekte olan </a:t>
            </a:r>
            <a:r>
              <a:rPr lang="tr-TR" smtClean="0"/>
              <a:t>Osmanlı Devleti, </a:t>
            </a:r>
            <a:r>
              <a:rPr lang="tr-TR" dirty="0" smtClean="0"/>
              <a:t>hızla modern ulus devletlere dönüşmekte olan ve yönetilenlerle Liberalizmin yurttaşlık esaslı devlet-birey anlayışı çerçevesinde ilişki </a:t>
            </a:r>
            <a:r>
              <a:rPr lang="tr-TR" smtClean="0"/>
              <a:t>kurmaya başlayan Batı </a:t>
            </a:r>
            <a:r>
              <a:rPr lang="tr-TR" dirty="0" smtClean="0"/>
              <a:t>dünyası ile son derece eşitsiz koşullarda ve asimetrik güç dengesinin zayıf tarafında yer alarak karşı karşıya kaldığında eski gücünü restore etmek için yeni yöntemler arayışına girecektir.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529</Words>
  <Application>Microsoft Office PowerPoint</Application>
  <PresentationFormat>Ekran Gösterisi (4:3)</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3. HAFTA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HAFTA</dc:title>
  <dc:creator>nc</dc:creator>
  <cp:lastModifiedBy>nc</cp:lastModifiedBy>
  <cp:revision>8</cp:revision>
  <dcterms:created xsi:type="dcterms:W3CDTF">2020-06-14T13:14:45Z</dcterms:created>
  <dcterms:modified xsi:type="dcterms:W3CDTF">2020-06-14T14:15:14Z</dcterms:modified>
</cp:coreProperties>
</file>