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4" r:id="rId5"/>
    <p:sldId id="1085" r:id="rId6"/>
    <p:sldId id="1086" r:id="rId7"/>
    <p:sldId id="1087" r:id="rId8"/>
    <p:sldId id="1088" r:id="rId9"/>
    <p:sldId id="1089" r:id="rId10"/>
    <p:sldId id="109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C305441-0C10-430C-87CC-43D61F821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204426"/>
              </p:ext>
            </p:extLst>
          </p:nvPr>
        </p:nvGraphicFramePr>
        <p:xfrm>
          <a:off x="896111" y="1687067"/>
          <a:ext cx="7312225" cy="3905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8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Paranın Zaman</a:t>
                      </a:r>
                      <a:r>
                        <a:rPr sz="2000" b="1" spc="5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12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62230">
                        <a:lnSpc>
                          <a:spcPct val="101400"/>
                        </a:lnSpc>
                        <a:spcBef>
                          <a:spcPts val="61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Bugün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elimizde bulunan herhangi bir tutardaki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para,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gelecekte  elimize geçecek aynı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tutardaki paradan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daha</a:t>
                      </a:r>
                      <a:r>
                        <a:rPr sz="16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değerlidir.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63500">
                        <a:lnSpc>
                          <a:spcPct val="101400"/>
                        </a:lnSpc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Paranın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zaman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değerinin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hesaplanması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esas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itibariyle faiz 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hesaplamasıdır.</a:t>
                      </a:r>
                      <a:r>
                        <a:rPr sz="16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Bunlar;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4460" indent="-97790">
                        <a:lnSpc>
                          <a:spcPct val="100000"/>
                        </a:lnSpc>
                        <a:buFont typeface="Times New Roman"/>
                        <a:buAutoNum type="arabicParenR"/>
                        <a:tabLst>
                          <a:tab pos="125095" algn="l"/>
                        </a:tabLst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(Simple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Interest)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4460" indent="-97790">
                        <a:lnSpc>
                          <a:spcPct val="100000"/>
                        </a:lnSpc>
                        <a:buFont typeface="Times New Roman"/>
                        <a:buAutoNum type="arabicParenR"/>
                        <a:tabLst>
                          <a:tab pos="125095" algn="l"/>
                        </a:tabLst>
                      </a:pP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 </a:t>
                      </a: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(Compound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4460" indent="-97790">
                        <a:lnSpc>
                          <a:spcPct val="100000"/>
                        </a:lnSpc>
                        <a:buFont typeface="Times New Roman"/>
                        <a:buAutoNum type="arabicParenR"/>
                        <a:tabLst>
                          <a:tab pos="125095" algn="l"/>
                        </a:tabLst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Sürekli </a:t>
                      </a: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(Continuous</a:t>
                      </a:r>
                      <a:r>
                        <a:rPr sz="16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Interest)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2A35161-A5A2-4D7D-AD4D-69DA25D4B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74389"/>
              </p:ext>
            </p:extLst>
          </p:nvPr>
        </p:nvGraphicFramePr>
        <p:xfrm>
          <a:off x="798770" y="1431037"/>
          <a:ext cx="7324504" cy="4353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3072">
                  <a:extLst>
                    <a:ext uri="{9D8B030D-6E8A-4147-A177-3AD203B41FA5}">
                      <a16:colId xmlns:a16="http://schemas.microsoft.com/office/drawing/2014/main" val="3689586659"/>
                    </a:ext>
                  </a:extLst>
                </a:gridCol>
                <a:gridCol w="941432">
                  <a:extLst>
                    <a:ext uri="{9D8B030D-6E8A-4147-A177-3AD203B41FA5}">
                      <a16:colId xmlns:a16="http://schemas.microsoft.com/office/drawing/2014/main" val="63381191"/>
                    </a:ext>
                  </a:extLst>
                </a:gridCol>
              </a:tblGrid>
              <a:tr h="96292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Paranın Zaman</a:t>
                      </a:r>
                      <a:r>
                        <a:rPr sz="1800" b="1" spc="5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4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0060284"/>
                  </a:ext>
                </a:extLst>
              </a:tr>
              <a:tr h="3390152">
                <a:tc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1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sz="1800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Faiz (Simple</a:t>
                      </a:r>
                      <a:r>
                        <a:rPr sz="1800" spc="2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Interest)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82550">
                        <a:lnSpc>
                          <a:spcPct val="105000"/>
                        </a:lnSpc>
                      </a:pP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Faiz, </a:t>
                      </a:r>
                      <a:r>
                        <a:rPr sz="14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belli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miktar paranın belli bir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kullanılması karşılığında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ödenen 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ücret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veya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(paranın asıl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sahibi için) elde edilen</a:t>
                      </a:r>
                      <a:r>
                        <a:rPr sz="12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gelirdir.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82550">
                        <a:lnSpc>
                          <a:spcPct val="105000"/>
                        </a:lnSpc>
                      </a:pPr>
                      <a:r>
                        <a:rPr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14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paranın belli bir </a:t>
                      </a:r>
                      <a:r>
                        <a:rPr sz="12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kullandırılması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sonucu elde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edilen 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ifade eder.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82550" indent="-100965">
                        <a:lnSpc>
                          <a:spcPct val="107200"/>
                        </a:lnSpc>
                        <a:buClr>
                          <a:srgbClr val="330066"/>
                        </a:buClr>
                        <a:buSzPct val="72727"/>
                        <a:buFont typeface="Wingdings"/>
                        <a:buChar char=""/>
                        <a:tabLst>
                          <a:tab pos="128270" algn="l"/>
                        </a:tabLst>
                      </a:pP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faiz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hesabı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kısa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vadeli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yıldan az) kredi işlemlerinde  uygulanmaktadır.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81280" indent="-100965">
                        <a:lnSpc>
                          <a:spcPct val="105300"/>
                        </a:lnSpc>
                        <a:spcBef>
                          <a:spcPts val="15"/>
                        </a:spcBef>
                        <a:buClr>
                          <a:srgbClr val="330066"/>
                        </a:buClr>
                        <a:buSzPct val="72727"/>
                        <a:buFont typeface="Wingdings"/>
                        <a:buChar char=""/>
                        <a:tabLst>
                          <a:tab pos="128270" algn="l"/>
                        </a:tabLst>
                      </a:pP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hesabında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için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 sabit kalmakta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olup o dönem </a:t>
                      </a:r>
                      <a:r>
                        <a:rPr sz="1200" spc="1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elde edilen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tutarı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sonraki </a:t>
                      </a:r>
                      <a:r>
                        <a:rPr sz="12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dönemde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anaparaya</a:t>
                      </a:r>
                      <a:r>
                        <a:rPr sz="12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eklenmemektedir.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Tutarı = Anapara x Faiz Oranı x Birim</a:t>
                      </a:r>
                      <a:r>
                        <a:rPr sz="1400" b="1" spc="-1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41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939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77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>
            <a:extLst>
              <a:ext uri="{FF2B5EF4-FFF2-40B4-BE49-F238E27FC236}">
                <a16:creationId xmlns:a16="http://schemas.microsoft.com/office/drawing/2014/main" id="{942448F2-7791-4EA1-8F3E-5D6B6226A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796466"/>
              </p:ext>
            </p:extLst>
          </p:nvPr>
        </p:nvGraphicFramePr>
        <p:xfrm>
          <a:off x="811049" y="1431037"/>
          <a:ext cx="7290959" cy="4182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29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8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28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endParaRPr sz="2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6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aşağıdaki unsurlardan</a:t>
                      </a:r>
                      <a:r>
                        <a:rPr sz="2000" b="1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oluşur;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tabLst>
                          <a:tab pos="563245" algn="l"/>
                        </a:tabLst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Anapara,	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tabLst>
                          <a:tab pos="563245" algn="l"/>
                        </a:tabLst>
                      </a:pPr>
                      <a:r>
                        <a:rPr sz="20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r>
                        <a:rPr sz="2000" spc="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Oranı,	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Süre </a:t>
                      </a: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(vade),  </a:t>
                      </a:r>
                      <a:r>
                        <a:rPr lang="tr-T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sz="2000" spc="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2000" spc="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tabLst>
                          <a:tab pos="563245" algn="l"/>
                        </a:tabLst>
                      </a:pPr>
                      <a:r>
                        <a:rPr sz="2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Faiz,	</a:t>
                      </a:r>
                      <a:r>
                        <a:rPr lang="tr-TR" sz="2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31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9B657350-DDA3-40A8-AF68-FB8F5F3F4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976685"/>
              </p:ext>
            </p:extLst>
          </p:nvPr>
        </p:nvGraphicFramePr>
        <p:xfrm>
          <a:off x="771525" y="1267295"/>
          <a:ext cx="7600950" cy="4323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3986">
                  <a:extLst>
                    <a:ext uri="{9D8B030D-6E8A-4147-A177-3AD203B41FA5}">
                      <a16:colId xmlns:a16="http://schemas.microsoft.com/office/drawing/2014/main" val="2037616836"/>
                    </a:ext>
                  </a:extLst>
                </a:gridCol>
                <a:gridCol w="976964">
                  <a:extLst>
                    <a:ext uri="{9D8B030D-6E8A-4147-A177-3AD203B41FA5}">
                      <a16:colId xmlns:a16="http://schemas.microsoft.com/office/drawing/2014/main" val="3755916526"/>
                    </a:ext>
                  </a:extLst>
                </a:gridCol>
              </a:tblGrid>
              <a:tr h="852118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4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24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endParaRPr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5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90035651"/>
                  </a:ext>
                </a:extLst>
              </a:tr>
              <a:tr h="3000043">
                <a:tc gridSpan="2">
                  <a:txBody>
                    <a:bodyPr/>
                    <a:lstStyle/>
                    <a:p>
                      <a:pPr marL="27305" marR="102870" indent="-635" algn="just">
                        <a:lnSpc>
                          <a:spcPct val="100800"/>
                        </a:lnSpc>
                        <a:spcBef>
                          <a:spcPts val="320"/>
                        </a:spcBef>
                      </a:pPr>
                      <a:r>
                        <a:rPr sz="20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Nominal Faiz;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</a:t>
                      </a:r>
                      <a:r>
                        <a:rPr sz="18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 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oranına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verilen isimdir ve  bankalar 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değişik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vadelere ilişkin faiz oranlarını hep </a:t>
                      </a:r>
                      <a:r>
                        <a:rPr sz="1800" b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nominal faiz  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cinsinden </a:t>
                      </a:r>
                      <a:r>
                        <a:rPr sz="18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ifade</a:t>
                      </a:r>
                      <a:r>
                        <a:rPr sz="18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ederler.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04775">
                        <a:lnSpc>
                          <a:spcPct val="105400"/>
                        </a:lnSpc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Nominal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için kullanılan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oranları 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günlük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olarak ifade  edilebilir.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Türkiye’de</a:t>
                      </a: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bankalar;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indent="-100965">
                        <a:lnSpc>
                          <a:spcPct val="100000"/>
                        </a:lnSpc>
                        <a:spcBef>
                          <a:spcPts val="40"/>
                        </a:spcBef>
                        <a:buClr>
                          <a:srgbClr val="330066"/>
                        </a:buClr>
                        <a:buSzPct val="72727"/>
                        <a:buChar char="-"/>
                        <a:tabLst>
                          <a:tab pos="128270" algn="l"/>
                        </a:tabLst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Mevduat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oranlarını</a:t>
                      </a: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635" marR="530860" indent="-100965">
                        <a:lnSpc>
                          <a:spcPct val="107000"/>
                        </a:lnSpc>
                        <a:buClr>
                          <a:srgbClr val="330066"/>
                        </a:buClr>
                        <a:buSzPct val="72727"/>
                        <a:buChar char="-"/>
                        <a:tabLst>
                          <a:tab pos="128270" algn="l"/>
                        </a:tabLst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Tüketici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kredisi /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Konut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kredisi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oranlarını 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olarak ilan  etmektedirler.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03505">
                        <a:lnSpc>
                          <a:spcPct val="107300"/>
                        </a:lnSpc>
                        <a:spcBef>
                          <a:spcPts val="5"/>
                        </a:spcBef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Dönemlik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oranını ifade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eden  </a:t>
                      </a:r>
                      <a:r>
                        <a:rPr sz="16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“i”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oranını yıllık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 </a:t>
                      </a:r>
                      <a:r>
                        <a:rPr sz="16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“r” 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 ilişkilendirerek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hesaplamak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gerekir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1799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2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4">
            <a:extLst>
              <a:ext uri="{FF2B5EF4-FFF2-40B4-BE49-F238E27FC236}">
                <a16:creationId xmlns:a16="http://schemas.microsoft.com/office/drawing/2014/main" id="{4366BD3A-0814-46D8-9184-3ADEB39C7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48538"/>
              </p:ext>
            </p:extLst>
          </p:nvPr>
        </p:nvGraphicFramePr>
        <p:xfrm>
          <a:off x="686117" y="1292814"/>
          <a:ext cx="7415890" cy="4427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1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38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10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Paranın Zaman</a:t>
                      </a:r>
                      <a:r>
                        <a:rPr sz="2000" b="1" spc="5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1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000" spc="1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Bileşik </a:t>
                      </a:r>
                      <a:r>
                        <a:rPr sz="2000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2000" spc="1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(Compound</a:t>
                      </a:r>
                      <a:r>
                        <a:rPr sz="2000" spc="35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10" dirty="0">
                          <a:solidFill>
                            <a:srgbClr val="702F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Interest)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2875" algn="just">
                        <a:lnSpc>
                          <a:spcPct val="105400"/>
                        </a:lnSpc>
                        <a:spcBef>
                          <a:spcPts val="655"/>
                        </a:spcBef>
                      </a:pPr>
                      <a:r>
                        <a:rPr sz="14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 Faiz (Mürekkep Faiz)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hesabı bankacılık sektöründe uzun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vadeli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yıldan 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çok) kredi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işlemlerinde uygulanan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 metottur. </a:t>
                      </a:r>
                      <a:r>
                        <a:rPr sz="12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hesaplamada sermaye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sabit kalmaz.  Yani her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 sonunda hesaplanan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tutarı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dönem başında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yatırılan anaparaya  eklenerek bir sonraki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döneme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oluşturulur. Yani bir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dönemin baliğ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değeri bir 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sonraki dönemin</a:t>
                      </a:r>
                      <a:r>
                        <a:rPr sz="1200" spc="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anaparasıdır.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4780" algn="just">
                        <a:lnSpc>
                          <a:spcPct val="105600"/>
                        </a:lnSpc>
                      </a:pP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hesaplaması belirli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dönemler (1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aylık,…gibi) itibariyle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yapılıyor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buna </a:t>
                      </a:r>
                      <a:r>
                        <a:rPr sz="14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“kesikli bileşik faiz</a:t>
                      </a:r>
                      <a:r>
                        <a:rPr sz="1400" b="1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hesaplaması”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174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1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800" b="1" spc="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a</a:t>
                      </a:r>
                      <a:r>
                        <a:rPr sz="1800" b="1" spc="-1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(1+t)ⁿ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Baliğ </a:t>
                      </a:r>
                      <a:r>
                        <a:rPr sz="12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Anapara x (1 </a:t>
                      </a:r>
                      <a:r>
                        <a:rPr sz="12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Dönemlik </a:t>
                      </a:r>
                      <a:r>
                        <a:rPr sz="12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Oranı) </a:t>
                      </a: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</a:t>
                      </a:r>
                      <a:r>
                        <a:rPr sz="12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Sayısı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93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5807F57-B4FC-4AC6-9AB4-5D942E398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6430"/>
              </p:ext>
            </p:extLst>
          </p:nvPr>
        </p:nvGraphicFramePr>
        <p:xfrm>
          <a:off x="789784" y="1197970"/>
          <a:ext cx="7546141" cy="4458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62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0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</a:t>
                      </a:r>
                      <a:r>
                        <a:rPr sz="2000" b="1" spc="-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2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 Gelecek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şu şekilde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hesaplanır: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Gelecek </a:t>
                      </a:r>
                      <a:r>
                        <a:rPr sz="160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 (GD) (Future </a:t>
                      </a:r>
                      <a:r>
                        <a:rPr sz="1600" spc="-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Value) FV </a:t>
                      </a:r>
                      <a:r>
                        <a:rPr sz="160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800" b="1" spc="1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800" b="1" spc="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sz="1800" b="1" spc="20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0070B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(1+i)ⁿ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2875" algn="just">
                        <a:lnSpc>
                          <a:spcPct val="105300"/>
                        </a:lnSpc>
                        <a:spcBef>
                          <a:spcPts val="655"/>
                        </a:spcBef>
                      </a:pPr>
                      <a:r>
                        <a:rPr sz="12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Örnek: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Sayın Ruknettin Hakyemez 10.000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 tutarında parasını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bankaya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yatırarak 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değerlendirmek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istiyor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%15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 faiz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üzerinden bir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 vadeli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hesap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açtırıyor.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Sayın 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Hakyemez’in,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bankadaki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parasına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 hiç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dokunmadığı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varsayımı altında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üçüncü 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yılın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sonunda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hesabında kaç TL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olur?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Gelecek Değer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400" b="1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4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sz="1400" b="1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(1+i)ⁿ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Gelecek Değer </a:t>
                      </a: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 x</a:t>
                      </a:r>
                      <a:r>
                        <a:rPr sz="1200" spc="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(1+0,15)³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64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2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15.209</a:t>
                      </a:r>
                      <a:r>
                        <a:rPr sz="12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79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92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>
            <a:extLst>
              <a:ext uri="{FF2B5EF4-FFF2-40B4-BE49-F238E27FC236}">
                <a16:creationId xmlns:a16="http://schemas.microsoft.com/office/drawing/2014/main" id="{9791F7CE-496D-44C3-A21B-3D8C763B0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6367"/>
              </p:ext>
            </p:extLst>
          </p:nvPr>
        </p:nvGraphicFramePr>
        <p:xfrm>
          <a:off x="598398" y="1356609"/>
          <a:ext cx="7546141" cy="4448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409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4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Bileşik</a:t>
                      </a:r>
                      <a:r>
                        <a:rPr sz="2400" b="1" spc="-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400" b="1" spc="15" dirty="0">
                          <a:solidFill>
                            <a:srgbClr val="33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endParaRPr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1435" marB="0">
                    <a:lnR w="3175">
                      <a:solidFill>
                        <a:srgbClr val="669999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66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175">
                      <a:solidFill>
                        <a:srgbClr val="669999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46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1605" algn="just">
                        <a:lnSpc>
                          <a:spcPct val="106700"/>
                        </a:lnSpc>
                        <a:spcBef>
                          <a:spcPts val="535"/>
                        </a:spcBef>
                      </a:pPr>
                      <a:r>
                        <a:rPr sz="1600" b="1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Örnek: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Sayın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Hakyemez 15.000 TL’lik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tasarrufunu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mevduat hesabına 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yatırarak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değerlendirmek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istese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bu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tasarruf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için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yıllık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%14 </a:t>
                      </a:r>
                      <a:r>
                        <a:rPr sz="16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 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uygulasa Sayın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Hakyemezin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parasına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hiç dokunmadan üçüncü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yılın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sonunda </a:t>
                      </a:r>
                      <a:r>
                        <a:rPr sz="1600" spc="1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hesabında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kaç lirası</a:t>
                      </a:r>
                      <a:r>
                        <a:rPr sz="16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olur?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marR="142240" algn="just">
                        <a:lnSpc>
                          <a:spcPct val="107200"/>
                        </a:lnSpc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Dönemlik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(üç aylık) faiz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oranın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14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(bir yılda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dört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aylık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 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olduğundan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4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400) =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0,035 n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x 4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12 dönem.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305" algn="just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Gelecek </a:t>
                      </a:r>
                      <a:r>
                        <a:rPr sz="16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Değer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15.000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sz="16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(1+0,035)¹²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sz="16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22.666TL</a:t>
                      </a: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66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08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12663</TotalTime>
  <Words>584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829</cp:revision>
  <cp:lastPrinted>2016-10-24T07:53:35Z</cp:lastPrinted>
  <dcterms:created xsi:type="dcterms:W3CDTF">2016-09-18T09:35:24Z</dcterms:created>
  <dcterms:modified xsi:type="dcterms:W3CDTF">2020-02-28T14:39:06Z</dcterms:modified>
</cp:coreProperties>
</file>