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66"/>
  </p:notesMasterIdLst>
  <p:sldIdLst>
    <p:sldId id="256" r:id="rId2"/>
    <p:sldId id="259" r:id="rId3"/>
    <p:sldId id="314" r:id="rId4"/>
    <p:sldId id="261" r:id="rId5"/>
    <p:sldId id="262" r:id="rId6"/>
    <p:sldId id="263" r:id="rId7"/>
    <p:sldId id="264" r:id="rId8"/>
    <p:sldId id="265" r:id="rId9"/>
    <p:sldId id="266" r:id="rId10"/>
    <p:sldId id="315" r:id="rId11"/>
    <p:sldId id="267" r:id="rId12"/>
    <p:sldId id="268" r:id="rId13"/>
    <p:sldId id="269" r:id="rId14"/>
    <p:sldId id="31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23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18" r:id="rId36"/>
    <p:sldId id="289" r:id="rId37"/>
    <p:sldId id="31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322" r:id="rId48"/>
    <p:sldId id="299" r:id="rId49"/>
    <p:sldId id="300" r:id="rId50"/>
    <p:sldId id="321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20" r:id="rId64"/>
    <p:sldId id="313" r:id="rId6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8"/>
  </p:normalViewPr>
  <p:slideViewPr>
    <p:cSldViewPr>
      <p:cViewPr varScale="1">
        <p:scale>
          <a:sx n="92" d="100"/>
          <a:sy n="92" d="100"/>
        </p:scale>
        <p:origin x="16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5DBA6-8464-41AA-BBFC-D5B5C1B16BCA}" type="doc">
      <dgm:prSet loTypeId="urn:microsoft.com/office/officeart/2005/8/layout/process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A224AD65-84B7-46B8-BCD1-B00B6B8C95CE}">
      <dgm:prSet phldrT="[Metin]"/>
      <dgm:spPr/>
      <dgm:t>
        <a:bodyPr/>
        <a:lstStyle/>
        <a:p>
          <a:r>
            <a:rPr lang="tr-TR"/>
            <a:t>I. Basamak: İlk Belirleme</a:t>
          </a:r>
        </a:p>
      </dgm:t>
    </dgm:pt>
    <dgm:pt modelId="{41E28464-B69A-455F-A758-A671FF15FE63}" type="parTrans" cxnId="{C5CB5A63-0F55-45E7-822B-73628415964E}">
      <dgm:prSet/>
      <dgm:spPr/>
      <dgm:t>
        <a:bodyPr/>
        <a:lstStyle/>
        <a:p>
          <a:endParaRPr lang="tr-TR"/>
        </a:p>
      </dgm:t>
    </dgm:pt>
    <dgm:pt modelId="{07B60E93-8F51-4EC6-B706-9EC380BA84E0}" type="sibTrans" cxnId="{C5CB5A63-0F55-45E7-822B-73628415964E}">
      <dgm:prSet/>
      <dgm:spPr/>
      <dgm:t>
        <a:bodyPr/>
        <a:lstStyle/>
        <a:p>
          <a:endParaRPr lang="tr-TR"/>
        </a:p>
      </dgm:t>
    </dgm:pt>
    <dgm:pt modelId="{28958D56-BBC0-42D0-BA4D-132B97BE20CB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II. Basamak: Gönderme Öncesi Süreç</a:t>
          </a:r>
        </a:p>
      </dgm:t>
    </dgm:pt>
    <dgm:pt modelId="{6411ADED-D887-4973-B124-344258D4D2FE}" type="parTrans" cxnId="{B9938D20-7297-4AA3-9B05-22E3AA566B83}">
      <dgm:prSet/>
      <dgm:spPr/>
      <dgm:t>
        <a:bodyPr/>
        <a:lstStyle/>
        <a:p>
          <a:endParaRPr lang="tr-TR"/>
        </a:p>
      </dgm:t>
    </dgm:pt>
    <dgm:pt modelId="{03EA5D50-C5CE-42FC-91B7-5CD457CEEDD0}" type="sibTrans" cxnId="{B9938D20-7297-4AA3-9B05-22E3AA566B83}">
      <dgm:prSet/>
      <dgm:spPr/>
      <dgm:t>
        <a:bodyPr/>
        <a:lstStyle/>
        <a:p>
          <a:endParaRPr lang="tr-TR"/>
        </a:p>
      </dgm:t>
    </dgm:pt>
    <dgm:pt modelId="{DF59E9DD-F43E-40D7-A3DE-9BEB1FF4411E}">
      <dgm:prSet phldrT="[Metin]"/>
      <dgm:spPr/>
      <dgm:t>
        <a:bodyPr/>
        <a:lstStyle/>
        <a:p>
          <a:r>
            <a:rPr lang="tr-TR" dirty="0"/>
            <a:t>III. Basamak: Gönderme Süreci</a:t>
          </a:r>
        </a:p>
      </dgm:t>
    </dgm:pt>
    <dgm:pt modelId="{D3DED73D-9A15-4476-9218-B60820651355}" type="parTrans" cxnId="{95667153-DAAE-42AB-9091-50ECE1EC1C1D}">
      <dgm:prSet/>
      <dgm:spPr/>
      <dgm:t>
        <a:bodyPr/>
        <a:lstStyle/>
        <a:p>
          <a:endParaRPr lang="tr-TR"/>
        </a:p>
      </dgm:t>
    </dgm:pt>
    <dgm:pt modelId="{4F682FE8-4519-447B-8DFE-DE364F88EFA1}" type="sibTrans" cxnId="{95667153-DAAE-42AB-9091-50ECE1EC1C1D}">
      <dgm:prSet/>
      <dgm:spPr/>
      <dgm:t>
        <a:bodyPr/>
        <a:lstStyle/>
        <a:p>
          <a:endParaRPr lang="tr-TR"/>
        </a:p>
      </dgm:t>
    </dgm:pt>
    <dgm:pt modelId="{4D5F98AD-FE87-4382-9C82-6989521FE884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VI. Basamak: Bireyselleştirilmiş Eğitim Programı Hazırlama</a:t>
          </a:r>
        </a:p>
      </dgm:t>
    </dgm:pt>
    <dgm:pt modelId="{8E1A99CB-92DF-4786-B9DA-A513B59334E3}" type="parTrans" cxnId="{CFF152B9-E4C5-4913-9316-E1114B44F901}">
      <dgm:prSet/>
      <dgm:spPr/>
      <dgm:t>
        <a:bodyPr/>
        <a:lstStyle/>
        <a:p>
          <a:endParaRPr lang="tr-TR"/>
        </a:p>
      </dgm:t>
    </dgm:pt>
    <dgm:pt modelId="{0AC52777-C555-42BE-9202-91D9E6755BD3}" type="sibTrans" cxnId="{CFF152B9-E4C5-4913-9316-E1114B44F901}">
      <dgm:prSet/>
      <dgm:spPr/>
      <dgm:t>
        <a:bodyPr/>
        <a:lstStyle/>
        <a:p>
          <a:endParaRPr lang="tr-TR"/>
        </a:p>
      </dgm:t>
    </dgm:pt>
    <dgm:pt modelId="{DB09548A-E21F-4288-83A5-CCD6F03AC85F}">
      <dgm:prSet phldrT="[Metin]"/>
      <dgm:spPr/>
      <dgm:t>
        <a:bodyPr/>
        <a:lstStyle/>
        <a:p>
          <a:r>
            <a:rPr lang="tr-TR"/>
            <a:t>VII: Basamak: Değerlendirme</a:t>
          </a:r>
        </a:p>
      </dgm:t>
    </dgm:pt>
    <dgm:pt modelId="{D9D9D3C6-B001-41BC-8524-63F487436BB9}" type="parTrans" cxnId="{36073CD0-8747-455B-B3E0-80D0E23477B8}">
      <dgm:prSet/>
      <dgm:spPr/>
      <dgm:t>
        <a:bodyPr/>
        <a:lstStyle/>
        <a:p>
          <a:endParaRPr lang="tr-TR"/>
        </a:p>
      </dgm:t>
    </dgm:pt>
    <dgm:pt modelId="{12E871C8-3AA5-40E4-85D0-6103156ACD52}" type="sibTrans" cxnId="{36073CD0-8747-455B-B3E0-80D0E23477B8}">
      <dgm:prSet/>
      <dgm:spPr/>
      <dgm:t>
        <a:bodyPr/>
        <a:lstStyle/>
        <a:p>
          <a:endParaRPr lang="tr-TR"/>
        </a:p>
      </dgm:t>
    </dgm:pt>
    <dgm:pt modelId="{64133907-1343-43CB-9278-5E72F75D2C2D}">
      <dgm:prSet phldrT="[Metin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/>
            <a:t>IV.  Basamak: Ayrıntılı Değerlendirme</a:t>
          </a:r>
        </a:p>
      </dgm:t>
    </dgm:pt>
    <dgm:pt modelId="{2512C65B-91F5-4A42-BCB6-F04229FB1DA3}" type="parTrans" cxnId="{B69DADF2-EDF5-4B36-B607-3E5FE54C2F8B}">
      <dgm:prSet/>
      <dgm:spPr/>
      <dgm:t>
        <a:bodyPr/>
        <a:lstStyle/>
        <a:p>
          <a:endParaRPr lang="tr-TR"/>
        </a:p>
      </dgm:t>
    </dgm:pt>
    <dgm:pt modelId="{822D44F1-E413-41EF-86EC-5F61D9C3E928}" type="sibTrans" cxnId="{B69DADF2-EDF5-4B36-B607-3E5FE54C2F8B}">
      <dgm:prSet/>
      <dgm:spPr/>
      <dgm:t>
        <a:bodyPr/>
        <a:lstStyle/>
        <a:p>
          <a:endParaRPr lang="tr-TR"/>
        </a:p>
      </dgm:t>
    </dgm:pt>
    <dgm:pt modelId="{13CD67D5-EB68-418C-9130-76E5E3E9223D}">
      <dgm:prSet/>
      <dgm:spPr/>
      <dgm:t>
        <a:bodyPr/>
        <a:lstStyle/>
        <a:p>
          <a:r>
            <a:rPr lang="tr-TR" dirty="0"/>
            <a:t>V. Basamak: Özel Eğitim Hizmetlerine Uygunluğuna Karar Verme</a:t>
          </a:r>
        </a:p>
      </dgm:t>
    </dgm:pt>
    <dgm:pt modelId="{E5E28319-B9B9-4232-9D49-8928AD890F91}" type="parTrans" cxnId="{CABBD43D-FC33-4395-B507-1DD7266568B0}">
      <dgm:prSet/>
      <dgm:spPr/>
      <dgm:t>
        <a:bodyPr/>
        <a:lstStyle/>
        <a:p>
          <a:endParaRPr lang="tr-TR"/>
        </a:p>
      </dgm:t>
    </dgm:pt>
    <dgm:pt modelId="{3B087743-E71D-47A1-82BF-2E919DA787D9}" type="sibTrans" cxnId="{CABBD43D-FC33-4395-B507-1DD7266568B0}">
      <dgm:prSet/>
      <dgm:spPr/>
      <dgm:t>
        <a:bodyPr/>
        <a:lstStyle/>
        <a:p>
          <a:endParaRPr lang="tr-TR"/>
        </a:p>
      </dgm:t>
    </dgm:pt>
    <dgm:pt modelId="{AB5506DD-45F3-4F04-AAC7-49824B22C279}" type="pres">
      <dgm:prSet presAssocID="{A6A5DBA6-8464-41AA-BBFC-D5B5C1B16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F550EA-540B-47EF-9D7E-AC1304F02100}" type="pres">
      <dgm:prSet presAssocID="{DB09548A-E21F-4288-83A5-CCD6F03AC85F}" presName="boxAndChildren" presStyleCnt="0"/>
      <dgm:spPr/>
    </dgm:pt>
    <dgm:pt modelId="{4F3C127B-1B17-4343-BA2E-A3022062D488}" type="pres">
      <dgm:prSet presAssocID="{DB09548A-E21F-4288-83A5-CCD6F03AC85F}" presName="parentTextBox" presStyleLbl="node1" presStyleIdx="0" presStyleCnt="7"/>
      <dgm:spPr/>
      <dgm:t>
        <a:bodyPr/>
        <a:lstStyle/>
        <a:p>
          <a:endParaRPr lang="tr-TR"/>
        </a:p>
      </dgm:t>
    </dgm:pt>
    <dgm:pt modelId="{FAEE59D4-C7FF-4B92-AD86-8603438318E9}" type="pres">
      <dgm:prSet presAssocID="{0AC52777-C555-42BE-9202-91D9E6755BD3}" presName="sp" presStyleCnt="0"/>
      <dgm:spPr/>
    </dgm:pt>
    <dgm:pt modelId="{966FA0A0-9B16-4539-9752-C18C6FF53BF4}" type="pres">
      <dgm:prSet presAssocID="{4D5F98AD-FE87-4382-9C82-6989521FE884}" presName="arrowAndChildren" presStyleCnt="0"/>
      <dgm:spPr/>
    </dgm:pt>
    <dgm:pt modelId="{3145BF85-1454-4328-83D5-11F8283E5D1D}" type="pres">
      <dgm:prSet presAssocID="{4D5F98AD-FE87-4382-9C82-6989521FE884}" presName="parentTextArrow" presStyleLbl="node1" presStyleIdx="1" presStyleCnt="7"/>
      <dgm:spPr/>
      <dgm:t>
        <a:bodyPr/>
        <a:lstStyle/>
        <a:p>
          <a:endParaRPr lang="tr-TR"/>
        </a:p>
      </dgm:t>
    </dgm:pt>
    <dgm:pt modelId="{E4AFF6E3-A162-4576-A84C-DFDFC0DD3AE8}" type="pres">
      <dgm:prSet presAssocID="{3B087743-E71D-47A1-82BF-2E919DA787D9}" presName="sp" presStyleCnt="0"/>
      <dgm:spPr/>
    </dgm:pt>
    <dgm:pt modelId="{373528D7-15C8-4F9F-978C-BC4015922E87}" type="pres">
      <dgm:prSet presAssocID="{13CD67D5-EB68-418C-9130-76E5E3E9223D}" presName="arrowAndChildren" presStyleCnt="0"/>
      <dgm:spPr/>
    </dgm:pt>
    <dgm:pt modelId="{2EA65119-27F6-4AB4-8A86-700B63228F33}" type="pres">
      <dgm:prSet presAssocID="{13CD67D5-EB68-418C-9130-76E5E3E9223D}" presName="parentTextArrow" presStyleLbl="node1" presStyleIdx="2" presStyleCnt="7"/>
      <dgm:spPr/>
      <dgm:t>
        <a:bodyPr/>
        <a:lstStyle/>
        <a:p>
          <a:endParaRPr lang="tr-TR"/>
        </a:p>
      </dgm:t>
    </dgm:pt>
    <dgm:pt modelId="{6EE736F6-85A0-4BA3-9C7B-183474E8EC4B}" type="pres">
      <dgm:prSet presAssocID="{822D44F1-E413-41EF-86EC-5F61D9C3E928}" presName="sp" presStyleCnt="0"/>
      <dgm:spPr/>
    </dgm:pt>
    <dgm:pt modelId="{998EFAC6-DD3D-4D97-B4EE-C5BB14E48A1C}" type="pres">
      <dgm:prSet presAssocID="{64133907-1343-43CB-9278-5E72F75D2C2D}" presName="arrowAndChildren" presStyleCnt="0"/>
      <dgm:spPr/>
    </dgm:pt>
    <dgm:pt modelId="{3BBAF94F-4902-4DBA-B691-65BBA75AF667}" type="pres">
      <dgm:prSet presAssocID="{64133907-1343-43CB-9278-5E72F75D2C2D}" presName="parentTextArrow" presStyleLbl="node1" presStyleIdx="3" presStyleCnt="7"/>
      <dgm:spPr/>
      <dgm:t>
        <a:bodyPr/>
        <a:lstStyle/>
        <a:p>
          <a:endParaRPr lang="tr-TR"/>
        </a:p>
      </dgm:t>
    </dgm:pt>
    <dgm:pt modelId="{4CEA0AF9-E3DB-4F6C-9AD9-6DC3958FEB0E}" type="pres">
      <dgm:prSet presAssocID="{4F682FE8-4519-447B-8DFE-DE364F88EFA1}" presName="sp" presStyleCnt="0"/>
      <dgm:spPr/>
    </dgm:pt>
    <dgm:pt modelId="{2E521118-C5F8-4EBA-8A28-55CC3D55BE9E}" type="pres">
      <dgm:prSet presAssocID="{DF59E9DD-F43E-40D7-A3DE-9BEB1FF4411E}" presName="arrowAndChildren" presStyleCnt="0"/>
      <dgm:spPr/>
    </dgm:pt>
    <dgm:pt modelId="{A9C87A72-2849-4C08-B4BC-C94A9F555AD0}" type="pres">
      <dgm:prSet presAssocID="{DF59E9DD-F43E-40D7-A3DE-9BEB1FF4411E}" presName="parentTextArrow" presStyleLbl="node1" presStyleIdx="4" presStyleCnt="7"/>
      <dgm:spPr/>
      <dgm:t>
        <a:bodyPr/>
        <a:lstStyle/>
        <a:p>
          <a:endParaRPr lang="tr-TR"/>
        </a:p>
      </dgm:t>
    </dgm:pt>
    <dgm:pt modelId="{3DBC0E6E-EA4D-4171-ACE4-CBBBEF1F2090}" type="pres">
      <dgm:prSet presAssocID="{03EA5D50-C5CE-42FC-91B7-5CD457CEEDD0}" presName="sp" presStyleCnt="0"/>
      <dgm:spPr/>
    </dgm:pt>
    <dgm:pt modelId="{4A2A941C-E2A2-4934-B848-64491AF9CDEC}" type="pres">
      <dgm:prSet presAssocID="{28958D56-BBC0-42D0-BA4D-132B97BE20CB}" presName="arrowAndChildren" presStyleCnt="0"/>
      <dgm:spPr/>
    </dgm:pt>
    <dgm:pt modelId="{3B403FF0-AF9B-4AD2-9288-B16817C3127C}" type="pres">
      <dgm:prSet presAssocID="{28958D56-BBC0-42D0-BA4D-132B97BE20CB}" presName="parentTextArrow" presStyleLbl="node1" presStyleIdx="5" presStyleCnt="7"/>
      <dgm:spPr/>
      <dgm:t>
        <a:bodyPr/>
        <a:lstStyle/>
        <a:p>
          <a:endParaRPr lang="tr-TR"/>
        </a:p>
      </dgm:t>
    </dgm:pt>
    <dgm:pt modelId="{BE23EC37-FE24-4153-9105-91D98E5AECBA}" type="pres">
      <dgm:prSet presAssocID="{07B60E93-8F51-4EC6-B706-9EC380BA84E0}" presName="sp" presStyleCnt="0"/>
      <dgm:spPr/>
    </dgm:pt>
    <dgm:pt modelId="{EBFFC99F-058E-473A-8F04-0601AEFEE9E4}" type="pres">
      <dgm:prSet presAssocID="{A224AD65-84B7-46B8-BCD1-B00B6B8C95CE}" presName="arrowAndChildren" presStyleCnt="0"/>
      <dgm:spPr/>
    </dgm:pt>
    <dgm:pt modelId="{73E0CC46-7E9E-4E0B-BF11-4F46860300F7}" type="pres">
      <dgm:prSet presAssocID="{A224AD65-84B7-46B8-BCD1-B00B6B8C95CE}" presName="parentTextArrow" presStyleLbl="node1" presStyleIdx="6" presStyleCnt="7"/>
      <dgm:spPr/>
      <dgm:t>
        <a:bodyPr/>
        <a:lstStyle/>
        <a:p>
          <a:endParaRPr lang="tr-TR"/>
        </a:p>
      </dgm:t>
    </dgm:pt>
  </dgm:ptLst>
  <dgm:cxnLst>
    <dgm:cxn modelId="{D9B2B08F-AA7A-48B1-966A-88BE9ACEBC2D}" type="presOf" srcId="{4D5F98AD-FE87-4382-9C82-6989521FE884}" destId="{3145BF85-1454-4328-83D5-11F8283E5D1D}" srcOrd="0" destOrd="0" presId="urn:microsoft.com/office/officeart/2005/8/layout/process4"/>
    <dgm:cxn modelId="{C5CB5A63-0F55-45E7-822B-73628415964E}" srcId="{A6A5DBA6-8464-41AA-BBFC-D5B5C1B16BCA}" destId="{A224AD65-84B7-46B8-BCD1-B00B6B8C95CE}" srcOrd="0" destOrd="0" parTransId="{41E28464-B69A-455F-A758-A671FF15FE63}" sibTransId="{07B60E93-8F51-4EC6-B706-9EC380BA84E0}"/>
    <dgm:cxn modelId="{1EF837A9-0FED-49A3-A924-53E216B87068}" type="presOf" srcId="{A224AD65-84B7-46B8-BCD1-B00B6B8C95CE}" destId="{73E0CC46-7E9E-4E0B-BF11-4F46860300F7}" srcOrd="0" destOrd="0" presId="urn:microsoft.com/office/officeart/2005/8/layout/process4"/>
    <dgm:cxn modelId="{7A077309-FD2B-490C-97F9-B1D3F1919518}" type="presOf" srcId="{13CD67D5-EB68-418C-9130-76E5E3E9223D}" destId="{2EA65119-27F6-4AB4-8A86-700B63228F33}" srcOrd="0" destOrd="0" presId="urn:microsoft.com/office/officeart/2005/8/layout/process4"/>
    <dgm:cxn modelId="{80541854-3EC8-428C-8704-F1325BE80C3A}" type="presOf" srcId="{28958D56-BBC0-42D0-BA4D-132B97BE20CB}" destId="{3B403FF0-AF9B-4AD2-9288-B16817C3127C}" srcOrd="0" destOrd="0" presId="urn:microsoft.com/office/officeart/2005/8/layout/process4"/>
    <dgm:cxn modelId="{FF16F7A4-6539-451A-9371-6D4F2CB623C3}" type="presOf" srcId="{DF59E9DD-F43E-40D7-A3DE-9BEB1FF4411E}" destId="{A9C87A72-2849-4C08-B4BC-C94A9F555AD0}" srcOrd="0" destOrd="0" presId="urn:microsoft.com/office/officeart/2005/8/layout/process4"/>
    <dgm:cxn modelId="{CABBD43D-FC33-4395-B507-1DD7266568B0}" srcId="{A6A5DBA6-8464-41AA-BBFC-D5B5C1B16BCA}" destId="{13CD67D5-EB68-418C-9130-76E5E3E9223D}" srcOrd="4" destOrd="0" parTransId="{E5E28319-B9B9-4232-9D49-8928AD890F91}" sibTransId="{3B087743-E71D-47A1-82BF-2E919DA787D9}"/>
    <dgm:cxn modelId="{76165869-43C9-4C9E-9F74-B5D13182682C}" type="presOf" srcId="{A6A5DBA6-8464-41AA-BBFC-D5B5C1B16BCA}" destId="{AB5506DD-45F3-4F04-AAC7-49824B22C279}" srcOrd="0" destOrd="0" presId="urn:microsoft.com/office/officeart/2005/8/layout/process4"/>
    <dgm:cxn modelId="{DD62AF7F-40D3-4D60-957E-E1E9FED3ED1B}" type="presOf" srcId="{DB09548A-E21F-4288-83A5-CCD6F03AC85F}" destId="{4F3C127B-1B17-4343-BA2E-A3022062D488}" srcOrd="0" destOrd="0" presId="urn:microsoft.com/office/officeart/2005/8/layout/process4"/>
    <dgm:cxn modelId="{CFF152B9-E4C5-4913-9316-E1114B44F901}" srcId="{A6A5DBA6-8464-41AA-BBFC-D5B5C1B16BCA}" destId="{4D5F98AD-FE87-4382-9C82-6989521FE884}" srcOrd="5" destOrd="0" parTransId="{8E1A99CB-92DF-4786-B9DA-A513B59334E3}" sibTransId="{0AC52777-C555-42BE-9202-91D9E6755BD3}"/>
    <dgm:cxn modelId="{36073CD0-8747-455B-B3E0-80D0E23477B8}" srcId="{A6A5DBA6-8464-41AA-BBFC-D5B5C1B16BCA}" destId="{DB09548A-E21F-4288-83A5-CCD6F03AC85F}" srcOrd="6" destOrd="0" parTransId="{D9D9D3C6-B001-41BC-8524-63F487436BB9}" sibTransId="{12E871C8-3AA5-40E4-85D0-6103156ACD52}"/>
    <dgm:cxn modelId="{B9938D20-7297-4AA3-9B05-22E3AA566B83}" srcId="{A6A5DBA6-8464-41AA-BBFC-D5B5C1B16BCA}" destId="{28958D56-BBC0-42D0-BA4D-132B97BE20CB}" srcOrd="1" destOrd="0" parTransId="{6411ADED-D887-4973-B124-344258D4D2FE}" sibTransId="{03EA5D50-C5CE-42FC-91B7-5CD457CEEDD0}"/>
    <dgm:cxn modelId="{B69DADF2-EDF5-4B36-B607-3E5FE54C2F8B}" srcId="{A6A5DBA6-8464-41AA-BBFC-D5B5C1B16BCA}" destId="{64133907-1343-43CB-9278-5E72F75D2C2D}" srcOrd="3" destOrd="0" parTransId="{2512C65B-91F5-4A42-BCB6-F04229FB1DA3}" sibTransId="{822D44F1-E413-41EF-86EC-5F61D9C3E928}"/>
    <dgm:cxn modelId="{95667153-DAAE-42AB-9091-50ECE1EC1C1D}" srcId="{A6A5DBA6-8464-41AA-BBFC-D5B5C1B16BCA}" destId="{DF59E9DD-F43E-40D7-A3DE-9BEB1FF4411E}" srcOrd="2" destOrd="0" parTransId="{D3DED73D-9A15-4476-9218-B60820651355}" sibTransId="{4F682FE8-4519-447B-8DFE-DE364F88EFA1}"/>
    <dgm:cxn modelId="{567A8E16-532E-4EAA-89C7-683ABFEBC2CF}" type="presOf" srcId="{64133907-1343-43CB-9278-5E72F75D2C2D}" destId="{3BBAF94F-4902-4DBA-B691-65BBA75AF667}" srcOrd="0" destOrd="0" presId="urn:microsoft.com/office/officeart/2005/8/layout/process4"/>
    <dgm:cxn modelId="{B4B79D12-9237-419A-A7DB-BF6B70E92DFD}" type="presParOf" srcId="{AB5506DD-45F3-4F04-AAC7-49824B22C279}" destId="{EFF550EA-540B-47EF-9D7E-AC1304F02100}" srcOrd="0" destOrd="0" presId="urn:microsoft.com/office/officeart/2005/8/layout/process4"/>
    <dgm:cxn modelId="{9BA4EBA5-7C6A-4B8B-9DBF-AFF374CC9A8C}" type="presParOf" srcId="{EFF550EA-540B-47EF-9D7E-AC1304F02100}" destId="{4F3C127B-1B17-4343-BA2E-A3022062D488}" srcOrd="0" destOrd="0" presId="urn:microsoft.com/office/officeart/2005/8/layout/process4"/>
    <dgm:cxn modelId="{C85CB2A7-3BA5-4C05-995D-C0F05E5AD991}" type="presParOf" srcId="{AB5506DD-45F3-4F04-AAC7-49824B22C279}" destId="{FAEE59D4-C7FF-4B92-AD86-8603438318E9}" srcOrd="1" destOrd="0" presId="urn:microsoft.com/office/officeart/2005/8/layout/process4"/>
    <dgm:cxn modelId="{7F2CD918-C74A-496B-BC18-F67763B77F15}" type="presParOf" srcId="{AB5506DD-45F3-4F04-AAC7-49824B22C279}" destId="{966FA0A0-9B16-4539-9752-C18C6FF53BF4}" srcOrd="2" destOrd="0" presId="urn:microsoft.com/office/officeart/2005/8/layout/process4"/>
    <dgm:cxn modelId="{6307CDF0-76FC-4977-88B5-C4D647A01344}" type="presParOf" srcId="{966FA0A0-9B16-4539-9752-C18C6FF53BF4}" destId="{3145BF85-1454-4328-83D5-11F8283E5D1D}" srcOrd="0" destOrd="0" presId="urn:microsoft.com/office/officeart/2005/8/layout/process4"/>
    <dgm:cxn modelId="{BCBD9064-F1A0-4AAB-A8BF-513B244B734D}" type="presParOf" srcId="{AB5506DD-45F3-4F04-AAC7-49824B22C279}" destId="{E4AFF6E3-A162-4576-A84C-DFDFC0DD3AE8}" srcOrd="3" destOrd="0" presId="urn:microsoft.com/office/officeart/2005/8/layout/process4"/>
    <dgm:cxn modelId="{74419A48-7B0B-410C-98D9-D84B0FC48426}" type="presParOf" srcId="{AB5506DD-45F3-4F04-AAC7-49824B22C279}" destId="{373528D7-15C8-4F9F-978C-BC4015922E87}" srcOrd="4" destOrd="0" presId="urn:microsoft.com/office/officeart/2005/8/layout/process4"/>
    <dgm:cxn modelId="{E32C7406-84B3-49A9-826B-03D2CE1AD3EF}" type="presParOf" srcId="{373528D7-15C8-4F9F-978C-BC4015922E87}" destId="{2EA65119-27F6-4AB4-8A86-700B63228F33}" srcOrd="0" destOrd="0" presId="urn:microsoft.com/office/officeart/2005/8/layout/process4"/>
    <dgm:cxn modelId="{10B57C8E-695B-44D2-8D5F-82403F6B3967}" type="presParOf" srcId="{AB5506DD-45F3-4F04-AAC7-49824B22C279}" destId="{6EE736F6-85A0-4BA3-9C7B-183474E8EC4B}" srcOrd="5" destOrd="0" presId="urn:microsoft.com/office/officeart/2005/8/layout/process4"/>
    <dgm:cxn modelId="{94932B45-B149-42A9-9FB4-8895A8895C09}" type="presParOf" srcId="{AB5506DD-45F3-4F04-AAC7-49824B22C279}" destId="{998EFAC6-DD3D-4D97-B4EE-C5BB14E48A1C}" srcOrd="6" destOrd="0" presId="urn:microsoft.com/office/officeart/2005/8/layout/process4"/>
    <dgm:cxn modelId="{5DE9EE4B-29A0-496B-A98B-D1B7C7F7682B}" type="presParOf" srcId="{998EFAC6-DD3D-4D97-B4EE-C5BB14E48A1C}" destId="{3BBAF94F-4902-4DBA-B691-65BBA75AF667}" srcOrd="0" destOrd="0" presId="urn:microsoft.com/office/officeart/2005/8/layout/process4"/>
    <dgm:cxn modelId="{5BD1B591-1803-4474-AFF2-ED4CBB2C2F32}" type="presParOf" srcId="{AB5506DD-45F3-4F04-AAC7-49824B22C279}" destId="{4CEA0AF9-E3DB-4F6C-9AD9-6DC3958FEB0E}" srcOrd="7" destOrd="0" presId="urn:microsoft.com/office/officeart/2005/8/layout/process4"/>
    <dgm:cxn modelId="{350B568A-E0D9-4B5D-9CA3-A7EA96323621}" type="presParOf" srcId="{AB5506DD-45F3-4F04-AAC7-49824B22C279}" destId="{2E521118-C5F8-4EBA-8A28-55CC3D55BE9E}" srcOrd="8" destOrd="0" presId="urn:microsoft.com/office/officeart/2005/8/layout/process4"/>
    <dgm:cxn modelId="{966A37E9-4E23-4D51-8C7F-0273EB35D6B1}" type="presParOf" srcId="{2E521118-C5F8-4EBA-8A28-55CC3D55BE9E}" destId="{A9C87A72-2849-4C08-B4BC-C94A9F555AD0}" srcOrd="0" destOrd="0" presId="urn:microsoft.com/office/officeart/2005/8/layout/process4"/>
    <dgm:cxn modelId="{819C2174-798D-4714-A91A-BB12582A3F2D}" type="presParOf" srcId="{AB5506DD-45F3-4F04-AAC7-49824B22C279}" destId="{3DBC0E6E-EA4D-4171-ACE4-CBBBEF1F2090}" srcOrd="9" destOrd="0" presId="urn:microsoft.com/office/officeart/2005/8/layout/process4"/>
    <dgm:cxn modelId="{42418BF8-77D9-44AB-88E4-496955CA78C5}" type="presParOf" srcId="{AB5506DD-45F3-4F04-AAC7-49824B22C279}" destId="{4A2A941C-E2A2-4934-B848-64491AF9CDEC}" srcOrd="10" destOrd="0" presId="urn:microsoft.com/office/officeart/2005/8/layout/process4"/>
    <dgm:cxn modelId="{5A54FE19-13C7-43FA-81DB-7B2DDAF29754}" type="presParOf" srcId="{4A2A941C-E2A2-4934-B848-64491AF9CDEC}" destId="{3B403FF0-AF9B-4AD2-9288-B16817C3127C}" srcOrd="0" destOrd="0" presId="urn:microsoft.com/office/officeart/2005/8/layout/process4"/>
    <dgm:cxn modelId="{77AB4DBE-A1F6-41A8-95DD-8BE5F676613D}" type="presParOf" srcId="{AB5506DD-45F3-4F04-AAC7-49824B22C279}" destId="{BE23EC37-FE24-4153-9105-91D98E5AECBA}" srcOrd="11" destOrd="0" presId="urn:microsoft.com/office/officeart/2005/8/layout/process4"/>
    <dgm:cxn modelId="{1F6ECD55-6B58-4AD9-AC7A-ECB6466F265C}" type="presParOf" srcId="{AB5506DD-45F3-4F04-AAC7-49824B22C279}" destId="{EBFFC99F-058E-473A-8F04-0601AEFEE9E4}" srcOrd="12" destOrd="0" presId="urn:microsoft.com/office/officeart/2005/8/layout/process4"/>
    <dgm:cxn modelId="{638BBA23-DC3E-4C3E-905F-0D066C2014FE}" type="presParOf" srcId="{EBFFC99F-058E-473A-8F04-0601AEFEE9E4}" destId="{73E0CC46-7E9E-4E0B-BF11-4F46860300F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127B-1B17-4343-BA2E-A3022062D488}">
      <dsp:nvSpPr>
        <dsp:cNvPr id="0" name=""/>
        <dsp:cNvSpPr/>
      </dsp:nvSpPr>
      <dsp:spPr>
        <a:xfrm>
          <a:off x="0" y="4514116"/>
          <a:ext cx="7820355" cy="4939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VII: Basamak: Değerlendirme</a:t>
          </a:r>
        </a:p>
      </dsp:txBody>
      <dsp:txXfrm>
        <a:off x="0" y="4514116"/>
        <a:ext cx="7820355" cy="493977"/>
      </dsp:txXfrm>
    </dsp:sp>
    <dsp:sp modelId="{3145BF85-1454-4328-83D5-11F8283E5D1D}">
      <dsp:nvSpPr>
        <dsp:cNvPr id="0" name=""/>
        <dsp:cNvSpPr/>
      </dsp:nvSpPr>
      <dsp:spPr>
        <a:xfrm rot="10800000">
          <a:off x="0" y="3761788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VI. Basamak: Bireyselleştirilmiş Eğitim Programı Hazırlama</a:t>
          </a:r>
        </a:p>
      </dsp:txBody>
      <dsp:txXfrm rot="10800000">
        <a:off x="0" y="3761788"/>
        <a:ext cx="7820355" cy="493654"/>
      </dsp:txXfrm>
    </dsp:sp>
    <dsp:sp modelId="{2EA65119-27F6-4AB4-8A86-700B63228F33}">
      <dsp:nvSpPr>
        <dsp:cNvPr id="0" name=""/>
        <dsp:cNvSpPr/>
      </dsp:nvSpPr>
      <dsp:spPr>
        <a:xfrm rot="10800000">
          <a:off x="0" y="3009461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V. Basamak: Özel Eğitim Hizmetlerine Uygunluğuna Karar Verme</a:t>
          </a:r>
        </a:p>
      </dsp:txBody>
      <dsp:txXfrm rot="10800000">
        <a:off x="0" y="3009461"/>
        <a:ext cx="7820355" cy="493654"/>
      </dsp:txXfrm>
    </dsp:sp>
    <dsp:sp modelId="{3BBAF94F-4902-4DBA-B691-65BBA75AF667}">
      <dsp:nvSpPr>
        <dsp:cNvPr id="0" name=""/>
        <dsp:cNvSpPr/>
      </dsp:nvSpPr>
      <dsp:spPr>
        <a:xfrm rot="10800000">
          <a:off x="0" y="2257133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IV.  Basamak: Ayrıntılı Değerlendirme</a:t>
          </a:r>
        </a:p>
      </dsp:txBody>
      <dsp:txXfrm rot="10800000">
        <a:off x="0" y="2257133"/>
        <a:ext cx="7820355" cy="493654"/>
      </dsp:txXfrm>
    </dsp:sp>
    <dsp:sp modelId="{A9C87A72-2849-4C08-B4BC-C94A9F555AD0}">
      <dsp:nvSpPr>
        <dsp:cNvPr id="0" name=""/>
        <dsp:cNvSpPr/>
      </dsp:nvSpPr>
      <dsp:spPr>
        <a:xfrm rot="10800000">
          <a:off x="0" y="1504806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III. Basamak: Gönderme Süreci</a:t>
          </a:r>
        </a:p>
      </dsp:txBody>
      <dsp:txXfrm rot="10800000">
        <a:off x="0" y="1504806"/>
        <a:ext cx="7820355" cy="493654"/>
      </dsp:txXfrm>
    </dsp:sp>
    <dsp:sp modelId="{3B403FF0-AF9B-4AD2-9288-B16817C3127C}">
      <dsp:nvSpPr>
        <dsp:cNvPr id="0" name=""/>
        <dsp:cNvSpPr/>
      </dsp:nvSpPr>
      <dsp:spPr>
        <a:xfrm rot="10800000">
          <a:off x="0" y="752479"/>
          <a:ext cx="7820355" cy="759737"/>
        </a:xfrm>
        <a:prstGeom prst="upArrowCallou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II. Basamak: Gönderme Öncesi Süreç</a:t>
          </a:r>
        </a:p>
      </dsp:txBody>
      <dsp:txXfrm rot="10800000">
        <a:off x="0" y="752479"/>
        <a:ext cx="7820355" cy="493654"/>
      </dsp:txXfrm>
    </dsp:sp>
    <dsp:sp modelId="{73E0CC46-7E9E-4E0B-BF11-4F46860300F7}">
      <dsp:nvSpPr>
        <dsp:cNvPr id="0" name=""/>
        <dsp:cNvSpPr/>
      </dsp:nvSpPr>
      <dsp:spPr>
        <a:xfrm rot="10800000">
          <a:off x="0" y="151"/>
          <a:ext cx="7820355" cy="759737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/>
            <a:t>I. Basamak: İlk Belirleme</a:t>
          </a:r>
        </a:p>
      </dsp:txBody>
      <dsp:txXfrm rot="10800000">
        <a:off x="0" y="151"/>
        <a:ext cx="7820355" cy="493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18ECF-A241-4F45-87BF-599EF683647E}" type="datetimeFigureOut">
              <a:rPr lang="tr-TR" smtClean="0"/>
              <a:t>20.01.2017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60148-2999-4221-BBD7-D287B8D830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809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234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7899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717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EC21A3-43CE-4232-9E8D-10410837CE2E}" type="slidenum">
              <a:rPr lang="en-US" altLang="tr-TR" sz="1200" smtClean="0"/>
              <a:pPr/>
              <a:t>4</a:t>
            </a:fld>
            <a:endParaRPr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93194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60148-2999-4221-BBD7-D287B8D83052}" type="slidenum">
              <a:rPr lang="tr-TR" smtClean="0"/>
              <a:t>64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729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307900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316635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964970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1618657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115038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371804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009149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0624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182259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243256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3973596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1F23ABE-ED6A-4F7D-9C96-911E54362DD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2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randomBar dir="vert"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5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16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17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18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4" Type="http://schemas.openxmlformats.org/officeDocument/2006/relationships/image" Target="../media/image23.emf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2060848"/>
            <a:ext cx="4608511" cy="234978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ÖNCESİNDE KAYNAŞTIRMA PROGRAMLARI</a:t>
            </a:r>
            <a:endParaRPr lang="tr-TR" sz="40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3309803" cy="111661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Doç. Dr. Hatice </a:t>
            </a:r>
            <a:r>
              <a:rPr lang="tr-TR" sz="2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BAKKALOĞLU</a:t>
            </a:r>
            <a:endParaRPr lang="tr-TR" sz="28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5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4837957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+mn-lt"/>
              </a:rPr>
              <a:t>2. KISIM: Değerlendirme Basamaklarında İzlenecek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Adımlar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İlk </a:t>
            </a:r>
            <a:r>
              <a:rPr lang="tr-TR" dirty="0" smtClean="0">
                <a:solidFill>
                  <a:schemeClr val="tx1"/>
                </a:solidFill>
              </a:rPr>
              <a:t>Belirleme</a:t>
            </a:r>
          </a:p>
          <a:p>
            <a:pPr marL="457200" indent="-457200">
              <a:buFont typeface="+mj-lt"/>
              <a:buAutoNum type="arabicPeriod"/>
            </a:pPr>
            <a:r>
              <a:rPr lang="tr-TR" altLang="tr-TR" dirty="0" smtClean="0">
                <a:solidFill>
                  <a:schemeClr val="tx1"/>
                </a:solidFill>
              </a:rPr>
              <a:t>Basamak: Gönderme Öncesi Süreç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Gönderme </a:t>
            </a:r>
            <a:r>
              <a:rPr lang="tr-TR" dirty="0" smtClean="0">
                <a:solidFill>
                  <a:schemeClr val="tx1"/>
                </a:solidFill>
              </a:rPr>
              <a:t>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Ayrıntılı Değerlendirme </a:t>
            </a:r>
            <a:r>
              <a:rPr lang="tr-TR" dirty="0" smtClean="0">
                <a:solidFill>
                  <a:schemeClr val="tx1"/>
                </a:solidFill>
              </a:rPr>
              <a:t>Süreci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Özel Eğitim Hizmetleri İçin Uygunluğuna Karar </a:t>
            </a:r>
            <a:r>
              <a:rPr lang="tr-TR" dirty="0" smtClean="0">
                <a:solidFill>
                  <a:schemeClr val="tx1"/>
                </a:solidFill>
              </a:rPr>
              <a:t>Verme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Bireyselleştirilmiş Eğitim Programının (BEP) Hazırlanması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dirty="0" smtClean="0">
                <a:solidFill>
                  <a:schemeClr val="tx1"/>
                </a:solidFill>
              </a:rPr>
              <a:t>Basamak</a:t>
            </a:r>
            <a:r>
              <a:rPr lang="tr-TR" dirty="0">
                <a:solidFill>
                  <a:schemeClr val="tx1"/>
                </a:solidFill>
              </a:rPr>
              <a:t>: Değerlendirme</a:t>
            </a:r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10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2051070"/>
      </p:ext>
    </p:extLst>
  </p:cSld>
  <p:clrMapOvr>
    <a:masterClrMapping/>
  </p:clrMapOvr>
  <p:transition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6336704" cy="136815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1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İlk Belirleme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Hangi çocuklar programı izlemekte güçlük çekiyor?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6912769" cy="4597474"/>
          </a:xfrm>
        </p:spPr>
        <p:txBody>
          <a:bodyPr>
            <a:noAutofit/>
          </a:bodyPr>
          <a:lstStyle/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Engelli ya da risk durumunda olduğundan </a:t>
            </a:r>
            <a:r>
              <a:rPr lang="tr-TR" altLang="tr-TR" b="1" dirty="0" smtClean="0">
                <a:solidFill>
                  <a:srgbClr val="68007F"/>
                </a:solidFill>
              </a:rPr>
              <a:t>şüphe edilen </a:t>
            </a:r>
            <a:r>
              <a:rPr lang="tr-TR" altLang="tr-TR" b="1" dirty="0" smtClean="0"/>
              <a:t>çocukların öğretmenleri tarafından belirlenmesidir.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Öğretim yılının başında, olabildiğince </a:t>
            </a:r>
            <a:r>
              <a:rPr lang="tr-TR" altLang="tr-TR" b="1" dirty="0" smtClean="0">
                <a:solidFill>
                  <a:srgbClr val="68007F"/>
                </a:solidFill>
              </a:rPr>
              <a:t>hızlı</a:t>
            </a:r>
            <a:r>
              <a:rPr lang="tr-TR" altLang="tr-TR" b="1" dirty="0" smtClean="0"/>
              <a:t> </a:t>
            </a:r>
            <a:r>
              <a:rPr lang="tr-TR" altLang="tr-TR" dirty="0" smtClean="0"/>
              <a:t>yapılmalıdır.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Gelişim alanlarında </a:t>
            </a:r>
            <a:r>
              <a:rPr lang="tr-TR" altLang="tr-TR" b="1" dirty="0" smtClean="0">
                <a:solidFill>
                  <a:srgbClr val="68007F"/>
                </a:solidFill>
              </a:rPr>
              <a:t>akranlarından farklı </a:t>
            </a:r>
            <a:r>
              <a:rPr lang="tr-TR" altLang="tr-TR" dirty="0" smtClean="0"/>
              <a:t>çocukları belirlemek amaçlanır.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Her çocuk </a:t>
            </a:r>
            <a:r>
              <a:rPr lang="tr-TR" altLang="tr-TR" b="1" dirty="0" smtClean="0">
                <a:solidFill>
                  <a:srgbClr val="68007F"/>
                </a:solidFill>
              </a:rPr>
              <a:t>biricik ve farklıdır.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Bu </a:t>
            </a:r>
            <a:r>
              <a:rPr lang="tr-TR" altLang="tr-TR" b="1" dirty="0" smtClean="0">
                <a:solidFill>
                  <a:srgbClr val="68007F"/>
                </a:solidFill>
              </a:rPr>
              <a:t>fark ne kadar?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 </a:t>
            </a:r>
            <a:r>
              <a:rPr lang="tr-TR" altLang="tr-TR" b="1" dirty="0" smtClean="0">
                <a:solidFill>
                  <a:srgbClr val="68007F"/>
                </a:solidFill>
              </a:rPr>
              <a:t>sınıfın programını izlemekte </a:t>
            </a:r>
            <a:r>
              <a:rPr lang="tr-TR" altLang="tr-TR" dirty="0" smtClean="0"/>
              <a:t>güçlük çekiyor, </a:t>
            </a:r>
            <a:r>
              <a:rPr lang="tr-TR" altLang="tr-TR" b="1" dirty="0" smtClean="0">
                <a:solidFill>
                  <a:srgbClr val="68007F"/>
                </a:solidFill>
              </a:rPr>
              <a:t>sınıfa uyumda </a:t>
            </a:r>
            <a:r>
              <a:rPr lang="tr-TR" altLang="tr-TR" dirty="0" smtClean="0"/>
              <a:t>güçlük yaşıyor, </a:t>
            </a:r>
            <a:r>
              <a:rPr lang="tr-TR" altLang="tr-TR" b="1" dirty="0" smtClean="0">
                <a:solidFill>
                  <a:srgbClr val="68007F"/>
                </a:solidFill>
              </a:rPr>
              <a:t>akranları ve öğretmeni ile iletişim </a:t>
            </a:r>
            <a:r>
              <a:rPr lang="tr-TR" altLang="tr-TR" dirty="0" smtClean="0"/>
              <a:t>kuramıyorsa; </a:t>
            </a:r>
            <a:r>
              <a:rPr lang="tr-TR" altLang="tr-TR" b="1" dirty="0" smtClean="0">
                <a:solidFill>
                  <a:schemeClr val="accent1"/>
                </a:solidFill>
              </a:rPr>
              <a:t>İLK BELİRLEME SÜRECİ</a:t>
            </a:r>
            <a:r>
              <a:rPr lang="tr-TR" altLang="tr-TR" dirty="0" smtClean="0"/>
              <a:t> başlatılmalıdır.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205" y="0"/>
            <a:ext cx="2094795" cy="2126387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11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571831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10525" cy="55788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Hangi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çocukları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belirleyeceğim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22731" y="901129"/>
            <a:ext cx="8640960" cy="4104455"/>
          </a:xfrm>
        </p:spPr>
        <p:txBody>
          <a:bodyPr>
            <a:normAutofit lnSpcReduction="10000"/>
          </a:bodyPr>
          <a:lstStyle/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Duygusal-sosyal özellikleri </a:t>
            </a:r>
            <a:r>
              <a:rPr lang="tr-TR" altLang="tr-TR" dirty="0" smtClean="0"/>
              <a:t>yönünden akranlarından farklılık gösteren çocuklar (duyguları anlama, ifade etmede ve kontrol etmede zorluk, dışa dönük ya da içe dönük problemler yaşama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Bilişsel özellikleri </a:t>
            </a:r>
            <a:r>
              <a:rPr lang="tr-TR" altLang="tr-TR" dirty="0" smtClean="0"/>
              <a:t>yönünden akranlarından farklılık gösteren çocuklar (dikkat toplama ve sürdürmede sorun, algılamada, sınıflamada, eşleştirmede, olaylar arasında bağlantı kurmada, problem çözmede güçlük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err="1" smtClean="0">
                <a:solidFill>
                  <a:srgbClr val="68007F"/>
                </a:solidFill>
              </a:rPr>
              <a:t>Psikomotor</a:t>
            </a:r>
            <a:r>
              <a:rPr lang="tr-TR" altLang="tr-TR" b="1" dirty="0" smtClean="0">
                <a:solidFill>
                  <a:srgbClr val="68007F"/>
                </a:solidFill>
              </a:rPr>
              <a:t> becerileri </a:t>
            </a:r>
            <a:r>
              <a:rPr lang="tr-TR" altLang="tr-TR" dirty="0" smtClean="0"/>
              <a:t>yönünden akranlarından farklılık gösteren çocuklar (büyük ve7veya küçük kasları kullanmada güçlük, top oyunları, atlama, zıplama gibi etkinliklerde sorun yaşama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68007F"/>
                </a:solidFill>
              </a:rPr>
              <a:t>Dil ve konuşma özellikleri </a:t>
            </a:r>
            <a:r>
              <a:rPr lang="tr-TR" altLang="tr-TR" dirty="0" smtClean="0"/>
              <a:t>yönünden akranlarından farklılık gösteren çocuklar</a:t>
            </a:r>
            <a:r>
              <a:rPr lang="en-US" altLang="tr-TR" dirty="0" smtClean="0"/>
              <a:t> </a:t>
            </a:r>
            <a:r>
              <a:rPr lang="tr-TR" altLang="tr-TR" dirty="0" smtClean="0"/>
              <a:t>(çevresindeki konuşmaları anlama, uygun yanıt verme, sözel ifade zorluk gibi)</a:t>
            </a:r>
          </a:p>
          <a:p>
            <a:pPr eaLnBrk="1" hangingPunct="1"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000" b="1" dirty="0" err="1" smtClean="0">
                <a:solidFill>
                  <a:srgbClr val="68007F"/>
                </a:solidFill>
              </a:rPr>
              <a:t>Özbakım</a:t>
            </a:r>
            <a:r>
              <a:rPr lang="tr-TR" altLang="tr-TR" sz="2000" b="1" dirty="0" smtClean="0">
                <a:solidFill>
                  <a:srgbClr val="68007F"/>
                </a:solidFill>
              </a:rPr>
              <a:t> Becerileri </a:t>
            </a:r>
            <a:r>
              <a:rPr lang="tr-TR" altLang="tr-TR" sz="2000" dirty="0" smtClean="0"/>
              <a:t>(kişisel bakım ve temizlik becerileri gibi)</a:t>
            </a:r>
            <a:endParaRPr lang="tr-TR" altLang="tr-TR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46" y="4815335"/>
            <a:ext cx="7992888" cy="1417836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06284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altLang="tr-TR" sz="3200" b="1" i="1" dirty="0" smtClean="0">
                <a:solidFill>
                  <a:srgbClr val="C00000"/>
                </a:solidFill>
              </a:rPr>
              <a:t>Nasıl belirleyeceğim?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99591" y="1845734"/>
            <a:ext cx="7467169" cy="4023360"/>
          </a:xfrm>
        </p:spPr>
        <p:txBody>
          <a:bodyPr/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Bunun için MEB </a:t>
            </a:r>
            <a:r>
              <a:rPr lang="tr-TR" altLang="tr-TR" b="1" dirty="0" smtClean="0"/>
              <a:t>Okul Öncesi Eğitim Programından </a:t>
            </a:r>
            <a:r>
              <a:rPr lang="tr-TR" altLang="tr-TR" dirty="0" smtClean="0"/>
              <a:t>(36-72 Aylık Çocuklar İçin)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yararlanabilirsiniz</a:t>
            </a:r>
            <a:r>
              <a:rPr lang="en-US" altLang="tr-TR" dirty="0" smtClean="0"/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Programı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kontrol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listesi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olarak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düşünüp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çocuğa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ilişkin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yaptığınız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gözlemleri</a:t>
            </a:r>
            <a:r>
              <a:rPr lang="en-US" altLang="tr-TR" dirty="0" smtClean="0"/>
              <a:t> (+) </a:t>
            </a:r>
            <a:r>
              <a:rPr lang="en-US" altLang="tr-TR" dirty="0" err="1" smtClean="0"/>
              <a:t>ya</a:t>
            </a:r>
            <a:r>
              <a:rPr lang="en-US" altLang="tr-TR" dirty="0" smtClean="0"/>
              <a:t> da (-) </a:t>
            </a:r>
            <a:r>
              <a:rPr lang="en-US" altLang="tr-TR" dirty="0" err="1" smtClean="0"/>
              <a:t>olarak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kaydedebilirsiniz</a:t>
            </a:r>
            <a:r>
              <a:rPr lang="en-US" altLang="tr-TR" dirty="0" smtClean="0"/>
              <a:t>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1</a:t>
            </a:r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45449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63033"/>
              </p:ext>
            </p:extLst>
          </p:nvPr>
        </p:nvGraphicFramePr>
        <p:xfrm>
          <a:off x="107504" y="116632"/>
          <a:ext cx="8928992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elge" r:id="rId3" imgW="5600412" imgH="9199111" progId="Word.Document.12">
                  <p:embed/>
                </p:oleObj>
              </mc:Choice>
              <mc:Fallback>
                <p:oleObj name="Belge" r:id="rId3" imgW="5600412" imgH="91991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16632"/>
                        <a:ext cx="8928992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14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943296"/>
      </p:ext>
    </p:extLst>
  </p:cSld>
  <p:clrMapOvr>
    <a:masterClrMapping/>
  </p:clrMapOvr>
  <p:transition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62211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Hangi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alanlarda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gözlem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yapacağım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?</a:t>
            </a:r>
            <a:endParaRPr lang="en-US" altLang="tr-TR" sz="2400" i="1" dirty="0" smtClean="0">
              <a:solidFill>
                <a:srgbClr val="C00000"/>
              </a:solidFill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6545139" cy="399330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Duygusal-Davranışsal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Akademik Becerilere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Psikomotor</a:t>
            </a:r>
            <a:r>
              <a:rPr lang="tr-TR" altLang="tr-TR" dirty="0" smtClean="0"/>
              <a:t> Becerilere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Dil ve Konuşma Özelliklerine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Özbakım</a:t>
            </a:r>
            <a:r>
              <a:rPr lang="tr-TR" altLang="tr-TR" dirty="0" smtClean="0"/>
              <a:t> Becerilerine İlişkin Gözlemler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en-US" altLang="tr-TR" sz="2200" dirty="0" smtClean="0"/>
          </a:p>
        </p:txBody>
      </p:sp>
      <p:pic>
        <p:nvPicPr>
          <p:cNvPr id="7" name="Picture 3" descr="AA0027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31210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15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42590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22961" y="567857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Duygusal-Davranışsal Gözlemler </a:t>
            </a:r>
            <a:endParaRPr lang="en-US" altLang="tr-TR" sz="3200" b="1" dirty="0" smtClean="0">
              <a:solidFill>
                <a:srgbClr val="3366FF"/>
              </a:solidFill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657600" cy="446449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duygularını ifade ve kontrol etme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arkadaşlarının duygularını anlama ve onları dinleme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arkadaşları ile oyun oynama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oyuncakları paylaşma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kendisine uygun gelmeyen istekleri uygun biçimde geri çevirme 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verilen bir görev ile meşgul olabilme</a:t>
            </a:r>
            <a:endParaRPr lang="en-US" altLang="tr-TR" sz="2200" dirty="0" smtClean="0"/>
          </a:p>
        </p:txBody>
      </p:sp>
      <p:sp>
        <p:nvSpPr>
          <p:cNvPr id="17412" name="Content Placeholder 4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4250432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başladığı bir etkinliği sürdürme ve bitirme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sınıf içinde grup çalışmalarında grupla birlikte görev başında kalma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yönergeleri anlama ve yerine getirme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engellendiğinde uygun biçimde tepki verme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yardım isteme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özür dileme</a:t>
            </a:r>
          </a:p>
          <a:p>
            <a:pPr eaLnBrk="1" hangingPunct="1">
              <a:lnSpc>
                <a:spcPct val="80000"/>
              </a:lnSpc>
              <a:buFont typeface="Wingdings" charset="2"/>
              <a:buChar char="u"/>
            </a:pPr>
            <a:r>
              <a:rPr lang="tr-TR" altLang="tr-TR" sz="2200" dirty="0" smtClean="0"/>
              <a:t> izin alma, vb.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16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991842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22961" y="673061"/>
            <a:ext cx="7543800" cy="76613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Akademik Becerilere İlişkin Gözlemler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çevresindeki nesnelerin özelliklerini algılama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eşleştirme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gruplama, olaylar arasında bağlantı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gördüklerini ve yaşadıklarını hatırlama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bunları oluş sırasına göre aktarma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büyüklük, renk, yer-yön, şekil, mekan, vb. kavramları öğrenme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kavramlar arasında ilişki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sayılar ve sayılarla ilgili basit işlemleri yapma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neden sonuç ilişkisi kurma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u"/>
            </a:pPr>
            <a:r>
              <a:rPr lang="tr-TR" altLang="tr-TR" sz="2200" dirty="0" smtClean="0"/>
              <a:t>problem çözme, vb.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</a:pPr>
            <a:endParaRPr lang="en-US" altLang="tr-TR" dirty="0" smtClean="0"/>
          </a:p>
        </p:txBody>
      </p:sp>
      <p:pic>
        <p:nvPicPr>
          <p:cNvPr id="18437" name="Picture 4" descr="j0232149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0"/>
            <a:ext cx="9588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17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45232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83814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err="1" smtClean="0">
                <a:solidFill>
                  <a:srgbClr val="3366FF"/>
                </a:solidFill>
              </a:rPr>
              <a:t>Psikomotor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> Becerilere İlişkin Gözlemler </a:t>
            </a:r>
            <a:endParaRPr lang="en-US" altLang="tr-TR" sz="3200" b="1" dirty="0" smtClean="0">
              <a:solidFill>
                <a:srgbClr val="3366FF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büyük-küçük kaslarını kullanarak belli hareketleri yapma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denge ve el-göz koordinasyonunu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kovalamaca, top oyunları, atlama-zıplama gerektiren oyunlar</a:t>
            </a:r>
            <a:endParaRPr lang="en-US" altLang="tr-TR" sz="2200" dirty="0" smtClean="0"/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ince motor hareketleri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parmaklarını etkili biçimde kullanma, kalem tutma, boyama, yırtma, yapıştırma ve kesme, vb.</a:t>
            </a:r>
            <a:endParaRPr lang="en-US" altLang="tr-TR" dirty="0" smtClean="0"/>
          </a:p>
        </p:txBody>
      </p:sp>
      <p:pic>
        <p:nvPicPr>
          <p:cNvPr id="19461" name="Picture 4" descr="j0232431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4824413"/>
            <a:ext cx="19685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18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641420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99592" y="529045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Dil ve Konuşma Özelliklerine İlişkin Gözlemler  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çevresinde geçen konuşmaları anlama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konuşulanlara uygun cevap verme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duygularını, düşüncelerini, isteklerini sözel olarak anlatma</a:t>
            </a:r>
          </a:p>
        </p:txBody>
      </p:sp>
      <p:sp>
        <p:nvSpPr>
          <p:cNvPr id="2048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772816"/>
            <a:ext cx="3657600" cy="4353347"/>
          </a:xfrm>
        </p:spPr>
        <p:txBody>
          <a:bodyPr/>
          <a:lstStyle/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konuşmanın anlaşılırlığı</a:t>
            </a:r>
          </a:p>
          <a:p>
            <a:pPr eaLnBrk="1" hangingPunct="1">
              <a:buFont typeface="Wingdings" charset="2"/>
              <a:buChar char="u"/>
            </a:pPr>
            <a:r>
              <a:rPr lang="tr-TR" altLang="tr-TR" sz="2200" dirty="0" smtClean="0"/>
              <a:t>yaşına uygun sözcük dağarcığı, vb.</a:t>
            </a:r>
          </a:p>
        </p:txBody>
      </p:sp>
      <p:pic>
        <p:nvPicPr>
          <p:cNvPr id="20485" name="Picture 6" descr="j0232110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3671888"/>
            <a:ext cx="1409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19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33102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313633"/>
            <a:ext cx="7024744" cy="667095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DERS İÇERİĞİ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08912" cy="4464496"/>
          </a:xfrm>
        </p:spPr>
        <p:txBody>
          <a:bodyPr>
            <a:normAutofit lnSpcReduction="10000"/>
          </a:bodyPr>
          <a:lstStyle/>
          <a:p>
            <a:r>
              <a:rPr lang="tr-TR" b="1" dirty="0" smtClean="0">
                <a:solidFill>
                  <a:srgbClr val="6F9500"/>
                </a:solidFill>
              </a:rPr>
              <a:t>ÜNİTE I.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KAYNAŞTIRMA MODELİ VE ÖZEL GEREKSİNİMLİ ÇOCUKLARIN ÖZELLİKLERİ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ÜNİTE II.</a:t>
            </a:r>
            <a:r>
              <a:rPr lang="tr-TR" dirty="0" smtClean="0">
                <a:solidFill>
                  <a:srgbClr val="FF0000"/>
                </a:solidFill>
              </a:rPr>
              <a:t> OKUL ÖNCESİNDE PERFORMANS DEĞERLENDİRME VE BİREYSELLEŞTİRİLMİŞ EĞİTİM PLANLARININ HAZIRLANMASI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II.</a:t>
            </a:r>
            <a:r>
              <a:rPr lang="tr-TR" dirty="0" smtClean="0"/>
              <a:t> OKUL ÖNCESİNDE ÖĞRETİMİN BİREYSELLEŞTİRİLMESİ VE ÖĞRETİMSEL UYARLAMALAR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IV.</a:t>
            </a:r>
            <a:r>
              <a:rPr lang="tr-TR" dirty="0" smtClean="0"/>
              <a:t> OKUL ÖNCESİ SINIFLARDA SINIF YÖNETİMİ VE PROBLEM DAVRANIŞLARIN KONTROLÜ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V.</a:t>
            </a:r>
            <a:r>
              <a:rPr lang="tr-TR" dirty="0" smtClean="0"/>
              <a:t> OKUL ÖNCESİ KAYNAŞTIRMA ORTAMLARINDA DOĞAL ÖĞRETİM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VI.</a:t>
            </a:r>
            <a:r>
              <a:rPr lang="tr-TR" dirty="0" smtClean="0">
                <a:solidFill>
                  <a:srgbClr val="6F9500"/>
                </a:solidFill>
              </a:rPr>
              <a:t> </a:t>
            </a:r>
            <a:r>
              <a:rPr lang="tr-TR" dirty="0" smtClean="0"/>
              <a:t>OKUL ÖNCESİ KAYNAŞTIRMA ORTAMLARINDA DİL VE KONUŞMANIN DESTEKLENMESİ</a:t>
            </a:r>
          </a:p>
          <a:p>
            <a:r>
              <a:rPr lang="tr-TR" b="1" dirty="0" smtClean="0">
                <a:solidFill>
                  <a:srgbClr val="6F9500"/>
                </a:solidFill>
              </a:rPr>
              <a:t>ÜNİTE VII.</a:t>
            </a:r>
            <a:r>
              <a:rPr lang="tr-TR" dirty="0" smtClean="0"/>
              <a:t> OKUL ÖNCESİ KAYNAŞTIRMA UYGULAMALARINDA AİLELERLE İLETİŞİM VE İŞBİRLİĞİ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986068"/>
      </p:ext>
    </p:extLst>
  </p:cSld>
  <p:clrMapOvr>
    <a:masterClrMapping/>
  </p:clrMapOvr>
  <p:transition spd="med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837756" y="123426"/>
            <a:ext cx="7553491" cy="136815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2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Gönderme Öncesi Süreç</a:t>
            </a:r>
            <a:br>
              <a:rPr lang="tr-TR" altLang="tr-TR" sz="3200" b="1" dirty="0" smtClean="0">
                <a:solidFill>
                  <a:srgbClr val="C00000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bulunduğu sınıfa katılımını artırmak için neler yapmalıyım?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755576" y="1772815"/>
            <a:ext cx="8064896" cy="4770859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Bu süreç, sosyal-duygusal, bilişsel, dil ve konuşma ile </a:t>
            </a:r>
            <a:r>
              <a:rPr lang="tr-TR" altLang="tr-TR" sz="2200" dirty="0" err="1" smtClean="0"/>
              <a:t>psikomotor</a:t>
            </a:r>
            <a:r>
              <a:rPr lang="tr-TR" altLang="tr-TR" sz="2200" dirty="0" smtClean="0"/>
              <a:t> becerilerde akranlarından farklı özellikler gösteren ve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akranlarının izlediği programı izlemekte güçlük çeken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çocukları </a:t>
            </a: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tanılanmaları</a:t>
            </a:r>
            <a:r>
              <a:rPr lang="tr-TR" altLang="tr-TR" sz="2200" dirty="0" smtClean="0"/>
              <a:t> için hastanelerin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Çocuk Ruh Sağlığı Merkezleri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(ÇRSM) ile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Rehberlik Araştırma Merkezlerine </a:t>
            </a:r>
            <a:r>
              <a:rPr lang="tr-TR" altLang="tr-TR" sz="2200" dirty="0" smtClean="0"/>
              <a:t>(RAM)</a:t>
            </a:r>
          </a:p>
          <a:p>
            <a:pPr algn="ctr" eaLnBrk="1" hangingPunct="1">
              <a:lnSpc>
                <a:spcPct val="80000"/>
              </a:lnSpc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sz="2400" dirty="0" smtClean="0">
                <a:solidFill>
                  <a:srgbClr val="00B050"/>
                </a:solidFill>
              </a:rPr>
              <a:t> </a:t>
            </a:r>
            <a:r>
              <a:rPr lang="tr-TR" altLang="tr-TR" sz="5400" b="1" dirty="0" smtClean="0">
                <a:solidFill>
                  <a:srgbClr val="008000"/>
                </a:solidFill>
              </a:rPr>
              <a:t>göndermeden önce</a:t>
            </a:r>
            <a:endParaRPr lang="tr-TR" altLang="tr-TR" sz="2800" b="1" dirty="0" smtClean="0">
              <a:solidFill>
                <a:srgbClr val="008000"/>
              </a:solidFill>
            </a:endParaRPr>
          </a:p>
          <a:p>
            <a:pPr algn="just"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sınıfa katılımlarını sağlamak için çeşitli düzenlemelerin ya da uyarlamaların yapıldığı</a:t>
            </a:r>
            <a:r>
              <a:rPr lang="tr-TR" altLang="tr-TR" sz="2200" dirty="0" smtClean="0"/>
              <a:t> süreçtir.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8479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8125" cy="9683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yapma</a:t>
            </a:r>
            <a:r>
              <a:rPr lang="tr-TR" altLang="tr-TR" sz="3200" b="1" i="1" dirty="0" err="1" smtClean="0">
                <a:solidFill>
                  <a:srgbClr val="C00000"/>
                </a:solidFill>
              </a:rPr>
              <a:t>nız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gerekenler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498085" cy="4608512"/>
          </a:xfrm>
        </p:spPr>
        <p:txBody>
          <a:bodyPr/>
          <a:lstStyle/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1. Bilgi toplama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Sağlık Durumuna İlişkin Bilgi</a:t>
            </a:r>
            <a:r>
              <a:rPr lang="en-US" altLang="tr-TR" sz="2200" dirty="0" smtClean="0"/>
              <a:t> 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Ailesi Hakkında Bilgi</a:t>
            </a:r>
            <a:endParaRPr lang="tr-TR" altLang="tr-TR" sz="2200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Önceki Eğitim Geçmişi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Çocuğun Sınıf İçinde Yaşadığı Güçlükler Hakkında Bilgi</a:t>
            </a:r>
            <a:r>
              <a:rPr lang="en-US" altLang="tr-TR" sz="2200" dirty="0" smtClean="0"/>
              <a:t> </a:t>
            </a:r>
          </a:p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2. Müdahale programı hazırlama</a:t>
            </a:r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Program hedeflerinde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Öğretimsel süreçlerde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Sınıf yönetiminde</a:t>
            </a:r>
            <a:endParaRPr lang="en-US" altLang="tr-TR" sz="2200" i="1" dirty="0" smtClean="0"/>
          </a:p>
          <a:p>
            <a:pPr marL="1119188" lvl="2" indent="-342900" eaLnBrk="1" hangingPunct="1">
              <a:buClr>
                <a:srgbClr val="E2D5A3"/>
              </a:buClr>
              <a:buFont typeface="Calibri" panose="020F0502020204030204" pitchFamily="34" charset="0"/>
              <a:buAutoNum type="alphaLcParenR"/>
            </a:pPr>
            <a:r>
              <a:rPr lang="tr-TR" altLang="tr-TR" sz="2200" i="1" dirty="0" smtClean="0"/>
              <a:t>Çevre düzenlenmesinde </a:t>
            </a:r>
            <a:endParaRPr lang="en-US" altLang="tr-TR" sz="2200" i="1" dirty="0" smtClean="0"/>
          </a:p>
          <a:p>
            <a:pPr marL="114300" indent="0" eaLnBrk="1" hangingPunct="1">
              <a:buClr>
                <a:srgbClr val="E2D5A3"/>
              </a:buClr>
              <a:buFont typeface="Arial" panose="020B0604020202020204" pitchFamily="34" charset="0"/>
              <a:buNone/>
            </a:pPr>
            <a:r>
              <a:rPr lang="tr-TR" altLang="tr-TR" b="1" dirty="0" smtClean="0">
                <a:solidFill>
                  <a:schemeClr val="accent1"/>
                </a:solidFill>
              </a:rPr>
              <a:t>3. Müdahale programını uygulama ve değerlendirme</a:t>
            </a:r>
            <a:endParaRPr lang="en-US" altLang="tr-TR" b="1" dirty="0" smtClean="0">
              <a:solidFill>
                <a:schemeClr val="accent1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33569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7661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1. Bilgi 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670304" cy="448034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a) Çocuğun Sağlık Durumuna İlişkin Bilgi</a:t>
            </a:r>
            <a:r>
              <a:rPr lang="tr-TR" altLang="tr-TR" sz="2400" i="1" dirty="0" smtClean="0">
                <a:solidFill>
                  <a:srgbClr val="005BD3"/>
                </a:solidFill>
              </a:rPr>
              <a:t> </a:t>
            </a:r>
            <a:endParaRPr lang="tr-TR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doğumdan başlayarak geçirdiği hastalıklar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kazalar ve travmalar ve bunları gidermek için alınan önlemler 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süreğen/kronik hastalığının olup olmadığı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ilaç kullanıp kullanmadığı gibi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bilgiler</a:t>
            </a:r>
            <a:endParaRPr lang="en-US" altLang="tr-TR" dirty="0" smtClean="0"/>
          </a:p>
        </p:txBody>
      </p:sp>
      <p:pic>
        <p:nvPicPr>
          <p:cNvPr id="23556" name="Picture 3" descr="j0241639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5" y="4289425"/>
            <a:ext cx="17399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04582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88237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. 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b) Çocuğun Ailesi Hakkında Bilgi</a:t>
            </a:r>
            <a:r>
              <a:rPr lang="tr-TR" altLang="tr-TR" sz="2400" dirty="0" smtClean="0">
                <a:solidFill>
                  <a:srgbClr val="005BD3"/>
                </a:solidFill>
              </a:rPr>
              <a:t> </a:t>
            </a:r>
            <a:endParaRPr lang="tr-TR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sınıf içinde sergilediği davranışlarla ev ortamında sergilediği davranışların tutarlılık gösterip göstermediği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aile ile okul arasında tutarlılık olup olmadığı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ailenin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nasıl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davrandığı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a</a:t>
            </a:r>
            <a:r>
              <a:rPr lang="en-US" altLang="tr-TR" dirty="0" err="1" smtClean="0"/>
              <a:t>ilenin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çocuğa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ayırdığı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zaman</a:t>
            </a:r>
            <a:r>
              <a:rPr lang="en-US" altLang="tr-TR" dirty="0" smtClean="0"/>
              <a:t> ve </a:t>
            </a:r>
            <a:r>
              <a:rPr lang="en-US" altLang="tr-TR" dirty="0" err="1" smtClean="0"/>
              <a:t>kalitesi</a:t>
            </a:r>
            <a:endParaRPr lang="en-US" altLang="tr-TR" dirty="0" smtClean="0"/>
          </a:p>
        </p:txBody>
      </p:sp>
      <p:pic>
        <p:nvPicPr>
          <p:cNvPr id="24580" name="Picture 3" descr="j0292012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3516313"/>
            <a:ext cx="1676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94629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543800" cy="9101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. 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98296" cy="448034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c) Çocuğun Önceki Eğitim Geçmişi</a:t>
            </a:r>
            <a:endParaRPr lang="en-US" altLang="tr-TR" sz="2400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eğer çocuk daha önce bir eğitim kurumuna devam etmiş ise çocuğun burada sergilediği performansı, 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benzeri problemlerin yaşanıp yaşanmadığı, yaşandı ise çözümüne ilişkin alınan önlemler hakkında bilgi</a:t>
            </a:r>
            <a:endParaRPr lang="en-US" altLang="tr-TR" dirty="0" smtClean="0"/>
          </a:p>
        </p:txBody>
      </p:sp>
      <p:pic>
        <p:nvPicPr>
          <p:cNvPr id="25604" name="Picture 3" descr="j0232128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4270375"/>
            <a:ext cx="1879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832571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98296" cy="7596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1</a:t>
            </a:r>
            <a:r>
              <a:rPr lang="tr-TR" sz="3200" b="1" i="1" dirty="0">
                <a:solidFill>
                  <a:schemeClr val="accent1"/>
                </a:solidFill>
                <a:ea typeface="+mj-ea"/>
                <a:cs typeface="+mj-cs"/>
              </a:rPr>
              <a:t>. Bilgi </a:t>
            </a:r>
            <a:r>
              <a:rPr lang="tr-TR" sz="3200" b="1" i="1" dirty="0" smtClean="0">
                <a:solidFill>
                  <a:schemeClr val="accent1"/>
                </a:solidFill>
                <a:ea typeface="+mj-ea"/>
                <a:cs typeface="+mj-cs"/>
              </a:rPr>
              <a:t>toplama</a:t>
            </a:r>
            <a:endParaRPr lang="en-US" sz="3200" dirty="0" smtClean="0">
              <a:solidFill>
                <a:schemeClr val="accent1"/>
              </a:solidFill>
              <a:ea typeface="+mj-ea"/>
              <a:cs typeface="+mj-cs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177608" cy="4627984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d) Çocuğun Sınıf İçinde Yaşadığı Güçlükler Hakkında Bilgi</a:t>
            </a:r>
            <a:r>
              <a:rPr lang="en-US" altLang="tr-TR" sz="2400" dirty="0" smtClean="0">
                <a:solidFill>
                  <a:srgbClr val="005BD3"/>
                </a:solidFill>
              </a:rPr>
              <a:t> </a:t>
            </a:r>
            <a:endParaRPr lang="en-US" altLang="tr-TR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b="1" dirty="0" err="1" smtClean="0">
                <a:solidFill>
                  <a:srgbClr val="68007F"/>
                </a:solidFill>
              </a:rPr>
              <a:t>Programa</a:t>
            </a:r>
            <a:r>
              <a:rPr lang="en-US" altLang="tr-TR" b="1" dirty="0" smtClean="0">
                <a:solidFill>
                  <a:srgbClr val="68007F"/>
                </a:solidFill>
              </a:rPr>
              <a:t> </a:t>
            </a:r>
            <a:r>
              <a:rPr lang="en-US" altLang="tr-TR" b="1" dirty="0" err="1" smtClean="0">
                <a:solidFill>
                  <a:srgbClr val="68007F"/>
                </a:solidFill>
              </a:rPr>
              <a:t>Dayalı</a:t>
            </a:r>
            <a:r>
              <a:rPr lang="en-US" altLang="tr-TR" b="1" dirty="0" smtClean="0">
                <a:solidFill>
                  <a:srgbClr val="68007F"/>
                </a:solidFill>
              </a:rPr>
              <a:t> </a:t>
            </a:r>
            <a:r>
              <a:rPr lang="en-US" altLang="tr-TR" b="1" dirty="0" err="1" smtClean="0">
                <a:solidFill>
                  <a:srgbClr val="68007F"/>
                </a:solidFill>
              </a:rPr>
              <a:t>Değerlendirme</a:t>
            </a:r>
            <a:r>
              <a:rPr lang="en-US" altLang="tr-TR" b="1" dirty="0" smtClean="0">
                <a:solidFill>
                  <a:srgbClr val="68007F"/>
                </a:solidFill>
              </a:rPr>
              <a:t> (PDD)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dirty="0" smtClean="0"/>
              <a:t>S</a:t>
            </a:r>
            <a:r>
              <a:rPr lang="tr-TR" altLang="tr-TR" dirty="0" err="1" smtClean="0"/>
              <a:t>ınıfta</a:t>
            </a:r>
            <a:r>
              <a:rPr lang="tr-TR" altLang="tr-TR" dirty="0" smtClean="0"/>
              <a:t> izlenen programı çocukların</a:t>
            </a:r>
            <a:r>
              <a:rPr lang="en-US" altLang="tr-TR" dirty="0" smtClean="0"/>
              <a:t> </a:t>
            </a:r>
            <a:r>
              <a:rPr lang="tr-TR" altLang="tr-TR" b="1" dirty="0" err="1" smtClean="0"/>
              <a:t>psikomotor</a:t>
            </a:r>
            <a:r>
              <a:rPr lang="tr-TR" altLang="tr-TR" b="1" dirty="0" smtClean="0"/>
              <a:t>, sosyal-duygusal, dil ve konuşma, </a:t>
            </a:r>
            <a:r>
              <a:rPr lang="tr-TR" altLang="tr-TR" b="1" dirty="0" err="1" smtClean="0"/>
              <a:t>özbakım</a:t>
            </a:r>
            <a:r>
              <a:rPr lang="tr-TR" altLang="tr-TR" b="1" dirty="0" smtClean="0"/>
              <a:t> ve bilişsel </a:t>
            </a:r>
            <a:r>
              <a:rPr lang="tr-TR" altLang="tr-TR" dirty="0" smtClean="0"/>
              <a:t>alanlarında ne kadar izlendiğinin belirlenmesi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Bunun için  </a:t>
            </a:r>
            <a:r>
              <a:rPr lang="tr-TR" altLang="tr-TR" b="1" dirty="0" smtClean="0"/>
              <a:t>MEB Okul Öncesi Eğitim Programı</a:t>
            </a:r>
            <a:r>
              <a:rPr lang="en-US" altLang="tr-TR" b="1" dirty="0" smtClean="0"/>
              <a:t> </a:t>
            </a:r>
            <a:r>
              <a:rPr lang="tr-TR" altLang="tr-TR" dirty="0" smtClean="0"/>
              <a:t>temel alınarak </a:t>
            </a:r>
            <a:r>
              <a:rPr lang="tr-TR" altLang="tr-TR" b="1" dirty="0" smtClean="0"/>
              <a:t>PDD aracı olarak hazırlanmış olan kontrol listesini </a:t>
            </a:r>
            <a:r>
              <a:rPr lang="tr-TR" altLang="tr-TR" dirty="0" smtClean="0"/>
              <a:t>kullanın </a:t>
            </a:r>
            <a:r>
              <a:rPr lang="en-US" altLang="tr-TR" dirty="0" smtClean="0"/>
              <a:t>ve </a:t>
            </a:r>
            <a:r>
              <a:rPr lang="en-US" altLang="tr-TR" dirty="0" err="1" smtClean="0"/>
              <a:t>çocuğu</a:t>
            </a:r>
            <a:r>
              <a:rPr lang="en-US" altLang="tr-TR" dirty="0" smtClean="0"/>
              <a:t> her </a:t>
            </a:r>
            <a:r>
              <a:rPr lang="en-US" altLang="tr-TR" dirty="0" err="1" smtClean="0"/>
              <a:t>alanda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değerlendirin</a:t>
            </a:r>
            <a:endParaRPr lang="en-US" altLang="tr-TR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2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69503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9796"/>
              </p:ext>
            </p:extLst>
          </p:nvPr>
        </p:nvGraphicFramePr>
        <p:xfrm>
          <a:off x="107505" y="116632"/>
          <a:ext cx="8856984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elge" r:id="rId3" imgW="5600412" imgH="9273971" progId="Word.Document.12">
                  <p:embed/>
                </p:oleObj>
              </mc:Choice>
              <mc:Fallback>
                <p:oleObj name="Belge" r:id="rId3" imgW="5600412" imgH="9273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5" y="116632"/>
                        <a:ext cx="8856984" cy="612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26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353028"/>
      </p:ext>
    </p:extLst>
  </p:cSld>
  <p:clrMapOvr>
    <a:masterClrMapping/>
  </p:clrMapOvr>
  <p:transition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94104" cy="46940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</a:t>
            </a:r>
            <a:r>
              <a:rPr lang="tr-TR" altLang="tr-TR" b="1" dirty="0" smtClean="0"/>
              <a:t>bağımsız olarak </a:t>
            </a:r>
            <a:r>
              <a:rPr lang="tr-TR" altLang="tr-TR" dirty="0" smtClean="0"/>
              <a:t>(yardım almadan) gerçekleştiriliyorsa (+) şeklinde işaretleyiniz.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</a:t>
            </a:r>
            <a:r>
              <a:rPr lang="tr-TR" altLang="tr-TR" b="1" dirty="0" smtClean="0"/>
              <a:t>bağımsız olarak gerçekleştirilmiyorsa </a:t>
            </a:r>
            <a:r>
              <a:rPr lang="tr-TR" altLang="tr-TR" dirty="0" smtClean="0"/>
              <a:t>(yardım alarak gerçekleştiriliyorsa), (-) şeklinde işaretleyiniz.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Beceri çocuk tarafından bağımsız olarak gerçekleştirilmiyorsa, çocuğa beceriyi gerçekleştirmesi için </a:t>
            </a:r>
            <a:r>
              <a:rPr lang="tr-TR" altLang="tr-TR" b="1" dirty="0" smtClean="0"/>
              <a:t>yardım</a:t>
            </a:r>
            <a:r>
              <a:rPr lang="tr-TR" altLang="tr-TR" dirty="0" smtClean="0"/>
              <a:t> ediniz.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Böylece çocuğun </a:t>
            </a:r>
            <a:r>
              <a:rPr lang="tr-TR" altLang="tr-TR" b="1" dirty="0" smtClean="0"/>
              <a:t>ne kadar destekle o beceriyi gerçekleştirdiğini </a:t>
            </a:r>
            <a:r>
              <a:rPr lang="tr-TR" altLang="tr-TR" dirty="0" smtClean="0"/>
              <a:t>görmüş olacak ve çocuk hakkında daha çok bilgiye sahip olacaksınız.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Çocuğa sunabileceğiniz </a:t>
            </a:r>
            <a:r>
              <a:rPr lang="tr-TR" altLang="tr-TR" b="1" dirty="0" smtClean="0"/>
              <a:t>üç tür yardım (ipucu) </a:t>
            </a:r>
            <a:r>
              <a:rPr lang="tr-TR" altLang="tr-TR" dirty="0" smtClean="0"/>
              <a:t>vardır. </a:t>
            </a:r>
            <a:endParaRPr lang="en-US" altLang="tr-TR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576" y="365125"/>
            <a:ext cx="7742312" cy="10525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i="1" dirty="0" smtClean="0">
                <a:solidFill>
                  <a:srgbClr val="C00000"/>
                </a:solidFill>
                <a:ea typeface="+mj-ea"/>
                <a:cs typeface="+mj-cs"/>
              </a:rPr>
              <a:t>Formun doldururken dikkat edilecek noktalar</a:t>
            </a:r>
            <a:endParaRPr lang="en-US" sz="3200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27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29743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 1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dirty="0" smtClean="0">
                <a:solidFill>
                  <a:srgbClr val="005BD3"/>
                </a:solidFill>
              </a:rPr>
              <a:t>Sözel İpucu-Sİ:</a:t>
            </a:r>
            <a:r>
              <a:rPr lang="tr-TR" altLang="tr-TR" b="1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Çocuğun bir beceriyi nasıl yapacağını ona sözel olarak açıklamaktır.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topu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becerisini değerlendirirken çocuk topu yakalayamıyorsa, çocuğa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Kollarını öne doğru avuçların yukarı bakacak şekilde aç.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yönergesi verilerek değerlendirme yapmanız sözel ipucudur.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 Forma </a:t>
            </a:r>
            <a:r>
              <a:rPr lang="tr-TR" altLang="tr-TR" b="1" dirty="0" smtClean="0">
                <a:solidFill>
                  <a:srgbClr val="68007F"/>
                </a:solidFill>
              </a:rPr>
              <a:t>Sİ</a:t>
            </a:r>
            <a:r>
              <a:rPr lang="tr-TR" altLang="tr-TR" dirty="0" smtClean="0"/>
              <a:t> şeklinde kaydedilir.</a:t>
            </a:r>
            <a:endParaRPr lang="en-US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2583575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2 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dirty="0" smtClean="0">
                <a:solidFill>
                  <a:srgbClr val="005BD3"/>
                </a:solidFill>
              </a:rPr>
              <a:t>Model olma-MO:</a:t>
            </a:r>
            <a:r>
              <a:rPr lang="tr-TR" altLang="tr-TR" b="1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Çocuğun bir beceriyi nasıl yapacağını ona model olma yoluyla açıklamaktır.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topu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becerisini değerlendirirken çocuk topu yakalayamıyorsa, çocuğa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Bana bak ve benim gibi yap.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deyip model olmanız, model olma yoluyla yardımdır.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Forma </a:t>
            </a:r>
            <a:r>
              <a:rPr lang="tr-TR" altLang="tr-TR" b="1" dirty="0" smtClean="0">
                <a:solidFill>
                  <a:srgbClr val="68007F"/>
                </a:solidFill>
              </a:rPr>
              <a:t>MO</a:t>
            </a:r>
            <a:r>
              <a:rPr lang="tr-TR" altLang="tr-TR" dirty="0" smtClean="0"/>
              <a:t> şeklinde kaydedilir.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tr-TR" dirty="0" smtClean="0"/>
          </a:p>
          <a:p>
            <a:pPr eaLnBrk="1" hangingPunct="1"/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29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265578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58" y="286604"/>
            <a:ext cx="7925505" cy="1450757"/>
          </a:xfrm>
        </p:spPr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ÜNİTE II.</a:t>
            </a:r>
            <a:r>
              <a:rPr lang="tr-TR" sz="3600" dirty="0">
                <a:solidFill>
                  <a:srgbClr val="FF0000"/>
                </a:solidFill>
              </a:rPr>
              <a:t> OKUL ÖNCESİNDE PERFORMANS DEĞERLENDİRME VE BİREYSELLEŞTİRİLMİŞ EĞİTİM PLANLARININ </a:t>
            </a:r>
            <a:r>
              <a:rPr lang="tr-TR" sz="3600" dirty="0" smtClean="0">
                <a:solidFill>
                  <a:srgbClr val="FF0000"/>
                </a:solidFill>
              </a:rPr>
              <a:t>HAZIRLANMASI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1. KISIM: Değerlendirme Kavramı ve Değerlendirme Basamakları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Değerlendirme Nedir?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Değerlendirme Basamakları Nelerdir?</a:t>
            </a:r>
          </a:p>
          <a:p>
            <a:r>
              <a:rPr lang="tr-TR" dirty="0" smtClean="0"/>
              <a:t>2. </a:t>
            </a:r>
            <a:r>
              <a:rPr lang="tr-TR" dirty="0"/>
              <a:t>KISIM: Değerlendirme </a:t>
            </a:r>
            <a:r>
              <a:rPr lang="tr-TR" dirty="0" smtClean="0"/>
              <a:t>Basamaklarında İzlenecek Adımlar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İlk Belirleme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Gönderme Öncesi Süreç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Gönderme Süreci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Ayrıntılı Değerlendirme Süreci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Özel Eğitim Hizmetleri İçin Uygunluğuna Karar Verme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Bireyselleştirilmiş Eğitim Programının (BEP) Hazırlanması</a:t>
            </a:r>
          </a:p>
          <a:p>
            <a:pPr marL="544068" lvl="1" indent="-342900">
              <a:buFont typeface="+mj-lt"/>
              <a:buAutoNum type="arabicPeriod"/>
            </a:pPr>
            <a:r>
              <a:rPr lang="tr-TR" dirty="0" smtClean="0"/>
              <a:t>Basamak</a:t>
            </a:r>
            <a:r>
              <a:rPr lang="tr-TR" dirty="0"/>
              <a:t>: </a:t>
            </a:r>
            <a:r>
              <a:rPr lang="tr-TR" dirty="0" smtClean="0"/>
              <a:t>Değerlendirme</a:t>
            </a:r>
          </a:p>
          <a:p>
            <a:r>
              <a:rPr lang="tr-TR" dirty="0" smtClean="0"/>
              <a:t>3. </a:t>
            </a:r>
            <a:r>
              <a:rPr lang="tr-TR" dirty="0"/>
              <a:t>KISIM: </a:t>
            </a:r>
            <a:r>
              <a:rPr lang="tr-TR" dirty="0" smtClean="0"/>
              <a:t>Örnek Olay</a:t>
            </a:r>
            <a:endParaRPr lang="tr-TR" dirty="0"/>
          </a:p>
          <a:p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9949579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Yardım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Türleri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3 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i="1" smtClean="0">
                <a:solidFill>
                  <a:srgbClr val="005BD3"/>
                </a:solidFill>
              </a:rPr>
              <a:t>Fiziksel yardım- FY: </a:t>
            </a:r>
            <a:r>
              <a:rPr lang="tr-TR" altLang="tr-TR" smtClean="0"/>
              <a:t>Çocuğun bir beceriyi nasıl yapacağını ona birlikte yaparak göstermektir.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mtClean="0"/>
              <a:t>Örneğin, </a:t>
            </a:r>
            <a:r>
              <a:rPr lang="tr-TR" altLang="en-US" smtClean="0"/>
              <a:t>“</a:t>
            </a:r>
            <a:r>
              <a:rPr lang="tr-TR" altLang="tr-TR" smtClean="0"/>
              <a:t>Atılan topu yakalar.</a:t>
            </a:r>
            <a:r>
              <a:rPr lang="tr-TR" altLang="en-US" smtClean="0"/>
              <a:t>”</a:t>
            </a:r>
            <a:r>
              <a:rPr lang="tr-TR" altLang="tr-TR" smtClean="0"/>
              <a:t> becerisini değerlendirirken çocuk topu yakalayamıyorsa, çocuğun arkasına geçerek kollarını nasıl açacağını ve topu nasıl yakalayacağını göstermek, çocuğun ellerinden tutarak topu birlikte yakalamak fiziksel yardımdır.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mtClean="0"/>
              <a:t>Forma </a:t>
            </a:r>
            <a:r>
              <a:rPr lang="tr-TR" altLang="tr-TR" b="1" smtClean="0">
                <a:solidFill>
                  <a:srgbClr val="68007F"/>
                </a:solidFill>
              </a:rPr>
              <a:t>FY</a:t>
            </a:r>
            <a:r>
              <a:rPr lang="tr-TR" altLang="tr-TR" smtClean="0"/>
              <a:t> şeklinde kaydedilir.</a:t>
            </a:r>
            <a:endParaRPr lang="en-US" altLang="tr-TR" smtClean="0"/>
          </a:p>
          <a:p>
            <a:pPr eaLnBrk="1" hangingPunct="1"/>
            <a:endParaRPr lang="en-US" altLang="tr-TR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5571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chemeClr val="accent1"/>
                </a:solidFill>
              </a:rPr>
              <a:t>2. </a:t>
            </a:r>
            <a:r>
              <a:rPr lang="tr-TR" altLang="tr-TR" sz="3200" b="1" i="1" dirty="0" smtClean="0">
                <a:solidFill>
                  <a:schemeClr val="accent1"/>
                </a:solidFill>
              </a:rPr>
              <a:t> Müdahale programı hazırlama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249616" cy="455597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a) Amaç Belirleme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Müdahale programı hazırlamak için öncelikle </a:t>
            </a:r>
            <a:r>
              <a:rPr lang="tr-TR" altLang="tr-TR" sz="2400" b="1" dirty="0" smtClean="0"/>
              <a:t>çocuğa hangi davranışları kazandıracağınıza karar</a:t>
            </a:r>
            <a:r>
              <a:rPr lang="tr-TR" altLang="tr-TR" sz="2400" dirty="0" smtClean="0"/>
              <a:t> vermelisiniz.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5683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amaç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belirlerken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;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560840" cy="4764509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spcAft>
                <a:spcPts val="200"/>
              </a:spcAft>
              <a:buSzPct val="100000"/>
              <a:buFont typeface="Wingdings" charset="2"/>
              <a:buChar char="q"/>
            </a:pPr>
            <a:r>
              <a:rPr lang="tr-TR" altLang="tr-TR" sz="2200" dirty="0" smtClean="0"/>
              <a:t>Çocuğun </a:t>
            </a:r>
            <a:r>
              <a:rPr lang="tr-TR" altLang="tr-TR" sz="2200" b="1" dirty="0">
                <a:solidFill>
                  <a:srgbClr val="68007F"/>
                </a:solidFill>
              </a:rPr>
              <a:t>tüm gelişim alanlarında </a:t>
            </a:r>
            <a:r>
              <a:rPr lang="tr-TR" altLang="tr-TR" sz="2200" dirty="0"/>
              <a:t>(</a:t>
            </a:r>
            <a:r>
              <a:rPr lang="tr-TR" altLang="tr-TR" sz="2200" dirty="0" err="1">
                <a:solidFill>
                  <a:srgbClr val="000000"/>
                </a:solidFill>
              </a:rPr>
              <a:t>psikomotor</a:t>
            </a:r>
            <a:r>
              <a:rPr lang="tr-TR" altLang="tr-TR" sz="2200" dirty="0">
                <a:solidFill>
                  <a:srgbClr val="000000"/>
                </a:solidFill>
              </a:rPr>
              <a:t>,</a:t>
            </a:r>
            <a:r>
              <a:rPr lang="tr-TR" altLang="tr-TR" sz="2200" dirty="0"/>
              <a:t> sosyal-duygusal, dil gelişimi, bilişsel, öz bakım) yapamadığı </a:t>
            </a:r>
            <a:r>
              <a:rPr lang="tr-TR" altLang="tr-TR" sz="2200" dirty="0" smtClean="0"/>
              <a:t>becerileri / davranışları </a:t>
            </a:r>
            <a:r>
              <a:rPr lang="tr-TR" altLang="tr-TR" sz="2200" dirty="0"/>
              <a:t>belirleyin, dikkatinizi yalnızca bir alana vermeyin.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q"/>
            </a:pPr>
            <a:r>
              <a:rPr lang="tr-TR" altLang="tr-TR" sz="2200" dirty="0" smtClean="0"/>
              <a:t>Her alana ilişkin gereksinimlerini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öncelik sırasına </a:t>
            </a:r>
            <a:r>
              <a:rPr lang="tr-TR" altLang="tr-TR" sz="2200" dirty="0" smtClean="0"/>
              <a:t>göre sıralayın.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200" b="1" dirty="0" smtClean="0">
                <a:solidFill>
                  <a:srgbClr val="FF0000"/>
                </a:solidFill>
              </a:rPr>
              <a:t>Öncelik sırasını </a:t>
            </a:r>
            <a:r>
              <a:rPr lang="tr-TR" altLang="tr-TR" sz="2200" dirty="0" smtClean="0"/>
              <a:t>oluşturmak için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gelişimsel sıraya, becerinin / davranışın işlevselliğine, diğer beceri / davranışlar için önkoşul oluşturmasına </a:t>
            </a:r>
            <a:r>
              <a:rPr lang="tr-TR" altLang="tr-TR" sz="2200" dirty="0" smtClean="0"/>
              <a:t>dikkat edin.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Belirlediğiniz gereksinimler diğer bir deyişle çocuğun yapamadığı beceriler arasından </a:t>
            </a:r>
            <a:r>
              <a:rPr lang="tr-TR" altLang="tr-TR" sz="2200" b="1" dirty="0" smtClean="0">
                <a:solidFill>
                  <a:srgbClr val="68007F"/>
                </a:solidFill>
              </a:rPr>
              <a:t>2-3 aylık süre içinde destekleyebileceğinizi düşündüğünüz becerileri / davranışları</a:t>
            </a:r>
            <a:r>
              <a:rPr lang="tr-TR" altLang="tr-TR" sz="2200" b="1" dirty="0" smtClean="0"/>
              <a:t> </a:t>
            </a:r>
            <a:r>
              <a:rPr lang="tr-TR" altLang="tr-TR" sz="2200" dirty="0" smtClean="0"/>
              <a:t>amaç olarak seçin.</a:t>
            </a:r>
            <a:endParaRPr lang="en-US" altLang="tr-TR" sz="2200" dirty="0" smtClean="0"/>
          </a:p>
          <a:p>
            <a:pPr eaLnBrk="1" hangingPunct="1">
              <a:lnSpc>
                <a:spcPct val="90000"/>
              </a:lnSpc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621188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755576" y="1798638"/>
            <a:ext cx="7403976" cy="505936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400" b="1" i="1" dirty="0" smtClean="0">
                <a:solidFill>
                  <a:srgbClr val="005BD3"/>
                </a:solidFill>
              </a:rPr>
              <a:t>b) Öğretimsel Süreçler-Öğretim Yöntemi ve Araçlar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Bu aşamada belirlediğiniz </a:t>
            </a:r>
            <a:r>
              <a:rPr lang="tr-TR" altLang="tr-TR" sz="2400" b="1" dirty="0" smtClean="0"/>
              <a:t>amaçları çocuğa nasıl kazandıracağınıza karar</a:t>
            </a:r>
            <a:r>
              <a:rPr lang="tr-TR" altLang="tr-TR" sz="2400" dirty="0" smtClean="0"/>
              <a:t> vermelisiniz.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Bu konuları sonraki bölümde ayrıntıları ile konuşacağız. </a:t>
            </a:r>
            <a:endParaRPr lang="en-US" altLang="tr-TR" sz="24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chemeClr val="accent1"/>
                </a:solidFill>
              </a:rPr>
              <a:t>2. </a:t>
            </a:r>
            <a:r>
              <a:rPr lang="tr-TR" altLang="tr-TR" sz="3200" b="1" i="1" dirty="0" smtClean="0">
                <a:solidFill>
                  <a:schemeClr val="accent1"/>
                </a:solidFill>
              </a:rPr>
              <a:t> Müdahale programı hazırlanma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33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91712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smtClean="0"/>
              <a:t/>
            </a:r>
            <a:br>
              <a:rPr lang="en-US" altLang="tr-TR" sz="3200" smtClean="0"/>
            </a:br>
            <a:endParaRPr lang="en-US" altLang="tr-TR" sz="3200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827584" y="1772816"/>
            <a:ext cx="7776864" cy="4627984"/>
          </a:xfrm>
        </p:spPr>
        <p:txBody>
          <a:bodyPr>
            <a:normAutofit fontScale="92500"/>
          </a:bodyPr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sz="2600" b="1" i="1" dirty="0" smtClean="0">
                <a:solidFill>
                  <a:srgbClr val="005BD3"/>
                </a:solidFill>
              </a:rPr>
              <a:t>c) Sınıf Çevresinin Düzenlenmesi</a:t>
            </a:r>
            <a:endParaRPr lang="tr-TR" altLang="tr-TR" sz="2600" i="1" dirty="0" smtClean="0">
              <a:solidFill>
                <a:srgbClr val="005BD3"/>
              </a:solidFill>
            </a:endParaRP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Öncelikle çocuğun hangi çalışmada/etkinlikte </a:t>
            </a:r>
            <a:r>
              <a:rPr lang="tr-TR" altLang="tr-TR" sz="2400" b="1" dirty="0" smtClean="0"/>
              <a:t>nerede oturacağını</a:t>
            </a:r>
            <a:r>
              <a:rPr lang="tr-TR" altLang="tr-TR" sz="2400" dirty="0" smtClean="0"/>
              <a:t> belirleyin. Bu yer çocuğa kolay ulaşacağınız, çocuğun dikkatini yapılan çalışma üzerinde yoğunlaştırabileceği bir yer olmalıdır.</a:t>
            </a:r>
            <a:endParaRPr lang="en-US" altLang="tr-TR" sz="2400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Sınıf içinde diğer çocukların ulaştığı </a:t>
            </a:r>
            <a:r>
              <a:rPr lang="tr-TR" altLang="tr-TR" sz="2400" b="1" dirty="0" smtClean="0"/>
              <a:t>tüm araç-gereçlere özel gereksinimli çocuğun da ulaşmasını</a:t>
            </a:r>
            <a:r>
              <a:rPr lang="tr-TR" altLang="tr-TR" sz="2400" dirty="0" smtClean="0"/>
              <a:t> hedefleyin. </a:t>
            </a:r>
            <a:r>
              <a:rPr lang="tr-TR" altLang="tr-TR" sz="2400" dirty="0" err="1" smtClean="0"/>
              <a:t>Örn</a:t>
            </a:r>
            <a:r>
              <a:rPr lang="tr-TR" altLang="tr-TR" sz="2400" dirty="0" smtClean="0"/>
              <a:t>; çocuğun görme engelinden ya da bedensel engelinden dolayı sınıf içinde araç gereçlere ulaşımda engelle karşılaşmamasına dikkat edin.</a:t>
            </a:r>
            <a:endParaRPr lang="en-US" altLang="tr-TR" sz="2400" dirty="0" smtClean="0"/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Çocuğa </a:t>
            </a:r>
            <a:r>
              <a:rPr lang="tr-TR" altLang="tr-TR" sz="2400" b="1" dirty="0" smtClean="0"/>
              <a:t>birlikte çalışacağı ve ona olumlu model olacak bir arkadaş </a:t>
            </a:r>
            <a:r>
              <a:rPr lang="tr-TR" altLang="tr-TR" sz="2400" dirty="0" smtClean="0"/>
              <a:t>seçin.</a:t>
            </a:r>
          </a:p>
          <a:p>
            <a:pPr marL="114300" indent="0" eaLnBrk="1" hangingPunct="1"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rgbClr val="FF0000"/>
                </a:solidFill>
              </a:rPr>
              <a:t>TABLO 3</a:t>
            </a:r>
            <a:endParaRPr lang="en-US" altLang="tr-TR" sz="2400" b="1" dirty="0" smtClean="0">
              <a:solidFill>
                <a:srgbClr val="FF0000"/>
              </a:solidFill>
            </a:endParaRPr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4822" name="Title 1"/>
          <p:cNvSpPr txBox="1">
            <a:spLocks/>
          </p:cNvSpPr>
          <p:nvPr/>
        </p:nvSpPr>
        <p:spPr bwMode="auto">
          <a:xfrm>
            <a:off x="827584" y="548680"/>
            <a:ext cx="740201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9C007F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68007F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BD3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tr-TR" sz="3200" b="1" i="1" dirty="0">
                <a:solidFill>
                  <a:schemeClr val="accent1"/>
                </a:solidFill>
                <a:latin typeface="+mj-lt"/>
              </a:rPr>
              <a:t>2. </a:t>
            </a:r>
            <a:r>
              <a:rPr lang="tr-TR" altLang="tr-TR" sz="3200" b="1" i="1" dirty="0">
                <a:solidFill>
                  <a:schemeClr val="accent1"/>
                </a:solidFill>
                <a:latin typeface="+mj-lt"/>
              </a:rPr>
              <a:t> Müdahale programı hazırlanma</a:t>
            </a:r>
            <a:endParaRPr lang="en-US" altLang="tr-TR" sz="32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34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77074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76257"/>
              </p:ext>
            </p:extLst>
          </p:nvPr>
        </p:nvGraphicFramePr>
        <p:xfrm>
          <a:off x="179512" y="116632"/>
          <a:ext cx="8712968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elge" r:id="rId3" imgW="5600412" imgH="5704097" progId="Word.Document.12">
                  <p:embed/>
                </p:oleObj>
              </mc:Choice>
              <mc:Fallback>
                <p:oleObj name="Belge" r:id="rId3" imgW="5600412" imgH="57040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712968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35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2181833"/>
      </p:ext>
    </p:extLst>
  </p:cSld>
  <p:clrMapOvr>
    <a:masterClrMapping/>
  </p:clrMapOvr>
  <p:transition spd="med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i="1" dirty="0" smtClean="0">
                <a:solidFill>
                  <a:schemeClr val="accent1"/>
                </a:solidFill>
              </a:rPr>
              <a:t>3. Müdahale programını uygulama ve değerlendirme </a:t>
            </a:r>
            <a:endParaRPr lang="en-US" altLang="tr-TR" sz="3200" b="1" i="1" dirty="0" smtClean="0">
              <a:solidFill>
                <a:schemeClr val="accent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22959" y="1772816"/>
            <a:ext cx="7543801" cy="409627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Hazırladığınız </a:t>
            </a:r>
            <a:r>
              <a:rPr lang="tr-TR" altLang="tr-TR" b="1" dirty="0" smtClean="0"/>
              <a:t>müdahale programını nasıl, nerede ve kadar süreyle uygulayacağınıza karar</a:t>
            </a:r>
            <a:r>
              <a:rPr lang="tr-TR" altLang="tr-TR" dirty="0" smtClean="0"/>
              <a:t> vermeniz gerekmektedir.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Bunun için belirlenen amaçlar doğrultusunda özel gereksinimli çocukla yapacağınız çalışmaları </a:t>
            </a:r>
            <a:r>
              <a:rPr lang="tr-TR" altLang="tr-TR" b="1" dirty="0" smtClean="0"/>
              <a:t>günlük plana işlemeniz, </a:t>
            </a:r>
            <a:r>
              <a:rPr lang="tr-TR" altLang="tr-TR" dirty="0" smtClean="0"/>
              <a:t>gelişmenin izlenmesi konusunda size yardımcı olacaktır.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4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23506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930045"/>
              </p:ext>
            </p:extLst>
          </p:nvPr>
        </p:nvGraphicFramePr>
        <p:xfrm>
          <a:off x="179513" y="116632"/>
          <a:ext cx="878497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elge" r:id="rId3" imgW="5600412" imgH="8173389" progId="Word.Document.12">
                  <p:embed/>
                </p:oleObj>
              </mc:Choice>
              <mc:Fallback>
                <p:oleObj name="Belge" r:id="rId3" imgW="5600412" imgH="81733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3" y="116632"/>
                        <a:ext cx="878497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841083"/>
      </p:ext>
    </p:extLst>
  </p:cSld>
  <p:clrMapOvr>
    <a:masterClrMapping/>
  </p:clrMapOvr>
  <p:transition spd="med"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öncesi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süreçte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yapılması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gerekenler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899592" y="1700808"/>
            <a:ext cx="7463358" cy="435074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Müdahale programını uygulama ve değerlendirme aşamasında </a:t>
            </a:r>
            <a:r>
              <a:rPr lang="tr-TR" altLang="tr-TR" sz="2400" b="1" dirty="0" smtClean="0"/>
              <a:t>süreyi belirlemek için;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söz konusu davranışların </a:t>
            </a:r>
            <a:r>
              <a:rPr lang="tr-TR" altLang="tr-TR" sz="2000" b="1" dirty="0" smtClean="0"/>
              <a:t>ortalama bir çocuk tarafından </a:t>
            </a:r>
            <a:r>
              <a:rPr lang="tr-TR" altLang="tr-TR" sz="2000" dirty="0" smtClean="0"/>
              <a:t>ne kadar sürede kazanılacağını,</a:t>
            </a:r>
            <a:endParaRPr lang="en-US" altLang="tr-T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dirty="0" smtClean="0"/>
              <a:t>bu davranışların kazanılması için </a:t>
            </a:r>
            <a:r>
              <a:rPr lang="tr-TR" altLang="tr-TR" sz="2000" b="1" dirty="0" smtClean="0"/>
              <a:t>çocuğa ayıracağınız zamanı</a:t>
            </a:r>
            <a:r>
              <a:rPr lang="tr-TR" altLang="tr-TR" sz="2000" dirty="0" smtClean="0"/>
              <a:t>,</a:t>
            </a:r>
            <a:endParaRPr lang="en-US" altLang="tr-TR" sz="2000" dirty="0" smtClean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/>
              <a:t>ailenin desteğini ne kadar sağlayacağınızı</a:t>
            </a:r>
            <a:r>
              <a:rPr lang="tr-TR" altLang="tr-TR" sz="2000" dirty="0" smtClean="0"/>
              <a:t>,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tr-TR" altLang="tr-TR" sz="2000" b="1" dirty="0" smtClean="0"/>
              <a:t>sınıfta bulunan çocuk sayısını </a:t>
            </a:r>
            <a:r>
              <a:rPr lang="tr-TR" altLang="tr-TR" sz="2000" dirty="0" smtClean="0"/>
              <a:t>göz önünde bulundurunuz</a:t>
            </a:r>
            <a:r>
              <a:rPr lang="en-US" altLang="tr-TR" sz="2000" dirty="0" smtClean="0"/>
              <a:t>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07204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i="1" dirty="0" smtClean="0">
                <a:solidFill>
                  <a:schemeClr val="accent1"/>
                </a:solidFill>
              </a:rPr>
              <a:t>3. Müdahale Programını Uygulama ve Değerlendirme</a:t>
            </a:r>
            <a:endParaRPr lang="en-US" altLang="tr-TR" sz="3200" i="1" dirty="0" smtClean="0">
              <a:solidFill>
                <a:schemeClr val="accent1"/>
              </a:solidFill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36383" cy="485817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sz="2800" dirty="0" err="1" smtClean="0"/>
              <a:t>Uyguladığınız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müdahale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programı</a:t>
            </a:r>
            <a:r>
              <a:rPr lang="en-US" altLang="tr-TR" sz="2800" dirty="0" smtClean="0"/>
              <a:t> </a:t>
            </a:r>
            <a:r>
              <a:rPr lang="en-US" altLang="tr-TR" sz="2800" dirty="0" err="1" smtClean="0"/>
              <a:t>sonrasında</a:t>
            </a:r>
            <a:r>
              <a:rPr lang="en-US" altLang="tr-TR" sz="2800" dirty="0" smtClean="0"/>
              <a:t>;</a:t>
            </a:r>
          </a:p>
          <a:p>
            <a:pPr lvl="1" eaLnBrk="1" hangingPunct="1">
              <a:buFont typeface="Wingdings" charset="2"/>
              <a:buChar char="u"/>
            </a:pPr>
            <a:r>
              <a:rPr lang="tr-TR" altLang="tr-TR" sz="2400" b="1" dirty="0" smtClean="0">
                <a:solidFill>
                  <a:srgbClr val="005BD3"/>
                </a:solidFill>
              </a:rPr>
              <a:t>çocuk belirlenen hedeflere ulaşmış ise, </a:t>
            </a:r>
            <a:r>
              <a:rPr lang="tr-TR" altLang="tr-TR" sz="2400" dirty="0" smtClean="0"/>
              <a:t>çocuğun kendi sınıfında eğitimine devam etme kararı,</a:t>
            </a:r>
          </a:p>
          <a:p>
            <a:pPr lvl="1" eaLnBrk="1" hangingPunct="1">
              <a:buFont typeface="Wingdings" charset="2"/>
              <a:buChar char="u"/>
            </a:pPr>
            <a:r>
              <a:rPr lang="tr-TR" altLang="tr-TR" sz="2400" b="1" dirty="0" smtClean="0">
                <a:solidFill>
                  <a:srgbClr val="005BD3"/>
                </a:solidFill>
              </a:rPr>
              <a:t>çocuk belirlenen hedeflere ulaşmamış ise, </a:t>
            </a:r>
            <a:r>
              <a:rPr lang="tr-TR" altLang="tr-TR" sz="2400" dirty="0" smtClean="0"/>
              <a:t>bu durumun nedenini araştırmak ve özel eğitim desteğine gereksinim duyup duymadığını belirlemek için önce çocuğu</a:t>
            </a:r>
          </a:p>
          <a:p>
            <a:pPr lvl="2" eaLnBrk="1" hangingPunct="1">
              <a:buFont typeface="Wingdings" charset="2"/>
              <a:buChar char="Ø"/>
            </a:pPr>
            <a:r>
              <a:rPr lang="tr-TR" altLang="tr-TR" sz="2000" b="1" dirty="0" smtClean="0">
                <a:solidFill>
                  <a:srgbClr val="FF0000"/>
                </a:solidFill>
              </a:rPr>
              <a:t>tıbbi değerlendirme için üniversite ya da devlet hastanelerinin </a:t>
            </a:r>
            <a:r>
              <a:rPr lang="tr-TR" altLang="tr-TR" sz="2000" b="1" dirty="0" err="1" smtClean="0">
                <a:solidFill>
                  <a:srgbClr val="FF0000"/>
                </a:solidFill>
              </a:rPr>
              <a:t>ÇRSM</a:t>
            </a:r>
            <a:r>
              <a:rPr lang="tr-TR" altLang="en-US" sz="2000" b="1" dirty="0" err="1" smtClean="0">
                <a:solidFill>
                  <a:srgbClr val="FF0000"/>
                </a:solidFill>
              </a:rPr>
              <a:t>’</a:t>
            </a:r>
            <a:r>
              <a:rPr lang="tr-TR" altLang="tr-TR" sz="2000" b="1" dirty="0" err="1" smtClean="0">
                <a:solidFill>
                  <a:srgbClr val="FF0000"/>
                </a:solidFill>
              </a:rPr>
              <a:t>ne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 </a:t>
            </a:r>
            <a:r>
              <a:rPr lang="tr-TR" altLang="tr-TR" sz="2000" dirty="0" smtClean="0"/>
              <a:t>yönlendirmesi ardından da</a:t>
            </a:r>
          </a:p>
          <a:p>
            <a:pPr lvl="2" eaLnBrk="1" hangingPunct="1">
              <a:buFont typeface="Wingdings" charset="2"/>
              <a:buChar char="Ø"/>
            </a:pPr>
            <a:r>
              <a:rPr lang="tr-TR" altLang="tr-TR" sz="2000" dirty="0" smtClean="0"/>
              <a:t>hastanelerce gerçekleştirilen tanılama işlemi sonrasında çocuğun bulunduğu 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bölgedeki RAM</a:t>
            </a:r>
            <a:r>
              <a:rPr lang="tr-TR" altLang="en-US" sz="2000" b="1" dirty="0" smtClean="0">
                <a:solidFill>
                  <a:srgbClr val="FF0000"/>
                </a:solidFill>
              </a:rPr>
              <a:t>’</a:t>
            </a:r>
            <a:r>
              <a:rPr lang="tr-TR" altLang="tr-TR" sz="2000" b="1" dirty="0" smtClean="0">
                <a:solidFill>
                  <a:srgbClr val="FF0000"/>
                </a:solidFill>
              </a:rPr>
              <a:t>a ayrıntılı değerlendirme için </a:t>
            </a:r>
            <a:r>
              <a:rPr lang="tr-TR" altLang="tr-TR" sz="2000" dirty="0" smtClean="0"/>
              <a:t>gönderilmesi kararı verilir. </a:t>
            </a:r>
            <a:endParaRPr lang="en-US" altLang="tr-TR" sz="2000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39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525426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6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b="1" dirty="0">
                <a:solidFill>
                  <a:srgbClr val="C00000"/>
                </a:solidFill>
                <a:latin typeface="+mn-lt"/>
              </a:rPr>
              <a:t>1. KISIM: Değerlendirme Kavramı ve Değerlendirme </a:t>
            </a:r>
            <a:r>
              <a:rPr lang="tr-TR" sz="3200" b="1" dirty="0" smtClean="0">
                <a:solidFill>
                  <a:srgbClr val="C00000"/>
                </a:solidFill>
                <a:latin typeface="+mn-lt"/>
              </a:rPr>
              <a:t>Basamakları</a:t>
            </a:r>
            <a:endParaRPr lang="tr-TR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4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tr-TR" sz="2800" b="1" dirty="0">
                <a:solidFill>
                  <a:schemeClr val="accent1"/>
                </a:solidFill>
                <a:cs typeface="+mj-cs"/>
              </a:rPr>
              <a:t>Aklımıza gelen ilk soru      </a:t>
            </a:r>
            <a:r>
              <a:rPr lang="tr-TR" sz="9600" b="1" i="1" dirty="0">
                <a:solidFill>
                  <a:schemeClr val="accent6"/>
                </a:solidFill>
                <a:cs typeface="+mj-cs"/>
              </a:rPr>
              <a:t>????</a:t>
            </a:r>
            <a:endParaRPr lang="tr-TR" sz="2800" b="1" i="1" dirty="0">
              <a:solidFill>
                <a:schemeClr val="accent6"/>
              </a:solidFill>
              <a:cs typeface="+mj-cs"/>
            </a:endParaRP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2800" b="1" dirty="0" smtClean="0"/>
              <a:t>SINIFIMIZDA ÖZEL GEREKSİNİMLİ BİR ÇOCUK VARSA,</a:t>
            </a:r>
          </a:p>
          <a:p>
            <a:pPr marL="114300" indent="0" algn="ctr">
              <a:buFont typeface="Arial" panose="020B0604020202020204" pitchFamily="34" charset="0"/>
              <a:buNone/>
            </a:pPr>
            <a:endParaRPr lang="tr-TR" altLang="tr-TR" sz="2800" b="1" dirty="0" smtClean="0">
              <a:solidFill>
                <a:srgbClr val="FF0000"/>
              </a:solidFill>
            </a:endParaRPr>
          </a:p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2800" b="1" dirty="0" smtClean="0">
                <a:solidFill>
                  <a:srgbClr val="FF0000"/>
                </a:solidFill>
              </a:rPr>
              <a:t>İŞE NEREDEN BAŞLAYACAĞIZ VE HANGİ ADIMLARI İZLEYECEĞİZ?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074151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136904" cy="158417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3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Gönderme Süreci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Çocuk gönderme öncesi süreçte gelişme gösterdi mi?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899592" y="1844825"/>
            <a:ext cx="7547992" cy="4392488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Gönderme süreci, </a:t>
            </a:r>
            <a:r>
              <a:rPr lang="tr-TR" altLang="tr-TR" sz="2200" b="1" dirty="0" smtClean="0"/>
              <a:t>gönderme öncesi süreçte özel gereksinimli olarak belirlenen çocuklara yönelik uygulanan müdahale programının etkili olmadığı durumlarda </a:t>
            </a:r>
            <a:r>
              <a:rPr lang="tr-TR" altLang="tr-TR" sz="2200" dirty="0" smtClean="0"/>
              <a:t>başlatılan bir süreçtir.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Gönderme sürecinin temel amacı, </a:t>
            </a:r>
            <a:r>
              <a:rPr lang="tr-TR" altLang="tr-TR" sz="2200" b="1" dirty="0" smtClean="0"/>
              <a:t>çocuğun özel eğitim hizmetleri için uygun olup olmadığına </a:t>
            </a:r>
            <a:r>
              <a:rPr lang="tr-TR" altLang="tr-TR" sz="2200" dirty="0" smtClean="0"/>
              <a:t>karar vermektir.</a:t>
            </a:r>
            <a:endParaRPr lang="tr-TR" altLang="tr-TR" sz="2200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200" dirty="0" smtClean="0"/>
              <a:t>Bu süreçte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Gönderme Raporunun (Eğitsel Değerlendirme İsteği Formu) </a:t>
            </a:r>
            <a:r>
              <a:rPr lang="tr-TR" altLang="tr-TR" sz="2200" dirty="0" smtClean="0"/>
              <a:t>hazırlanması gereklidir. 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40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041875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971601" y="404664"/>
            <a:ext cx="7272808" cy="8921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FF0000"/>
                </a:solidFill>
              </a:rPr>
              <a:t>Gönderme</a:t>
            </a:r>
            <a:r>
              <a:rPr lang="en-US" altLang="tr-TR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FF0000"/>
                </a:solidFill>
              </a:rPr>
              <a:t>Raporu</a:t>
            </a:r>
            <a:endParaRPr lang="en-US" altLang="tr-TR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848872" cy="464385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Öğrenci hakkında sahip olduğunuz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endişelerin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betimlenmesi, 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Problemlerin/güçlüklerin ne zaman </a:t>
            </a:r>
            <a:r>
              <a:rPr lang="tr-TR" altLang="tr-TR" sz="2400" dirty="0" smtClean="0">
                <a:solidFill>
                  <a:schemeClr val="tx1"/>
                </a:solidFill>
              </a:rPr>
              <a:t>(gün ve zaman), nerede 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bahçede ya da sınıfta) ve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hangi etkinlik sırasında </a:t>
            </a:r>
            <a:r>
              <a:rPr lang="tr-TR" altLang="tr-TR" sz="2400" dirty="0" smtClean="0">
                <a:solidFill>
                  <a:schemeClr val="tx1"/>
                </a:solidFill>
              </a:rPr>
              <a:t>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küçük grup çalışmasında ya da işbirliği etkinliklerinde) ortaya çıktığının yazılı açıklaması,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Yaptığınız uyarlamaların, kullandığınız stratejilerin ve problemi çözmek için uyguladığınız müdahalelerin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(sonuçları) yazılı kaydı,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chemeClr val="tx1"/>
                </a:solidFill>
              </a:rPr>
              <a:t>Müdahale programının oluşturulmasına yardım eden, uygulayan ve/veya </a:t>
            </a:r>
            <a:r>
              <a:rPr lang="tr-TR" altLang="tr-TR" sz="2400" b="1" dirty="0" smtClean="0">
                <a:solidFill>
                  <a:schemeClr val="tx1"/>
                </a:solidFill>
              </a:rPr>
              <a:t>müdahale planını izleyen bireylerin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(</a:t>
            </a:r>
            <a:r>
              <a:rPr lang="tr-TR" altLang="tr-TR" sz="2400" dirty="0" err="1" smtClean="0">
                <a:solidFill>
                  <a:schemeClr val="tx1"/>
                </a:solidFill>
              </a:rPr>
              <a:t>Örn</a:t>
            </a:r>
            <a:r>
              <a:rPr lang="tr-TR" altLang="tr-TR" sz="2400" dirty="0" smtClean="0">
                <a:solidFill>
                  <a:schemeClr val="tx1"/>
                </a:solidFill>
              </a:rPr>
              <a:t>; okuldaki uzman personel, yardımcı öğretmen, aile ve akran) isimleri,</a:t>
            </a:r>
            <a:endParaRPr lang="en-US" altLang="tr-TR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E2D5A3"/>
              </a:buClr>
              <a:buFont typeface="Wingdings" panose="05000000000000000000" pitchFamily="2" charset="2"/>
              <a:buChar char="q"/>
            </a:pPr>
            <a:r>
              <a:rPr lang="tr-TR" altLang="tr-TR" sz="2400" b="1" dirty="0" smtClean="0">
                <a:solidFill>
                  <a:schemeClr val="tx1"/>
                </a:solidFill>
              </a:rPr>
              <a:t>Başarıyla uygulanan ve başarısız olan müdahalelerin </a:t>
            </a:r>
            <a:r>
              <a:rPr lang="tr-TR" altLang="tr-TR" sz="2400" dirty="0" smtClean="0">
                <a:solidFill>
                  <a:schemeClr val="tx1"/>
                </a:solidFill>
              </a:rPr>
              <a:t>neler olduğunun </a:t>
            </a:r>
            <a:r>
              <a:rPr lang="tr-TR" altLang="tr-TR" sz="2400" dirty="0" smtClean="0"/>
              <a:t>yazılı açıklaması.</a:t>
            </a: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82018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834312" cy="1044699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4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Ayrıntılı Değerlendirme Süreci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tanılanmış bir engeli var mı?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71600" y="1772816"/>
            <a:ext cx="7546280" cy="45989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b="1" dirty="0" smtClean="0"/>
              <a:t>Üniversite ya da devlet hastanelerinin (</a:t>
            </a:r>
            <a:r>
              <a:rPr lang="tr-TR" altLang="tr-TR" sz="2400" dirty="0" smtClean="0"/>
              <a:t>ÇRSM)</a:t>
            </a:r>
            <a:r>
              <a:rPr lang="en-US" altLang="tr-TR" dirty="0" smtClean="0"/>
              <a:t> ve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sz="2400" b="1" dirty="0" err="1" smtClean="0"/>
              <a:t>Rehberlik</a:t>
            </a:r>
            <a:r>
              <a:rPr lang="en-US" altLang="tr-TR" sz="2400" b="1" dirty="0" smtClean="0"/>
              <a:t> </a:t>
            </a:r>
            <a:r>
              <a:rPr lang="en-US" altLang="tr-TR" sz="2400" b="1" dirty="0" err="1" smtClean="0"/>
              <a:t>Araştırma</a:t>
            </a:r>
            <a:r>
              <a:rPr lang="en-US" altLang="tr-TR" sz="2400" b="1" dirty="0" smtClean="0"/>
              <a:t> </a:t>
            </a:r>
            <a:r>
              <a:rPr lang="en-US" altLang="tr-TR" sz="2400" b="1" dirty="0" err="1" smtClean="0"/>
              <a:t>Merkezi</a:t>
            </a:r>
            <a:r>
              <a:rPr lang="en-US" altLang="tr-TR" sz="2400" b="1" dirty="0" smtClean="0"/>
              <a:t> (RAM) </a:t>
            </a:r>
            <a:r>
              <a:rPr lang="en-US" altLang="tr-TR" dirty="0" err="1" smtClean="0"/>
              <a:t>tarafı</a:t>
            </a:r>
            <a:r>
              <a:rPr lang="tr-TR" altLang="tr-TR" dirty="0" smtClean="0"/>
              <a:t>n</a:t>
            </a:r>
            <a:r>
              <a:rPr lang="en-US" altLang="tr-TR" dirty="0" err="1" smtClean="0"/>
              <a:t>dan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değerlendirme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20217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6864" cy="130100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5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Özel Eğitim Hizmetleri İçin Uygunluğuna Karar Verme</a:t>
            </a:r>
            <a:r>
              <a:rPr lang="en-US" altLang="tr-TR" sz="3200" dirty="0" smtClean="0">
                <a:solidFill>
                  <a:srgbClr val="3366FF"/>
                </a:solidFill>
              </a:rPr>
              <a:t/>
            </a:r>
            <a:br>
              <a:rPr lang="en-US" altLang="tr-TR" sz="3200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Çocuk özel eğitim hizmetleri için uygun mu?</a:t>
            </a:r>
            <a:endParaRPr lang="en-US" altLang="tr-TR" sz="40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sz="2400" dirty="0" smtClean="0"/>
              <a:t>İki soruya yanıt aranır:</a:t>
            </a: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 Hastaneler tarafından </a:t>
            </a:r>
            <a:r>
              <a:rPr lang="tr-TR" altLang="tr-TR" sz="2200" b="1" dirty="0" smtClean="0">
                <a:solidFill>
                  <a:srgbClr val="FF0000"/>
                </a:solidFill>
              </a:rPr>
              <a:t>tanılanmış yetersizlik durumu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çocuğun eğitsel performansını olumsuz etkiliyor mu?</a:t>
            </a:r>
            <a:endParaRPr lang="en-US" altLang="tr-TR" sz="2200" b="1" dirty="0" smtClean="0">
              <a:solidFill>
                <a:srgbClr val="005BD3"/>
              </a:solidFill>
            </a:endParaRPr>
          </a:p>
          <a:p>
            <a:pPr lvl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 Belirlenen </a:t>
            </a:r>
            <a:r>
              <a:rPr lang="tr-TR" altLang="tr-TR" sz="2200" b="1" dirty="0" smtClean="0">
                <a:solidFill>
                  <a:srgbClr val="005BD3"/>
                </a:solidFill>
              </a:rPr>
              <a:t>yetersizliğin çocuğun öğrenmesi üzerindeki olumsuz etkileri basit düzenleme ve uyarlamalarla ortadan kaldırılabilir mi?</a:t>
            </a:r>
            <a:endParaRPr lang="en-US" altLang="tr-TR" sz="2200" b="1" dirty="0" smtClean="0">
              <a:solidFill>
                <a:srgbClr val="005BD3"/>
              </a:solidFill>
            </a:endParaRPr>
          </a:p>
          <a:p>
            <a:pPr marL="0" indent="0" eaLnBrk="1" hangingPunct="1">
              <a:buNone/>
            </a:pPr>
            <a:endParaRPr lang="en-US" altLang="tr-TR" sz="24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5019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76481" cy="1224136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</a:rPr>
              <a:t>6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. Basamak: Bireyselleştirilmiş Eğitim Programının (BEP) Hazırlanması</a:t>
            </a:r>
            <a:r>
              <a:rPr lang="en-US" altLang="tr-TR" sz="3200" dirty="0" smtClean="0">
                <a:solidFill>
                  <a:srgbClr val="3366FF"/>
                </a:solidFill>
              </a:rPr>
              <a:t/>
            </a:r>
            <a:br>
              <a:rPr lang="en-US" altLang="tr-TR" sz="3200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Çocuğun </a:t>
            </a:r>
            <a:r>
              <a:rPr lang="tr-TR" altLang="tr-TR" sz="3200" b="1" dirty="0" err="1" smtClean="0">
                <a:solidFill>
                  <a:schemeClr val="accent1"/>
                </a:solidFill>
              </a:rPr>
              <a:t>BEP</a:t>
            </a:r>
            <a:r>
              <a:rPr lang="tr-TR" altLang="en-US" sz="3200" b="1" dirty="0" err="1" smtClean="0">
                <a:solidFill>
                  <a:schemeClr val="accent1"/>
                </a:solidFill>
              </a:rPr>
              <a:t>’</a:t>
            </a:r>
            <a:r>
              <a:rPr lang="tr-TR" altLang="tr-TR" sz="3200" b="1" dirty="0" err="1" smtClean="0">
                <a:solidFill>
                  <a:schemeClr val="accent1"/>
                </a:solidFill>
              </a:rPr>
              <a:t>ini</a:t>
            </a:r>
            <a:r>
              <a:rPr lang="tr-TR" altLang="tr-TR" sz="3200" b="1" dirty="0" smtClean="0">
                <a:solidFill>
                  <a:schemeClr val="accent1"/>
                </a:solidFill>
              </a:rPr>
              <a:t> nasıl hazırlayacağım?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899592" y="1916832"/>
            <a:ext cx="7177608" cy="448396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BEP, </a:t>
            </a:r>
            <a:r>
              <a:rPr lang="tr-TR" altLang="tr-TR" dirty="0" smtClean="0"/>
              <a:t>her özel gereksinimli çocuk için </a:t>
            </a:r>
            <a:r>
              <a:rPr lang="tr-TR" altLang="tr-TR" b="1" dirty="0" smtClean="0"/>
              <a:t>ayrıntılı değerlendirme verilerine dayalı olarak, çocuğun ailesi ile uzmanların birlikte hazırladıkları yazılı bir dokümandır.</a:t>
            </a:r>
            <a:endParaRPr lang="en-US" altLang="tr-TR" b="1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err="1" smtClean="0"/>
              <a:t>BEP</a:t>
            </a:r>
            <a:r>
              <a:rPr lang="tr-TR" altLang="en-US" dirty="0" err="1" smtClean="0"/>
              <a:t>’</a:t>
            </a:r>
            <a:r>
              <a:rPr lang="tr-TR" altLang="tr-TR" dirty="0" err="1" smtClean="0"/>
              <a:t>te</a:t>
            </a:r>
            <a:r>
              <a:rPr lang="tr-TR" altLang="tr-TR" dirty="0" smtClean="0"/>
              <a:t> özel gereksinimli </a:t>
            </a:r>
            <a:r>
              <a:rPr lang="tr-TR" altLang="tr-TR" b="1" dirty="0" smtClean="0"/>
              <a:t>çocuğa kazandırılacak davranışların neler olduğu, bu davranışların nerede, nasıl, kimler tarafından, hangi yöntemlerle ve ne kadar sürede kazandırılacağı</a:t>
            </a:r>
            <a:r>
              <a:rPr lang="tr-TR" altLang="tr-TR" dirty="0" smtClean="0"/>
              <a:t> belirtilir.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12817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607374" cy="8477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tr-TR" altLang="tr-TR" sz="3200" b="1" i="1" dirty="0" err="1" smtClean="0">
                <a:solidFill>
                  <a:srgbClr val="C00000"/>
                </a:solidFill>
              </a:rPr>
              <a:t>BEP</a:t>
            </a:r>
            <a:r>
              <a:rPr lang="tr-TR" altLang="en-US" sz="3200" b="1" i="1" dirty="0" err="1" smtClean="0">
                <a:solidFill>
                  <a:srgbClr val="C00000"/>
                </a:solidFill>
              </a:rPr>
              <a:t>’</a:t>
            </a:r>
            <a:r>
              <a:rPr lang="tr-TR" altLang="tr-TR" sz="3200" b="1" i="1" dirty="0" err="1" smtClean="0">
                <a:solidFill>
                  <a:srgbClr val="C00000"/>
                </a:solidFill>
              </a:rPr>
              <a:t>in</a:t>
            </a:r>
            <a:r>
              <a:rPr lang="tr-TR" altLang="tr-TR" sz="3200" b="1" i="1" dirty="0" smtClean="0">
                <a:solidFill>
                  <a:srgbClr val="C00000"/>
                </a:solidFill>
              </a:rPr>
              <a:t> İçeriğinde Neler Yer Alır?</a:t>
            </a:r>
            <a:endParaRPr lang="en-US" altLang="tr-TR" sz="3200" i="1" dirty="0" smtClean="0">
              <a:solidFill>
                <a:srgbClr val="C00000"/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7823398" cy="4278734"/>
          </a:xfrm>
        </p:spPr>
        <p:txBody>
          <a:bodyPr/>
          <a:lstStyle/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Çocuğun şimdiki/</a:t>
            </a:r>
            <a:r>
              <a:rPr lang="tr-TR" altLang="tr-TR" sz="2200" dirty="0" err="1" smtClean="0"/>
              <a:t>varolan</a:t>
            </a:r>
            <a:r>
              <a:rPr lang="tr-TR" altLang="tr-TR" sz="2200" dirty="0" smtClean="0"/>
              <a:t> eğitsel performans düzeyinin ifadesi,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Uzun dönemli hedefler (yıllık hedefler) ve kısa dönemli hedefler,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Öğretim yöntemleri ve materyaller,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Hedefler için ayrılan zaman,</a:t>
            </a:r>
            <a:endParaRPr lang="en-US" altLang="tr-TR" sz="2200" dirty="0" smtClean="0"/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Değerlendirme yöntemi ve ölçütleri,</a:t>
            </a:r>
          </a:p>
          <a:p>
            <a:pPr marL="868363" lvl="1" indent="-457200" eaLnBrk="1" hangingPunct="1">
              <a:buFont typeface="Calibri" panose="020F0502020204030204" pitchFamily="34" charset="0"/>
              <a:buAutoNum type="arabicPeriod"/>
            </a:pPr>
            <a:r>
              <a:rPr lang="tr-TR" altLang="tr-TR" sz="2200" dirty="0" smtClean="0"/>
              <a:t>Çocuğa sağlanacak ek özel eğitim hizmetleri</a:t>
            </a:r>
            <a:endParaRPr lang="en-US" altLang="tr-TR" sz="2200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66364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836024" cy="758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dirty="0" smtClean="0">
                <a:solidFill>
                  <a:srgbClr val="FF0000"/>
                </a:solidFill>
              </a:rPr>
              <a:t>1.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Performans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Düzeyi</a:t>
            </a:r>
            <a:endParaRPr lang="en-US" altLang="tr-TR" sz="3200" b="1" dirty="0" smtClean="0">
              <a:solidFill>
                <a:srgbClr val="FF0000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04056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 </a:t>
            </a:r>
            <a:r>
              <a:rPr lang="tr-TR" altLang="tr-TR" b="1" dirty="0" smtClean="0"/>
              <a:t>her bir kazanıma ilişkin değerlendirin</a:t>
            </a:r>
            <a:r>
              <a:rPr lang="tr-TR" altLang="tr-TR" dirty="0" smtClean="0"/>
              <a:t>. Bu değerlendirmeyi yaparken doğru karar verebilmeniz için her kazanım için çocuğu en az dört ayrı ortamda, etkinlikte ya da görevde gözlemeye çalışın.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Örneğin, </a:t>
            </a:r>
            <a:r>
              <a:rPr lang="tr-TR" altLang="en-US" dirty="0" smtClean="0"/>
              <a:t>“</a:t>
            </a:r>
            <a:r>
              <a:rPr lang="tr-TR" altLang="tr-TR" dirty="0" smtClean="0"/>
              <a:t>Atılan nesneleri yakalar.</a:t>
            </a:r>
            <a:r>
              <a:rPr lang="tr-TR" altLang="en-US" dirty="0" smtClean="0"/>
              <a:t>”</a:t>
            </a:r>
            <a:r>
              <a:rPr lang="tr-TR" altLang="tr-TR" dirty="0" smtClean="0"/>
              <a:t> kazanımının var ya da yok olduğuna karar vermek için tek bir durum değil de dört ayrı durumda gözlemledikten sonra eğer en az çocuk 4 denemenin 3</a:t>
            </a:r>
            <a:r>
              <a:rPr lang="tr-TR" altLang="en-US" dirty="0" smtClean="0"/>
              <a:t>’</a:t>
            </a:r>
            <a:r>
              <a:rPr lang="tr-TR" altLang="tr-TR" dirty="0" smtClean="0"/>
              <a:t>ünde davranımı sergiliyorsa varlığına daha az oranda sergiliyorsa yokluğuna karar verin ve değerlendirme sonucunuzu (+ ) ya da (-) olarak kaydedin.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TABLO 5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(-) olarak belirlediğiniz beceriler için, daha fazla bilgi toplamak amacıyla sözel ipucu (Sİ), model olma (MO) ve fiziksel yardım (FY) yardım türlerinden birini kullanın, bu bilgileri Form 5</a:t>
            </a:r>
            <a:r>
              <a:rPr lang="tr-TR" altLang="en-US" dirty="0" smtClean="0"/>
              <a:t>’</a:t>
            </a:r>
            <a:r>
              <a:rPr lang="tr-TR" altLang="tr-TR" dirty="0" smtClean="0"/>
              <a:t>de görüldüğü gibi kaydedin.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Değerlendirdiğiniz kazanımlarda (-) olanları her gelişim alanının altına sıralayın. Bunlar sizin desteklemeniz yani </a:t>
            </a:r>
            <a:r>
              <a:rPr lang="tr-TR" altLang="tr-TR" dirty="0" err="1" smtClean="0"/>
              <a:t>BEP</a:t>
            </a:r>
            <a:r>
              <a:rPr lang="tr-TR" altLang="en-US" dirty="0" err="1" smtClean="0"/>
              <a:t>’</a:t>
            </a:r>
            <a:r>
              <a:rPr lang="tr-TR" altLang="tr-TR" dirty="0" err="1" smtClean="0"/>
              <a:t>de</a:t>
            </a:r>
            <a:r>
              <a:rPr lang="tr-TR" altLang="tr-TR" dirty="0" smtClean="0"/>
              <a:t> amaç olarak almanız gereken becerilerdir.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tr-TR" altLang="tr-TR" dirty="0" smtClean="0"/>
              <a:t>Belirlediğiniz beceriler arasından öncelikli becerileri seçin.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097029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856358"/>
              </p:ext>
            </p:extLst>
          </p:nvPr>
        </p:nvGraphicFramePr>
        <p:xfrm>
          <a:off x="179513" y="116632"/>
          <a:ext cx="8784976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elge" r:id="rId3" imgW="5600412" imgH="7621298" progId="Word.Document.12">
                  <p:embed/>
                </p:oleObj>
              </mc:Choice>
              <mc:Fallback>
                <p:oleObj name="Belge" r:id="rId3" imgW="5600412" imgH="76212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3" y="116632"/>
                        <a:ext cx="8784976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47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70388801"/>
      </p:ext>
    </p:extLst>
  </p:cSld>
  <p:clrMapOvr>
    <a:masterClrMapping/>
  </p:clrMapOvr>
  <p:transition spd="med"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6538" cy="958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Öncelikli Beceriler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93521" cy="477505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Çocuk için </a:t>
            </a:r>
            <a:r>
              <a:rPr lang="tr-TR" altLang="tr-TR" b="1" dirty="0" smtClean="0"/>
              <a:t>işlevsel beceriler </a:t>
            </a:r>
            <a:r>
              <a:rPr lang="tr-TR" altLang="tr-TR" dirty="0" smtClean="0"/>
              <a:t>olmalıdır.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İşlevsel beceriler, </a:t>
            </a:r>
            <a:r>
              <a:rPr lang="tr-TR" altLang="tr-TR" b="1" dirty="0" smtClean="0"/>
              <a:t>çocuğun içinde bulunduğu gruba, sınıfa katılımını kolaylaştıracak</a:t>
            </a:r>
            <a:r>
              <a:rPr lang="tr-TR" altLang="tr-TR" dirty="0" smtClean="0"/>
              <a:t> becerilerdir ve bu beceriler </a:t>
            </a:r>
            <a:r>
              <a:rPr lang="tr-TR" altLang="tr-TR" b="1" dirty="0" smtClean="0"/>
              <a:t>genellikle akranları tarafından günlük rutin içinde sıklıkla kullanılan </a:t>
            </a:r>
            <a:r>
              <a:rPr lang="tr-TR" altLang="tr-TR" dirty="0" smtClean="0"/>
              <a:t>becerilerdir.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Çatal kullanma ya da suluboya ile resim yapma becerisi?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becerileri seçerken becerileri öncelik sırasına yerleştirme işini her alan için ayrı ayrı yapın.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Program hedeflerini oluştururken de </a:t>
            </a:r>
            <a:r>
              <a:rPr lang="tr-TR" altLang="tr-TR" b="1" dirty="0" smtClean="0"/>
              <a:t>her alandan dengeli </a:t>
            </a:r>
            <a:r>
              <a:rPr lang="tr-TR" altLang="tr-TR" dirty="0" smtClean="0"/>
              <a:t>bir biçimde beceri seçmeye özen gösterin.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Ön koşul becerileri </a:t>
            </a:r>
            <a:r>
              <a:rPr lang="tr-TR" altLang="tr-TR" dirty="0" smtClean="0"/>
              <a:t>öncelikli beceri olarak seçiniz. </a:t>
            </a:r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992856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dirty="0" err="1" smtClean="0">
                <a:solidFill>
                  <a:srgbClr val="FF0000"/>
                </a:solidFill>
              </a:rPr>
              <a:t>Performans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Yazım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FF0000"/>
                </a:solidFill>
              </a:rPr>
              <a:t>İlkeleri</a:t>
            </a:r>
            <a:r>
              <a:rPr lang="en-US" altLang="tr-TR" sz="32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27584" y="1844823"/>
            <a:ext cx="7538541" cy="465598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</a:t>
            </a:r>
            <a:r>
              <a:rPr lang="tr-TR" altLang="tr-TR" dirty="0" smtClean="0"/>
              <a:t> </a:t>
            </a:r>
            <a:r>
              <a:rPr lang="tr-TR" altLang="tr-TR" b="1" i="1" dirty="0" smtClean="0"/>
              <a:t>değerlendirme verilerine </a:t>
            </a:r>
            <a:r>
              <a:rPr lang="tr-TR" altLang="tr-TR" i="1" dirty="0" smtClean="0"/>
              <a:t>(değerlendirme sonuçlarına) göre oluşturmalısınız.</a:t>
            </a:r>
            <a:r>
              <a:rPr lang="tr-TR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 yazarken çocukların </a:t>
            </a:r>
            <a:r>
              <a:rPr lang="tr-TR" altLang="tr-TR" b="1" i="1" dirty="0" smtClean="0"/>
              <a:t>yapamadıkları ile birlikte yapabildiklerini </a:t>
            </a:r>
            <a:r>
              <a:rPr lang="tr-TR" altLang="tr-TR" i="1" dirty="0" smtClean="0"/>
              <a:t>de yazmalısınız.</a:t>
            </a:r>
            <a:r>
              <a:rPr lang="tr-TR" altLang="tr-TR" dirty="0" smtClean="0"/>
              <a:t>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 </a:t>
            </a:r>
            <a:r>
              <a:rPr lang="tr-TR" altLang="tr-TR" b="1" i="1" dirty="0" smtClean="0"/>
              <a:t>ölçülebilir ve gözlenebilir </a:t>
            </a:r>
            <a:r>
              <a:rPr lang="tr-TR" altLang="tr-TR" i="1" dirty="0" smtClean="0"/>
              <a:t>şekilde ifade etmelisiniz</a:t>
            </a:r>
            <a:r>
              <a:rPr lang="tr-TR" altLang="tr-TR" dirty="0" smtClean="0"/>
              <a:t>.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düzeyini </a:t>
            </a:r>
            <a:r>
              <a:rPr lang="tr-TR" altLang="tr-TR" b="1" i="1" dirty="0" smtClean="0"/>
              <a:t>uzun ve kısa dönemli hedefler oluşturmaya olanak verecek </a:t>
            </a:r>
            <a:r>
              <a:rPr lang="tr-TR" altLang="tr-TR" i="1" dirty="0" smtClean="0"/>
              <a:t>şekilde yazmalısınız. </a:t>
            </a:r>
            <a:endParaRPr lang="en-US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i="1" dirty="0" smtClean="0"/>
              <a:t>Performans düzeyi ifadelerinde </a:t>
            </a:r>
            <a:r>
              <a:rPr lang="tr-TR" altLang="tr-TR" b="1" i="1" dirty="0" smtClean="0"/>
              <a:t>çocuğun şimdiki durumunu </a:t>
            </a:r>
            <a:r>
              <a:rPr lang="tr-TR" altLang="tr-TR" i="1" dirty="0" smtClean="0"/>
              <a:t>yansıtmalısınız.</a:t>
            </a:r>
            <a:r>
              <a:rPr lang="tr-TR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FF0000"/>
                </a:solidFill>
              </a:rPr>
              <a:t>TABLO 6</a:t>
            </a:r>
            <a:endParaRPr lang="en-US" altLang="tr-TR" b="1" dirty="0" smtClean="0">
              <a:solidFill>
                <a:srgbClr val="FF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49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19803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89825" cy="71402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1. Değerlendirme Nedir?</a:t>
            </a:r>
            <a:endParaRPr lang="en-US" altLang="tr-TR" sz="3200" dirty="0" smtClean="0">
              <a:solidFill>
                <a:srgbClr val="C0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87375" y="1772816"/>
            <a:ext cx="7489825" cy="462798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005BD3"/>
                </a:solidFill>
              </a:rPr>
              <a:t>Değerlendirme </a:t>
            </a:r>
            <a:r>
              <a:rPr lang="tr-TR" altLang="tr-TR" b="1" dirty="0" smtClean="0"/>
              <a:t>çocuk hakkında karar vermek için yapılan bilgi toplama sürecidir.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 tanımın </a:t>
            </a:r>
            <a:r>
              <a:rPr lang="tr-TR" altLang="tr-TR" b="1" dirty="0" smtClean="0"/>
              <a:t>iki temel öğesi </a:t>
            </a:r>
            <a:r>
              <a:rPr lang="tr-TR" altLang="tr-TR" dirty="0" smtClean="0"/>
              <a:t>vardır. Bunlardan ilki </a:t>
            </a:r>
            <a:r>
              <a:rPr lang="tr-TR" altLang="tr-TR" dirty="0" smtClean="0">
                <a:solidFill>
                  <a:srgbClr val="005BD3"/>
                </a:solidFill>
              </a:rPr>
              <a:t>KARAR VERME,</a:t>
            </a:r>
            <a:r>
              <a:rPr lang="tr-TR" altLang="tr-TR" dirty="0" smtClean="0"/>
              <a:t> ikincisi de </a:t>
            </a:r>
            <a:r>
              <a:rPr lang="tr-TR" altLang="tr-TR" dirty="0" err="1" smtClean="0">
                <a:solidFill>
                  <a:srgbClr val="005BD3"/>
                </a:solidFill>
              </a:rPr>
              <a:t>SÜREÇ</a:t>
            </a:r>
            <a:r>
              <a:rPr lang="tr-TR" altLang="en-US" dirty="0" err="1" smtClean="0">
                <a:solidFill>
                  <a:srgbClr val="005BD3"/>
                </a:solidFill>
              </a:rPr>
              <a:t>’</a:t>
            </a:r>
            <a:r>
              <a:rPr lang="tr-TR" altLang="ja-JP" dirty="0" err="1" smtClean="0"/>
              <a:t>tir</a:t>
            </a:r>
            <a:r>
              <a:rPr lang="tr-TR" altLang="ja-JP" dirty="0" smtClean="0"/>
              <a:t>.</a:t>
            </a:r>
            <a:endParaRPr lang="en-US" altLang="tr-TR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140" y="3068960"/>
            <a:ext cx="4794828" cy="3221921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9617415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3" cy="6120680"/>
          </a:xfrm>
          <a:prstGeom prst="rect">
            <a:avLst/>
          </a:prstGeom>
        </p:spPr>
      </p:pic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50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65304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38273924"/>
      </p:ext>
    </p:extLst>
  </p:cSld>
  <p:clrMapOvr>
    <a:masterClrMapping/>
  </p:clrMapOvr>
  <p:transition spd="med"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2. Uzun Dönemli Hedefler (Yıllık Hedefler)</a:t>
            </a:r>
            <a:endParaRPr lang="en-US" altLang="tr-TR" sz="3200" b="1" dirty="0" smtClean="0">
              <a:solidFill>
                <a:srgbClr val="FF0000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340550" cy="446390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Bir yılın sonunda çocuğun kazanmasını beklediğiniz davranışlardır.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ulaşabileceği ve gerçekçi hedefler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hedefler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Öncelikli hedeflerin belirlenmesinde </a:t>
            </a:r>
          </a:p>
          <a:p>
            <a:pPr lvl="2" eaLnBrk="1" hangingPunct="1"/>
            <a:r>
              <a:rPr lang="tr-TR" altLang="tr-TR" sz="2000" dirty="0" smtClean="0"/>
              <a:t>anne-baba</a:t>
            </a:r>
          </a:p>
          <a:p>
            <a:pPr lvl="2" eaLnBrk="1" hangingPunct="1"/>
            <a:r>
              <a:rPr lang="tr-TR" altLang="tr-TR" sz="2000" dirty="0" smtClean="0"/>
              <a:t>çocuğun eğitiminden sorumlu olan diğer kişilerin görüşleri </a:t>
            </a:r>
          </a:p>
          <a:p>
            <a:pPr lvl="2" eaLnBrk="1" hangingPunct="1"/>
            <a:r>
              <a:rPr lang="tr-TR" altLang="tr-TR" sz="2000" dirty="0" smtClean="0"/>
              <a:t>işlevsel olması</a:t>
            </a:r>
          </a:p>
          <a:p>
            <a:pPr lvl="2" eaLnBrk="1" hangingPunct="1"/>
            <a:r>
              <a:rPr lang="tr-TR" altLang="tr-TR" sz="2000" dirty="0" smtClean="0"/>
              <a:t> çocuğun sınıfta başarılı olmasına yardımcı olacak hedefler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716033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856538" cy="9699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DÖNEMLİ HEDEF ÖRNEKLERİ</a:t>
            </a:r>
            <a:endParaRPr lang="en-US" altLang="tr-TR" sz="3200" i="1" dirty="0" smtClean="0">
              <a:solidFill>
                <a:srgbClr val="008000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899592" y="1772816"/>
            <a:ext cx="7598296" cy="450892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i="1" u="sng" dirty="0" smtClean="0">
                <a:solidFill>
                  <a:srgbClr val="660066"/>
                </a:solidFill>
              </a:rPr>
              <a:t>PSİKOMOTOR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1.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s</a:t>
            </a:r>
            <a:r>
              <a:rPr lang="tr-TR" altLang="tr-TR" dirty="0" smtClean="0"/>
              <a:t>özel yönergelere uygun olarak yürür.</a:t>
            </a:r>
            <a:endParaRPr lang="en-US" altLang="tr-TR" dirty="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</a:t>
            </a:r>
            <a:r>
              <a:rPr lang="tr-TR" altLang="tr-TR" dirty="0" smtClean="0"/>
              <a:t>sözel yönergelere uygun olarak koşar.</a:t>
            </a:r>
            <a:endParaRPr lang="en-US" altLang="tr-TR" dirty="0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3.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b</a:t>
            </a:r>
            <a:r>
              <a:rPr lang="tr-TR" altLang="tr-TR" dirty="0" err="1" smtClean="0"/>
              <a:t>elirli</a:t>
            </a:r>
            <a:r>
              <a:rPr lang="tr-TR" altLang="tr-TR" dirty="0" smtClean="0"/>
              <a:t> bir yüksekliğe merdivenle çıkar.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i="1" u="sng" dirty="0" smtClean="0">
                <a:solidFill>
                  <a:srgbClr val="660066"/>
                </a:solidFill>
              </a:rPr>
              <a:t>SOSYAL DUYGUSAL ALAN</a:t>
            </a:r>
            <a:r>
              <a:rPr lang="en-US" altLang="tr-TR" i="1" u="sng" dirty="0" smtClean="0">
                <a:solidFill>
                  <a:srgbClr val="660066"/>
                </a:solidFill>
              </a:rPr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1.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</a:t>
            </a:r>
            <a:r>
              <a:rPr lang="en-US" altLang="tr-TR" dirty="0" smtClean="0"/>
              <a:t> f</a:t>
            </a:r>
            <a:r>
              <a:rPr lang="tr-TR" altLang="tr-TR" dirty="0" err="1" smtClean="0"/>
              <a:t>iziksel</a:t>
            </a:r>
            <a:r>
              <a:rPr lang="tr-TR" altLang="tr-TR" dirty="0" smtClean="0"/>
              <a:t> özelliklerini söyler.</a:t>
            </a:r>
            <a:r>
              <a:rPr lang="en-US" altLang="tr-TR" dirty="0" smtClean="0"/>
              <a:t> 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2.</a:t>
            </a:r>
            <a:r>
              <a:rPr lang="tr-TR" altLang="tr-TR" dirty="0" smtClean="0"/>
              <a:t>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bir </a:t>
            </a:r>
            <a:r>
              <a:rPr lang="en-US" altLang="tr-TR" dirty="0" err="1" smtClean="0"/>
              <a:t>akademik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yılın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sonunda</a:t>
            </a:r>
            <a:r>
              <a:rPr lang="en-US" altLang="tr-TR" dirty="0" smtClean="0"/>
              <a:t> b</a:t>
            </a:r>
            <a:r>
              <a:rPr lang="tr-TR" altLang="tr-TR" dirty="0" smtClean="0"/>
              <a:t>elli başlı </a:t>
            </a:r>
            <a:r>
              <a:rPr lang="tr-TR" altLang="tr-TR" dirty="0" err="1" smtClean="0"/>
              <a:t>duyuşsal</a:t>
            </a:r>
            <a:r>
              <a:rPr lang="tr-TR" altLang="tr-TR" dirty="0" smtClean="0"/>
              <a:t> özelliklerini söyler.</a:t>
            </a:r>
            <a:endParaRPr lang="en-US" altLang="tr-TR" dirty="0" smtClean="0"/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52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084475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899592" y="286605"/>
            <a:ext cx="7467168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2. Kısa Dönemli Hedefler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473702" cy="4289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dönemli hedefler </a:t>
            </a:r>
            <a:r>
              <a:rPr lang="tr-TR" altLang="tr-TR" b="1" dirty="0" smtClean="0"/>
              <a:t>bireyin var olan performans düzeyi ile uzun dönemli hedefler arasındaki </a:t>
            </a:r>
            <a:r>
              <a:rPr lang="tr-TR" altLang="tr-TR" dirty="0" smtClean="0"/>
              <a:t>(uzun dönemli hedeflere ulaşabilmesi için kazanması gereken) ölçülebilir ara basamaklardır.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/>
              <a:t>Ögeleri;</a:t>
            </a:r>
          </a:p>
          <a:p>
            <a:pPr lvl="2" eaLnBrk="1" hangingPunct="1"/>
            <a:r>
              <a:rPr lang="tr-TR" altLang="tr-TR" sz="2000" dirty="0" smtClean="0"/>
              <a:t>1. birey</a:t>
            </a:r>
          </a:p>
          <a:p>
            <a:pPr lvl="2" eaLnBrk="1" hangingPunct="1"/>
            <a:r>
              <a:rPr lang="tr-TR" altLang="tr-TR" sz="2000" dirty="0" smtClean="0"/>
              <a:t>2. davranış</a:t>
            </a:r>
          </a:p>
          <a:p>
            <a:pPr lvl="2" eaLnBrk="1" hangingPunct="1"/>
            <a:r>
              <a:rPr lang="tr-TR" altLang="tr-TR" sz="2000" dirty="0" smtClean="0"/>
              <a:t>3. koşul</a:t>
            </a:r>
          </a:p>
          <a:p>
            <a:pPr lvl="2" eaLnBrk="1" hangingPunct="1"/>
            <a:r>
              <a:rPr lang="tr-TR" altLang="tr-TR" sz="2000" dirty="0" smtClean="0"/>
              <a:t>4. ölçüt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53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8424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737475" cy="410445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i="1" u="sng" dirty="0" smtClean="0">
                <a:solidFill>
                  <a:srgbClr val="660066"/>
                </a:solidFill>
              </a:rPr>
              <a:t>PSİKOMOTOR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1.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s</a:t>
            </a:r>
            <a:r>
              <a:rPr lang="tr-TR" altLang="tr-TR" b="1" dirty="0" smtClean="0"/>
              <a:t>özel yönergelere uygun olarak yürür.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yavaş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yavaş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hızlı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hızlı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d.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yürümesi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 </a:t>
            </a:r>
            <a:r>
              <a:rPr lang="en-US" altLang="ja-JP" dirty="0" err="1" smtClean="0"/>
              <a:t>yürür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54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7287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747000" cy="4608512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</a:t>
            </a:r>
            <a:r>
              <a:rPr lang="tr-TR" altLang="tr-TR" b="1" dirty="0" smtClean="0"/>
              <a:t>sözel yönergelere uygun olarak koşar.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yavaş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yavaş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hızlı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hızlı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geri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d.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kendisinden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yan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koşması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istendiğinde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koşar</a:t>
            </a:r>
            <a:r>
              <a:rPr lang="en-US" altLang="ja-JP" dirty="0" smtClean="0"/>
              <a:t>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55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8135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755576" y="1844824"/>
            <a:ext cx="7321624" cy="4555976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i="1" u="sng" dirty="0" smtClean="0">
                <a:solidFill>
                  <a:srgbClr val="660066"/>
                </a:solidFill>
              </a:rPr>
              <a:t>SOSYAL DUYGUSAL ALAN</a:t>
            </a:r>
            <a:endParaRPr lang="en-US" altLang="tr-TR" i="1" u="sng" dirty="0" smtClean="0">
              <a:solidFill>
                <a:srgbClr val="660066"/>
              </a:solidFill>
            </a:endParaRP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tr-TR" altLang="tr-TR" b="1" dirty="0" smtClean="0"/>
              <a:t>UDH 1.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f</a:t>
            </a:r>
            <a:r>
              <a:rPr lang="tr-TR" altLang="tr-TR" b="1" dirty="0" err="1" smtClean="0"/>
              <a:t>iziksel</a:t>
            </a:r>
            <a:r>
              <a:rPr lang="tr-TR" altLang="tr-TR" b="1" dirty="0" smtClean="0"/>
              <a:t> özelliklerini söyler.</a:t>
            </a:r>
            <a:endParaRPr lang="en-US" altLang="tr-TR" dirty="0" smtClean="0"/>
          </a:p>
          <a:p>
            <a:pPr marL="114300" indent="0" eaLnBrk="1" hangingPunct="1"/>
            <a:r>
              <a:rPr lang="en-US" altLang="tr-TR" dirty="0" smtClean="0"/>
              <a:t>KDH </a:t>
            </a:r>
            <a:r>
              <a:rPr lang="tr-TR" altLang="tr-TR" dirty="0" smtClean="0"/>
              <a:t>a</a:t>
            </a:r>
            <a:r>
              <a:rPr lang="en-US" altLang="tr-TR" dirty="0" smtClean="0"/>
              <a:t>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saç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rengini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göz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rengini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endParaRPr lang="en-US" altLang="tr-TR" dirty="0" smtClean="0"/>
          </a:p>
          <a:p>
            <a:pPr marL="114300" indent="0" eaLnBrk="1" hangingPunct="1"/>
            <a:endParaRPr lang="en-US" altLang="tr-T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2203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620000" cy="4536504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en-US" altLang="tr-TR" b="1" dirty="0" smtClean="0"/>
              <a:t>UDH 2. </a:t>
            </a:r>
            <a:r>
              <a:rPr lang="en-US" altLang="tr-TR" b="1" dirty="0" err="1" smtClean="0"/>
              <a:t>Buse</a:t>
            </a:r>
            <a:r>
              <a:rPr lang="en-US" altLang="tr-TR" b="1" dirty="0" smtClean="0"/>
              <a:t> bir </a:t>
            </a:r>
            <a:r>
              <a:rPr lang="en-US" altLang="tr-TR" b="1" dirty="0" err="1" smtClean="0"/>
              <a:t>akademik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yılın</a:t>
            </a:r>
            <a:r>
              <a:rPr lang="en-US" altLang="tr-TR" b="1" dirty="0" smtClean="0"/>
              <a:t> </a:t>
            </a:r>
            <a:r>
              <a:rPr lang="en-US" altLang="tr-TR" b="1" dirty="0" err="1" smtClean="0"/>
              <a:t>sonunda</a:t>
            </a:r>
            <a:r>
              <a:rPr lang="en-US" altLang="tr-TR" b="1" dirty="0" smtClean="0"/>
              <a:t> b</a:t>
            </a:r>
            <a:r>
              <a:rPr lang="tr-TR" altLang="tr-TR" b="1" dirty="0" smtClean="0"/>
              <a:t>elli başlı </a:t>
            </a:r>
            <a:r>
              <a:rPr lang="tr-TR" altLang="tr-TR" b="1" dirty="0" err="1" smtClean="0"/>
              <a:t>duyuşsal</a:t>
            </a:r>
            <a:r>
              <a:rPr lang="tr-TR" altLang="tr-TR" b="1" dirty="0" smtClean="0"/>
              <a:t> (neleri sevdiğini, neleri sevmediğini, hangi durumlarda üzüldüğünü, ve sevindiğini gibi) özelliklerini söyler.</a:t>
            </a:r>
            <a:endParaRPr lang="en-US" altLang="tr-TR" b="1" dirty="0" smtClean="0"/>
          </a:p>
          <a:p>
            <a:pPr marL="114300" indent="0" eaLnBrk="1" hangingPunct="1"/>
            <a:r>
              <a:rPr lang="en-US" altLang="tr-TR" dirty="0" smtClean="0"/>
              <a:t>KDH a.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yiyecekleri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b.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oyuncakları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</a:p>
          <a:p>
            <a:pPr marL="114300" indent="0" eaLnBrk="1" hangingPunct="1"/>
            <a:r>
              <a:rPr lang="en-US" altLang="tr-TR" dirty="0" smtClean="0"/>
              <a:t>KDH c. </a:t>
            </a:r>
            <a:r>
              <a:rPr lang="en-US" altLang="tr-TR" dirty="0" err="1" smtClean="0"/>
              <a:t>Buse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sorulduğunda</a:t>
            </a:r>
            <a:r>
              <a:rPr lang="en-US" altLang="tr-TR" dirty="0" smtClean="0"/>
              <a:t> 4 </a:t>
            </a:r>
            <a:r>
              <a:rPr lang="en-US" altLang="tr-TR" dirty="0" err="1" smtClean="0"/>
              <a:t>denemenin</a:t>
            </a:r>
            <a:r>
              <a:rPr lang="en-US" altLang="tr-TR" dirty="0" smtClean="0"/>
              <a:t> 3</a:t>
            </a:r>
            <a:r>
              <a:rPr lang="ja-JP" altLang="en-US" dirty="0" smtClean="0"/>
              <a:t>’</a:t>
            </a:r>
            <a:r>
              <a:rPr lang="en-US" altLang="ja-JP" dirty="0" err="1" smtClean="0"/>
              <a:t>ünde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sevmediği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yiyecekleri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söyler</a:t>
            </a:r>
            <a:r>
              <a:rPr lang="en-US" altLang="ja-JP" dirty="0" smtClean="0"/>
              <a:t>.</a:t>
            </a:r>
            <a:endParaRPr lang="en-US" altLang="tr-T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56538" cy="7572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tr-TR" sz="3200" b="1" i="1" dirty="0" smtClean="0">
                <a:solidFill>
                  <a:srgbClr val="008000"/>
                </a:solidFill>
              </a:rPr>
              <a:t>UZUN VE KISA DÖNEMLİ HEDEF ÖRNEKLERİ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705737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43800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3. Öğretim Yöntemleri ve Materyaller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BEP hazırlanırken kısa dönemli hedeflerle birlikte, bu </a:t>
            </a:r>
            <a:r>
              <a:rPr lang="tr-TR" altLang="tr-TR" b="1" dirty="0" smtClean="0"/>
              <a:t>hedeflere ulaşmada kullanılacak öğretim yöntemleri ve materyalleri</a:t>
            </a:r>
            <a:r>
              <a:rPr lang="tr-TR" altLang="tr-TR" dirty="0" smtClean="0"/>
              <a:t> de belirlenir. 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7594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95160" cy="98215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4. Hedefler İçin Ayrılan Zaman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Kısa dönemli </a:t>
            </a:r>
            <a:r>
              <a:rPr lang="tr-TR" altLang="tr-TR" b="1" dirty="0" smtClean="0"/>
              <a:t>hedeflere ulaşmak için gerekli zaman;</a:t>
            </a:r>
          </a:p>
          <a:p>
            <a:pPr lvl="2" eaLnBrk="1" hangingPunct="1"/>
            <a:r>
              <a:rPr lang="tr-TR" altLang="tr-TR" sz="2000" dirty="0" smtClean="0"/>
              <a:t>çocuğun var olan performansına,</a:t>
            </a:r>
          </a:p>
          <a:p>
            <a:pPr lvl="2" eaLnBrk="1" hangingPunct="1"/>
            <a:r>
              <a:rPr lang="tr-TR" altLang="tr-TR" sz="2000" dirty="0" smtClean="0"/>
              <a:t>geçmişteki başarı düzeyine,</a:t>
            </a:r>
          </a:p>
          <a:p>
            <a:pPr lvl="2" eaLnBrk="1" hangingPunct="1"/>
            <a:r>
              <a:rPr lang="tr-TR" altLang="tr-TR" sz="2000" dirty="0" smtClean="0"/>
              <a:t>içinde yaşadığı çevrenin ve ailenin özelliklerine,</a:t>
            </a:r>
          </a:p>
          <a:p>
            <a:pPr lvl="2" eaLnBrk="1" hangingPunct="1"/>
            <a:r>
              <a:rPr lang="tr-TR" altLang="tr-TR" sz="2000" dirty="0" smtClean="0"/>
              <a:t>çocuğun ek özel eğitim desteği alıp almamasına ve </a:t>
            </a:r>
          </a:p>
          <a:p>
            <a:pPr lvl="2" eaLnBrk="1" hangingPunct="1"/>
            <a:r>
              <a:rPr lang="tr-TR" altLang="tr-TR" sz="2000" dirty="0" smtClean="0"/>
              <a:t>eğitim gördüğü sınıfın özelliklerine göre belirlenmelidir.</a:t>
            </a:r>
            <a:endParaRPr lang="en-US" altLang="tr-TR" sz="2000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56324" name="Picture 3" descr="BU0094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3768725"/>
            <a:ext cx="2441575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59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9793377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81938" cy="8826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1. Karar Verme</a:t>
            </a:r>
            <a:endParaRPr lang="en-US" altLang="tr-TR" sz="3200" dirty="0" smtClean="0">
              <a:solidFill>
                <a:srgbClr val="3366FF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99592" y="1844824"/>
            <a:ext cx="7177608" cy="4555976"/>
          </a:xfrm>
        </p:spPr>
        <p:txBody>
          <a:bodyPr/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Hangi davranışları kazandıracağım?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Buna karar vermek için öncelikle onların </a:t>
            </a:r>
            <a:r>
              <a:rPr lang="tr-TR" altLang="tr-TR" b="1" dirty="0" smtClean="0">
                <a:solidFill>
                  <a:schemeClr val="accent1"/>
                </a:solidFill>
              </a:rPr>
              <a:t>var olan performans </a:t>
            </a:r>
            <a:r>
              <a:rPr lang="tr-TR" altLang="tr-TR" dirty="0" smtClean="0"/>
              <a:t>düzeyini,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Diğer bir deyişle </a:t>
            </a:r>
            <a:r>
              <a:rPr lang="tr-TR" altLang="tr-TR" b="1" dirty="0" smtClean="0">
                <a:solidFill>
                  <a:schemeClr val="accent1"/>
                </a:solidFill>
              </a:rPr>
              <a:t>neleri yapıp, neleri yapamadıklarını </a:t>
            </a:r>
            <a:r>
              <a:rPr lang="tr-TR" altLang="tr-TR" dirty="0" smtClean="0"/>
              <a:t>belirlemeniz gerekmektedir.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691444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822960" y="404663"/>
            <a:ext cx="7543800" cy="86409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5. Değerlendirme Yöntemi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Gözlem, programa dayalı olarak oluşturulmuş kontrol listeleri, çalışma örneği analizi gibi </a:t>
            </a:r>
            <a:r>
              <a:rPr lang="tr-TR" altLang="tr-TR" dirty="0" err="1" smtClean="0"/>
              <a:t>informal</a:t>
            </a:r>
            <a:r>
              <a:rPr lang="tr-TR" altLang="tr-TR" dirty="0" smtClean="0"/>
              <a:t> değerlendirme teknikleri,</a:t>
            </a:r>
          </a:p>
          <a:p>
            <a:pPr lvl="1" eaLnBrk="1" hangingPunct="1"/>
            <a:r>
              <a:rPr lang="tr-TR" altLang="tr-TR" dirty="0" smtClean="0"/>
              <a:t>ilk belirleme ya da öğrencilerin performans düzeylerini belirlemede kullanıldıkları gibi aynı zamanda </a:t>
            </a:r>
          </a:p>
          <a:p>
            <a:pPr lvl="1" eaLnBrk="1" hangingPunct="1"/>
            <a:r>
              <a:rPr lang="tr-TR" altLang="tr-TR" dirty="0" smtClean="0"/>
              <a:t>hedeflere ulaşılıp ulaşılmadığını belirlemek için de kullanılan tekniklerdir.</a:t>
            </a:r>
            <a:endParaRPr lang="en-US" altLang="tr-TR" dirty="0" smtClean="0"/>
          </a:p>
          <a:p>
            <a:pPr eaLnBrk="1" hangingPunct="1"/>
            <a:endParaRPr lang="en-US" altLang="tr-TR" dirty="0" smtClean="0"/>
          </a:p>
        </p:txBody>
      </p:sp>
      <p:pic>
        <p:nvPicPr>
          <p:cNvPr id="57348" name="Picture 3" descr="AA02307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4498975"/>
            <a:ext cx="2060575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60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959705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467168" cy="91014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FF0000"/>
                </a:solidFill>
              </a:rPr>
              <a:t>6. Ek Hizmetlerin Planlanması</a:t>
            </a:r>
            <a:r>
              <a:rPr lang="tr-TR" altLang="tr-TR" sz="3200" dirty="0" smtClean="0">
                <a:solidFill>
                  <a:srgbClr val="FF0000"/>
                </a:solidFill>
              </a:rPr>
              <a:t> </a:t>
            </a:r>
            <a:endParaRPr lang="en-US" altLang="tr-TR" sz="3200" dirty="0" smtClean="0">
              <a:solidFill>
                <a:srgbClr val="FF0000"/>
              </a:solidFill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899592" y="1844823"/>
            <a:ext cx="7463358" cy="459883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ulaşım,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konuşma terapisi,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fizyoterapi,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iş-uğraşı terapisi,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danışmanlık ve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tıbbi hizmetler özel gereksinimli çocuğa sağlanacak ek hizmetler arasında yer almaktadır. </a:t>
            </a: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61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546610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620000" cy="108012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7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.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Basamak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: 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D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eğerlendirme</a:t>
            </a:r>
            <a:r>
              <a:rPr lang="tr-TR" altLang="tr-TR" sz="3200" b="1" dirty="0" smtClean="0">
                <a:solidFill>
                  <a:srgbClr val="3366FF"/>
                </a:solidFill>
              </a:rPr>
              <a:t/>
            </a:r>
            <a:br>
              <a:rPr lang="tr-TR" altLang="tr-TR" sz="3200" b="1" dirty="0" smtClean="0">
                <a:solidFill>
                  <a:srgbClr val="3366FF"/>
                </a:solidFill>
              </a:rPr>
            </a:br>
            <a:r>
              <a:rPr lang="tr-TR" altLang="tr-TR" sz="3200" b="1" dirty="0" smtClean="0">
                <a:solidFill>
                  <a:schemeClr val="accent1"/>
                </a:solidFill>
              </a:rPr>
              <a:t>Gelişmeyi nasıl değerlendireceğim?</a:t>
            </a:r>
            <a:endParaRPr lang="en-US" altLang="tr-TR" sz="3200" b="1" dirty="0" smtClean="0">
              <a:solidFill>
                <a:schemeClr val="accent1"/>
              </a:solidFill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899591" y="1916832"/>
            <a:ext cx="7493521" cy="433633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dirty="0" err="1" smtClean="0"/>
              <a:t>Sürekli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gözden</a:t>
            </a:r>
            <a:r>
              <a:rPr lang="en-US" altLang="tr-TR" dirty="0" smtClean="0"/>
              <a:t> </a:t>
            </a:r>
            <a:r>
              <a:rPr lang="en-US" altLang="tr-TR" dirty="0" err="1" smtClean="0"/>
              <a:t>geçirerek</a:t>
            </a:r>
            <a:r>
              <a:rPr lang="en-US" altLang="tr-TR" dirty="0" smtClean="0"/>
              <a:t> BEP</a:t>
            </a:r>
            <a:r>
              <a:rPr lang="ja-JP" altLang="en-US" dirty="0" smtClean="0"/>
              <a:t>’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düzenlenmesidir</a:t>
            </a:r>
            <a:r>
              <a:rPr lang="en-US" altLang="ja-JP" dirty="0" smtClean="0"/>
              <a:t>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altLang="tr-TR" b="1" dirty="0" smtClean="0">
                <a:solidFill>
                  <a:srgbClr val="FF0000"/>
                </a:solidFill>
              </a:rPr>
              <a:t>TABLO 7</a:t>
            </a:r>
          </a:p>
        </p:txBody>
      </p:sp>
      <p:pic>
        <p:nvPicPr>
          <p:cNvPr id="59396" name="Picture 3" descr="j0186102.pic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244850"/>
            <a:ext cx="162560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62</a:t>
            </a:fld>
            <a:endParaRPr lang="tr-TR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907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062494"/>
              </p:ext>
            </p:extLst>
          </p:nvPr>
        </p:nvGraphicFramePr>
        <p:xfrm>
          <a:off x="179512" y="116632"/>
          <a:ext cx="8784976" cy="634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elge" r:id="rId3" imgW="5600412" imgH="5196274" progId="Word.Document.12">
                  <p:embed/>
                </p:oleObj>
              </mc:Choice>
              <mc:Fallback>
                <p:oleObj name="Belge" r:id="rId3" imgW="5600412" imgH="51962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784976" cy="6343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63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256454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0311953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899592" y="188640"/>
            <a:ext cx="7416824" cy="6212160"/>
          </a:xfrm>
        </p:spPr>
        <p:txBody>
          <a:bodyPr>
            <a:norm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ÖRNEK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OLAY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ne </a:t>
            </a:r>
            <a:r>
              <a:rPr lang="tr-TR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dİYOR</a:t>
            </a:r>
            <a:r>
              <a:rPr lang="en-US" altLang="tr-TR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64</a:t>
            </a:fld>
            <a:endParaRPr lang="tr-TR"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055117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620000" cy="60483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3366FF"/>
                </a:solidFill>
              </a:rPr>
              <a:t>2. Süreç</a:t>
            </a:r>
            <a:endParaRPr lang="en-US" altLang="tr-T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71600" y="1844824"/>
            <a:ext cx="7105600" cy="4555976"/>
          </a:xfrm>
        </p:spPr>
        <p:txBody>
          <a:bodyPr>
            <a:normAutofit/>
          </a:bodyPr>
          <a:lstStyle/>
          <a:p>
            <a:pPr eaLnBrk="1" hangingPunct="1">
              <a:buFont typeface="Wingdings" charset="2"/>
              <a:buChar char="q"/>
            </a:pPr>
            <a:r>
              <a:rPr lang="tr-TR" altLang="tr-TR" dirty="0" smtClean="0"/>
              <a:t>Değerlendirme, </a:t>
            </a:r>
            <a:r>
              <a:rPr lang="tr-TR" altLang="tr-TR" b="1" dirty="0" smtClean="0">
                <a:solidFill>
                  <a:schemeClr val="accent1"/>
                </a:solidFill>
              </a:rPr>
              <a:t>sadece bazı testlerin verilmesi</a:t>
            </a:r>
            <a:r>
              <a:rPr lang="tr-TR" altLang="tr-TR" b="1" dirty="0" smtClean="0"/>
              <a:t> </a:t>
            </a:r>
            <a:r>
              <a:rPr lang="tr-TR" altLang="tr-TR" dirty="0" smtClean="0"/>
              <a:t>demek değildir.</a:t>
            </a:r>
            <a:r>
              <a:rPr lang="en-US" altLang="tr-TR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Yalnızca </a:t>
            </a:r>
            <a:r>
              <a:rPr lang="tr-TR" altLang="tr-TR" b="1" dirty="0" smtClean="0">
                <a:solidFill>
                  <a:schemeClr val="accent1"/>
                </a:solidFill>
              </a:rPr>
              <a:t>belli bir zaman aralığında </a:t>
            </a:r>
            <a:r>
              <a:rPr lang="tr-TR" altLang="tr-TR" dirty="0" smtClean="0"/>
              <a:t>gerçekleşen bir işlem değildir.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chemeClr val="accent1"/>
                </a:solidFill>
              </a:rPr>
              <a:t>Çocuğun gelişimine göre yeni hedefler, uyarlamalar yapmayı gerektiren esnek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bir süreçtir.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chemeClr val="accent1"/>
                </a:solidFill>
              </a:rPr>
              <a:t>Tek bir kişi </a:t>
            </a:r>
            <a:r>
              <a:rPr lang="tr-TR" altLang="tr-TR" dirty="0" smtClean="0"/>
              <a:t>tarafından (öğretmen, rehber öğretmen, psikolog), </a:t>
            </a:r>
            <a:r>
              <a:rPr lang="tr-TR" altLang="tr-TR" b="1" dirty="0" smtClean="0">
                <a:solidFill>
                  <a:schemeClr val="accent1"/>
                </a:solidFill>
              </a:rPr>
              <a:t>tek bir ortamda </a:t>
            </a:r>
            <a:r>
              <a:rPr lang="tr-TR" altLang="tr-TR" dirty="0" smtClean="0"/>
              <a:t>(sınıf ya da test odası), </a:t>
            </a:r>
            <a:r>
              <a:rPr lang="tr-TR" altLang="tr-TR" b="1" dirty="0" smtClean="0">
                <a:solidFill>
                  <a:schemeClr val="accent1"/>
                </a:solidFill>
              </a:rPr>
              <a:t>tek bir araçla </a:t>
            </a:r>
            <a:r>
              <a:rPr lang="tr-TR" altLang="tr-TR" dirty="0" smtClean="0"/>
              <a:t>(zeka testi, gelişim tarama testi ya da beceri değerlendirme araçları) gerçekleştirilen bir süreç değildir. Değerlendirme bir</a:t>
            </a:r>
            <a:r>
              <a:rPr lang="tr-TR" altLang="tr-TR" b="1" dirty="0" smtClean="0"/>
              <a:t> </a:t>
            </a:r>
            <a:r>
              <a:rPr lang="tr-TR" altLang="tr-TR" b="1" dirty="0" smtClean="0">
                <a:solidFill>
                  <a:schemeClr val="accent1"/>
                </a:solidFill>
              </a:rPr>
              <a:t>ekip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tarafından gerçekleştirilen bir süreçtir.</a:t>
            </a: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7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2783321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8015287" cy="828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altLang="tr-TR" sz="3200" b="1" dirty="0" smtClean="0">
                <a:solidFill>
                  <a:srgbClr val="C00000"/>
                </a:solidFill>
              </a:rPr>
              <a:t>2.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Değerlendirme</a:t>
            </a:r>
            <a:r>
              <a:rPr lang="en-US" altLang="tr-TR" sz="3200" b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dirty="0" err="1" smtClean="0">
                <a:solidFill>
                  <a:srgbClr val="C00000"/>
                </a:solidFill>
              </a:rPr>
              <a:t>Basamakları</a:t>
            </a:r>
            <a:r>
              <a:rPr lang="tr-TR" altLang="tr-TR" sz="3200" b="1" dirty="0" smtClean="0">
                <a:solidFill>
                  <a:srgbClr val="C00000"/>
                </a:solidFill>
              </a:rPr>
              <a:t> Nelerdir?</a:t>
            </a:r>
            <a:endParaRPr lang="en-US" altLang="tr-TR" sz="3200" b="1" dirty="0" smtClean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7513960" cy="590016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Sınıfta </a:t>
            </a:r>
            <a:r>
              <a:rPr lang="tr-TR" altLang="tr-TR" b="1" dirty="0" smtClean="0">
                <a:solidFill>
                  <a:srgbClr val="005BD3"/>
                </a:solidFill>
              </a:rPr>
              <a:t>gelişim problemi </a:t>
            </a:r>
            <a:r>
              <a:rPr lang="tr-TR" altLang="tr-TR" dirty="0" smtClean="0"/>
              <a:t>ya da </a:t>
            </a:r>
            <a:r>
              <a:rPr lang="tr-TR" altLang="tr-TR" b="1" dirty="0" smtClean="0">
                <a:solidFill>
                  <a:srgbClr val="005BD3"/>
                </a:solidFill>
              </a:rPr>
              <a:t>engelli olduğundan şüphelenilen bir çocuk</a:t>
            </a:r>
            <a:r>
              <a:rPr lang="tr-TR" altLang="tr-TR" b="1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/>
              <a:t>varsa, hemen bir uzman ya da doktora gönderilir.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dirty="0" smtClean="0"/>
              <a:t>Çocuğun </a:t>
            </a:r>
            <a:r>
              <a:rPr lang="tr-TR" altLang="tr-TR" b="1" dirty="0" smtClean="0">
                <a:solidFill>
                  <a:srgbClr val="005BD3"/>
                </a:solidFill>
              </a:rPr>
              <a:t>kendisiyle benzer özellikleri olan çocuklarla birlikte özel eğitim okullarında daha iyi eğitim alacağı</a:t>
            </a:r>
            <a:r>
              <a:rPr lang="tr-TR" altLang="tr-TR" dirty="0" smtClean="0">
                <a:solidFill>
                  <a:srgbClr val="005BD3"/>
                </a:solidFill>
              </a:rPr>
              <a:t> </a:t>
            </a:r>
            <a:r>
              <a:rPr lang="tr-TR" altLang="tr-TR" dirty="0" smtClean="0"/>
              <a:t>düşünülür.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tr-TR" altLang="tr-TR" b="1" dirty="0" smtClean="0">
                <a:solidFill>
                  <a:srgbClr val="005BD3"/>
                </a:solidFill>
              </a:rPr>
              <a:t>Yanlış inançlar: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Ayrı okullarda eğitim gören özel gereksinimli çocuklar daha hızlı gelişir.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Normal gelişen bir çocuk özel gereksinimli bir çocuktan olumsuz şekilde etkilenir.</a:t>
            </a:r>
          </a:p>
          <a:p>
            <a:pPr lvl="2" eaLnBrk="1" hangingPunct="1">
              <a:buFont typeface="Wingdings" charset="2"/>
              <a:buChar char="u"/>
            </a:pPr>
            <a:r>
              <a:rPr lang="tr-TR" altLang="tr-TR" sz="1800" dirty="0" smtClean="0"/>
              <a:t>Okul öncesi eğitim için yetiştirilmiş öğretmenler, özel gereksinimli çocukların eğitiminde başarılı olamazlar. Asıl olan öğretmenliktir ve tüm çocuklarda öncelikli olarak çocuktur.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Wingdings" panose="05000000000000000000" pitchFamily="2" charset="2"/>
              <a:buChar char="q"/>
            </a:pPr>
            <a:endParaRPr lang="tr-TR" altLang="tr-TR" dirty="0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tr-TR" dirty="0" smtClean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8</a:t>
            </a:fld>
            <a:endParaRPr lang="tr-T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296738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347663" y="39688"/>
            <a:ext cx="8015287" cy="8286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altLang="tr-TR" sz="3200" b="1" i="1" dirty="0" err="1" smtClean="0">
                <a:solidFill>
                  <a:srgbClr val="C00000"/>
                </a:solidFill>
              </a:rPr>
              <a:t>Değerlendirme</a:t>
            </a:r>
            <a:r>
              <a:rPr lang="en-US" altLang="tr-TR" sz="3200" b="1" i="1" dirty="0" smtClean="0">
                <a:solidFill>
                  <a:srgbClr val="C00000"/>
                </a:solidFill>
              </a:rPr>
              <a:t> </a:t>
            </a:r>
            <a:r>
              <a:rPr lang="en-US" altLang="tr-TR" sz="3200" b="1" i="1" dirty="0" err="1" smtClean="0">
                <a:solidFill>
                  <a:srgbClr val="C00000"/>
                </a:solidFill>
              </a:rPr>
              <a:t>Basamakları</a:t>
            </a:r>
            <a:endParaRPr lang="en-US" altLang="tr-TR" sz="3200" b="1" i="1" dirty="0" smtClean="0">
              <a:solidFill>
                <a:srgbClr val="C00000"/>
              </a:solidFill>
            </a:endParaRP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>
          <a:xfrm>
            <a:off x="792163" y="600075"/>
            <a:ext cx="7570787" cy="6126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ndara" charset="0"/>
              <a:buNone/>
              <a:defRPr/>
            </a:pPr>
            <a:endParaRPr lang="tr-TR" dirty="0" smtClean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graphicFrame>
        <p:nvGraphicFramePr>
          <p:cNvPr id="7" name="Diyagram 6"/>
          <p:cNvGraphicFramePr>
            <a:graphicFrameLocks/>
          </p:cNvGraphicFramePr>
          <p:nvPr/>
        </p:nvGraphicFramePr>
        <p:xfrm>
          <a:off x="477611" y="924877"/>
          <a:ext cx="7820355" cy="5008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Doç. Dr. Hatice BAKKALOĞLU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23ABE-ED6A-4F7D-9C96-911E54362DD0}" type="slidenum">
              <a:rPr lang="tr-TR" smtClean="0"/>
              <a:t>9</a:t>
            </a:fld>
            <a:endParaRPr lang="tr-TR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82247" y="6120453"/>
            <a:ext cx="8550886" cy="700938"/>
            <a:chOff x="-104426" y="960005"/>
            <a:chExt cx="8437146" cy="7006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345" y="963368"/>
              <a:ext cx="695375" cy="6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426" y="960005"/>
              <a:ext cx="695375" cy="69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565320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TM02900769[[fn=Geçmişe bakış]]</Template>
  <TotalTime>429</TotalTime>
  <Words>3624</Words>
  <Application>Microsoft Macintosh PowerPoint</Application>
  <PresentationFormat>On-screen Show (4:3)</PresentationFormat>
  <Paragraphs>470</Paragraphs>
  <Slides>64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Calibri</vt:lpstr>
      <vt:lpstr>Calibri Light</vt:lpstr>
      <vt:lpstr>Candara</vt:lpstr>
      <vt:lpstr>MS PGothic</vt:lpstr>
      <vt:lpstr>ＭＳ Ｐゴシック</vt:lpstr>
      <vt:lpstr>Wingdings</vt:lpstr>
      <vt:lpstr>Wingdings 2</vt:lpstr>
      <vt:lpstr>Arial</vt:lpstr>
      <vt:lpstr>Geçmişe bakış</vt:lpstr>
      <vt:lpstr>Belge</vt:lpstr>
      <vt:lpstr>OKUL ÖNCESİNDE KAYNAŞTIRMA PROGRAMLARI</vt:lpstr>
      <vt:lpstr>DERS İÇERİĞİ</vt:lpstr>
      <vt:lpstr>ÜNİTE II. OKUL ÖNCESİNDE PERFORMANS DEĞERLENDİRME VE BİREYSELLEŞTİRİLMİŞ EĞİTİM PLANLARININ HAZIRLANMASI</vt:lpstr>
      <vt:lpstr>1. KISIM: Değerlendirme Kavramı ve Değerlendirme Basamakları</vt:lpstr>
      <vt:lpstr>1. Değerlendirme Nedir?</vt:lpstr>
      <vt:lpstr>1. Karar Verme</vt:lpstr>
      <vt:lpstr>2. Süreç</vt:lpstr>
      <vt:lpstr>2. Değerlendirme Basamakları Nelerdir?</vt:lpstr>
      <vt:lpstr>Değerlendirme Basamakları</vt:lpstr>
      <vt:lpstr>2. KISIM: Değerlendirme Basamaklarında İzlenecek Adımlar</vt:lpstr>
      <vt:lpstr>1. Basamak: İlk Belirleme Hangi çocuklar programı izlemekte güçlük çekiyor?</vt:lpstr>
      <vt:lpstr>Hangi çocukları belirleyeceğim?</vt:lpstr>
      <vt:lpstr>Nasıl belirleyeceğim?</vt:lpstr>
      <vt:lpstr>PowerPoint Presentation</vt:lpstr>
      <vt:lpstr>Hangi alanlarda gözlem yapacağım?</vt:lpstr>
      <vt:lpstr>Duygusal-Davranışsal Gözlemler </vt:lpstr>
      <vt:lpstr>Akademik Becerilere İlişkin Gözlemler</vt:lpstr>
      <vt:lpstr>Psikomotor Becerilere İlişkin Gözlemler </vt:lpstr>
      <vt:lpstr>Dil ve Konuşma Özelliklerine İlişkin Gözlemler  </vt:lpstr>
      <vt:lpstr>2. Basamak: Gönderme Öncesi Süreç Çocuğun bulunduğu sınıfa katılımını artırmak için neler yapmalıyım?</vt:lpstr>
      <vt:lpstr>Gönderme öncesi süreçte yapmanız gerekenler</vt:lpstr>
      <vt:lpstr>1. Bilgi toplama</vt:lpstr>
      <vt:lpstr>1. Bilgi toplama</vt:lpstr>
      <vt:lpstr>1. Bilgi toplama</vt:lpstr>
      <vt:lpstr>1. Bilgi toplama</vt:lpstr>
      <vt:lpstr>PowerPoint Presentation</vt:lpstr>
      <vt:lpstr>Formun doldururken dikkat edilecek noktalar</vt:lpstr>
      <vt:lpstr>Yardım Türleri  1</vt:lpstr>
      <vt:lpstr>Yardım Türleri 2 </vt:lpstr>
      <vt:lpstr>Yardım Türleri 3 </vt:lpstr>
      <vt:lpstr>2.  Müdahale programı hazırlama</vt:lpstr>
      <vt:lpstr>Gönderme öncesi süreçte amaç belirlerken;</vt:lpstr>
      <vt:lpstr>2.  Müdahale programı hazırlanma</vt:lpstr>
      <vt:lpstr> </vt:lpstr>
      <vt:lpstr>PowerPoint Presentation</vt:lpstr>
      <vt:lpstr>3. Müdahale programını uygulama ve değerlendirme </vt:lpstr>
      <vt:lpstr>PowerPoint Presentation</vt:lpstr>
      <vt:lpstr>Gönderme öncesi süreçte yapılması gerekenler</vt:lpstr>
      <vt:lpstr>3. Müdahale Programını Uygulama ve Değerlendirme</vt:lpstr>
      <vt:lpstr>3. Basamak: Gönderme Süreci Çocuk gönderme öncesi süreçte gelişme gösterdi mi?</vt:lpstr>
      <vt:lpstr>Gönderme Raporu</vt:lpstr>
      <vt:lpstr>4. Basamak: Ayrıntılı Değerlendirme Süreci Çocuğun tanılanmış bir engeli var mı?</vt:lpstr>
      <vt:lpstr>5. Basamak: Özel Eğitim Hizmetleri İçin Uygunluğuna Karar Verme Çocuk özel eğitim hizmetleri için uygun mu?</vt:lpstr>
      <vt:lpstr>6. Basamak: Bireyselleştirilmiş Eğitim Programının (BEP) Hazırlanması Çocuğun BEP’ini nasıl hazırlayacağım?</vt:lpstr>
      <vt:lpstr>BEP’in İçeriğinde Neler Yer Alır?</vt:lpstr>
      <vt:lpstr>1. Performans Düzeyi</vt:lpstr>
      <vt:lpstr>PowerPoint Presentation</vt:lpstr>
      <vt:lpstr>Öncelikli Beceriler</vt:lpstr>
      <vt:lpstr>Performans Yazım İlkeleri </vt:lpstr>
      <vt:lpstr>PowerPoint Presentation</vt:lpstr>
      <vt:lpstr>2. Uzun Dönemli Hedefler (Yıllık Hedefler)</vt:lpstr>
      <vt:lpstr>UZUN DÖNEMLİ HEDEF ÖRNEKLERİ</vt:lpstr>
      <vt:lpstr>2. Kısa Dönemli Hedefler </vt:lpstr>
      <vt:lpstr>UZUN VE KISA DÖNEMLİ HEDEF ÖRNEKLERİ</vt:lpstr>
      <vt:lpstr>UZUN VE KISA DÖNEMLİ HEDEF ÖRNEKLERİ</vt:lpstr>
      <vt:lpstr>UZUN VE KISA DÖNEMLİ HEDEF ÖRNEKLERİ</vt:lpstr>
      <vt:lpstr>UZUN VE KISA DÖNEMLİ HEDEF ÖRNEKLERİ</vt:lpstr>
      <vt:lpstr>3. Öğretim Yöntemleri ve Materyaller </vt:lpstr>
      <vt:lpstr>4. Hedefler İçin Ayrılan Zaman </vt:lpstr>
      <vt:lpstr>5. Değerlendirme Yöntemi </vt:lpstr>
      <vt:lpstr>6. Ek Hizmetlerin Planlanması </vt:lpstr>
      <vt:lpstr>7. Basamak: Değerlendirme Gelişmeyi nasıl değerlendireceğim?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Kaynaştırma Modeli ve Özel Gereksinimli Çocukların Özellikleri</dc:title>
  <dc:creator>bulbin sucuoglu</dc:creator>
  <cp:lastModifiedBy>Ahmet Turan Acungil</cp:lastModifiedBy>
  <cp:revision>88</cp:revision>
  <dcterms:created xsi:type="dcterms:W3CDTF">2012-11-20T07:49:03Z</dcterms:created>
  <dcterms:modified xsi:type="dcterms:W3CDTF">2017-01-20T12:15:11Z</dcterms:modified>
</cp:coreProperties>
</file>