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347EA-0BA6-47CE-96A0-C8DB420CF62D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1289-4385-4477-B660-97BDF60DBE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11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1289-4385-4477-B660-97BDF60DBEF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1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6000" dirty="0" smtClean="0"/>
              <a:t>1.Gün Örnekleri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4736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14290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8: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tr-TR" sz="2800" dirty="0" smtClean="0"/>
              <a:t>Aynı </a:t>
            </a:r>
            <a:r>
              <a:rPr lang="en-US" sz="2800" dirty="0" smtClean="0"/>
              <a:t> </a:t>
            </a:r>
            <a:r>
              <a:rPr lang="en-US" sz="2800" dirty="0" err="1"/>
              <a:t>yatışta</a:t>
            </a:r>
            <a:r>
              <a:rPr lang="en-US" sz="2800" dirty="0"/>
              <a:t> 1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kontrastsız</a:t>
            </a:r>
            <a:r>
              <a:rPr lang="en-US" sz="2800" dirty="0"/>
              <a:t> </a:t>
            </a:r>
            <a:r>
              <a:rPr lang="en-US" sz="2800" dirty="0" err="1"/>
              <a:t>kraniyal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2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göğüs</a:t>
            </a:r>
            <a:r>
              <a:rPr lang="en-US" sz="2800" dirty="0"/>
              <a:t> </a:t>
            </a:r>
            <a:r>
              <a:rPr lang="en-US" sz="2800" dirty="0" err="1" smtClean="0"/>
              <a:t>tomografisi</a:t>
            </a:r>
            <a:r>
              <a:rPr lang="tr-TR" sz="2800" dirty="0" smtClean="0"/>
              <a:t> </a:t>
            </a:r>
            <a:r>
              <a:rPr lang="en-US" sz="2800" dirty="0" err="1" smtClean="0"/>
              <a:t>çekilmiş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>
                <a:solidFill>
                  <a:srgbClr val="FF0000"/>
                </a:solidFill>
              </a:rPr>
              <a:t>     Cevap: </a:t>
            </a:r>
            <a:r>
              <a:rPr lang="en-US" sz="2800" dirty="0" smtClean="0">
                <a:solidFill>
                  <a:srgbClr val="FF0000"/>
                </a:solidFill>
              </a:rPr>
              <a:t>57001-00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en-US" sz="2800" b="1" dirty="0" smtClean="0"/>
              <a:t>2.</a:t>
            </a:r>
            <a:r>
              <a:rPr lang="en-US" sz="2800" dirty="0" smtClean="0"/>
              <a:t> </a:t>
            </a:r>
            <a:r>
              <a:rPr lang="de-DE" sz="2800" dirty="0" err="1"/>
              <a:t>Sırttan</a:t>
            </a:r>
            <a:r>
              <a:rPr lang="de-DE" sz="2800" dirty="0"/>
              <a:t> 4 </a:t>
            </a:r>
            <a:r>
              <a:rPr lang="de-DE" sz="2800" dirty="0" err="1"/>
              <a:t>skuamöz</a:t>
            </a:r>
            <a:r>
              <a:rPr lang="de-DE" sz="2800" dirty="0"/>
              <a:t> </a:t>
            </a:r>
            <a:r>
              <a:rPr lang="de-DE" sz="2800" dirty="0" err="1"/>
              <a:t>hücre</a:t>
            </a:r>
            <a:r>
              <a:rPr lang="de-DE" sz="2800" dirty="0"/>
              <a:t> </a:t>
            </a:r>
            <a:r>
              <a:rPr lang="de-DE" sz="2800" dirty="0" err="1"/>
              <a:t>karsinoma</a:t>
            </a:r>
            <a:r>
              <a:rPr lang="de-DE" sz="2800" dirty="0"/>
              <a:t> </a:t>
            </a:r>
            <a:r>
              <a:rPr lang="de-DE" sz="2800" dirty="0" err="1"/>
              <a:t>eksizyonu</a:t>
            </a:r>
            <a:r>
              <a:rPr lang="de-DE" sz="2800" dirty="0"/>
              <a:t>, lokal </a:t>
            </a:r>
            <a:r>
              <a:rPr lang="de-DE" sz="2800" dirty="0" err="1"/>
              <a:t>anestezi</a:t>
            </a:r>
            <a:r>
              <a:rPr lang="de-DE" sz="2800" dirty="0"/>
              <a:t> </a:t>
            </a:r>
            <a:r>
              <a:rPr lang="de-DE" sz="2800" dirty="0" err="1" smtClean="0"/>
              <a:t>kullanarak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</a:t>
            </a:r>
            <a:r>
              <a:rPr lang="tr-TR" sz="2800" dirty="0" smtClean="0">
                <a:solidFill>
                  <a:srgbClr val="FF0000"/>
                </a:solidFill>
              </a:rPr>
              <a:t>Cevap:  a)</a:t>
            </a:r>
            <a:r>
              <a:rPr lang="de-DE" sz="2800" dirty="0" smtClean="0">
                <a:solidFill>
                  <a:srgbClr val="FF0000"/>
                </a:solidFill>
              </a:rPr>
              <a:t>31205-00</a:t>
            </a:r>
            <a:r>
              <a:rPr lang="tr-TR" sz="2800" dirty="0" smtClean="0">
                <a:solidFill>
                  <a:srgbClr val="FF0000"/>
                </a:solidFill>
              </a:rPr>
              <a:t>            c)</a:t>
            </a:r>
            <a:r>
              <a:rPr lang="de-DE" sz="2800" dirty="0" smtClean="0">
                <a:solidFill>
                  <a:srgbClr val="FF0000"/>
                </a:solidFill>
              </a:rPr>
              <a:t> 31205-00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de-DE" sz="2800" dirty="0" smtClean="0">
                <a:solidFill>
                  <a:srgbClr val="FF0000"/>
                </a:solidFill>
              </a:rPr>
              <a:t>             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de-DE" sz="2800" dirty="0" smtClean="0">
                <a:solidFill>
                  <a:srgbClr val="FF0000"/>
                </a:solidFill>
              </a:rPr>
              <a:t>31205-00</a:t>
            </a:r>
            <a:r>
              <a:rPr lang="tr-TR" sz="2800" dirty="0" smtClean="0">
                <a:solidFill>
                  <a:srgbClr val="FF0000"/>
                </a:solidFill>
              </a:rPr>
              <a:t>            d) </a:t>
            </a:r>
            <a:r>
              <a:rPr lang="de-DE" sz="2800" dirty="0" smtClean="0">
                <a:solidFill>
                  <a:srgbClr val="FF0000"/>
                </a:solidFill>
              </a:rPr>
              <a:t>31205-00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de-DE" sz="2800" dirty="0">
                <a:solidFill>
                  <a:srgbClr val="FF0000"/>
                </a:solidFill>
              </a:rPr>
              <a:t>             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de-DE" sz="2800" b="1" dirty="0" smtClean="0"/>
              <a:t>3.</a:t>
            </a:r>
            <a:r>
              <a:rPr lang="de-DE" sz="2800" dirty="0" smtClean="0"/>
              <a:t> </a:t>
            </a:r>
            <a:r>
              <a:rPr lang="tr-TR" sz="2800" dirty="0" err="1" smtClean="0"/>
              <a:t>Mandibulanın</a:t>
            </a:r>
            <a:r>
              <a:rPr lang="de-DE" sz="2800" dirty="0" smtClean="0"/>
              <a:t> </a:t>
            </a:r>
            <a:r>
              <a:rPr lang="de-DE" sz="2800" dirty="0"/>
              <a:t>bilateral </a:t>
            </a:r>
            <a:r>
              <a:rPr lang="de-DE" sz="2800" dirty="0" err="1" smtClean="0"/>
              <a:t>osteotomisi</a:t>
            </a:r>
            <a:r>
              <a:rPr lang="tr-TR" sz="2800" dirty="0" smtClean="0"/>
              <a:t> </a:t>
            </a:r>
            <a:r>
              <a:rPr lang="de-DE" sz="2800" dirty="0" smtClean="0"/>
              <a:t> </a:t>
            </a:r>
            <a:r>
              <a:rPr lang="de-DE" sz="2800" dirty="0" err="1"/>
              <a:t>genel</a:t>
            </a:r>
            <a:r>
              <a:rPr lang="de-DE" sz="2800" dirty="0"/>
              <a:t> </a:t>
            </a:r>
            <a:r>
              <a:rPr lang="de-DE" sz="2800" dirty="0" err="1"/>
              <a:t>anestezi</a:t>
            </a:r>
            <a:r>
              <a:rPr lang="de-DE" sz="2800" dirty="0"/>
              <a:t> </a:t>
            </a:r>
            <a:r>
              <a:rPr lang="de-DE" sz="2800" dirty="0" err="1"/>
              <a:t>altında</a:t>
            </a:r>
            <a:r>
              <a:rPr lang="de-DE" sz="2800" dirty="0"/>
              <a:t>(ASA 1</a:t>
            </a:r>
            <a:r>
              <a:rPr lang="de-DE" sz="2800" dirty="0" smtClean="0"/>
              <a:t>) </a:t>
            </a:r>
            <a:endParaRPr lang="tr-TR" sz="2800" dirty="0" smtClean="0"/>
          </a:p>
          <a:p>
            <a:r>
              <a:rPr lang="tr-TR" sz="2800" dirty="0" smtClean="0"/>
              <a:t>        </a:t>
            </a:r>
            <a:r>
              <a:rPr lang="tr-TR" sz="2800" dirty="0" smtClean="0">
                <a:solidFill>
                  <a:srgbClr val="FF0000"/>
                </a:solidFill>
              </a:rPr>
              <a:t>Cevap: a)</a:t>
            </a:r>
            <a:r>
              <a:rPr lang="de-DE" sz="2800" dirty="0" smtClean="0">
                <a:solidFill>
                  <a:srgbClr val="FF0000"/>
                </a:solidFill>
              </a:rPr>
              <a:t>45726-0</a:t>
            </a:r>
            <a:r>
              <a:rPr lang="tr-TR" sz="2800" dirty="0" smtClean="0">
                <a:solidFill>
                  <a:srgbClr val="FF0000"/>
                </a:solidFill>
              </a:rPr>
              <a:t>0     b)</a:t>
            </a:r>
            <a:r>
              <a:rPr lang="de-DE" sz="2800" dirty="0" smtClean="0">
                <a:solidFill>
                  <a:srgbClr val="FF0000"/>
                </a:solidFill>
              </a:rPr>
              <a:t>92514-19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10: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err="1" smtClean="0"/>
              <a:t>Kronik</a:t>
            </a:r>
            <a:r>
              <a:rPr lang="en-US" sz="2800" dirty="0" smtClean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en-US" sz="2800" dirty="0"/>
              <a:t>       </a:t>
            </a:r>
            <a:r>
              <a:rPr lang="tr-TR" sz="2800" dirty="0" smtClean="0">
                <a:solidFill>
                  <a:srgbClr val="FF0000"/>
                </a:solidFill>
              </a:rPr>
              <a:t>Cevap: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en-US" sz="2800" dirty="0" smtClean="0">
                <a:solidFill>
                  <a:srgbClr val="FF0000"/>
                </a:solidFill>
              </a:rPr>
              <a:t>N17.9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 N18.90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/>
              <a:t>2</a:t>
            </a:r>
            <a:r>
              <a:rPr lang="en-US" sz="2800" b="1" dirty="0" smtClean="0"/>
              <a:t>.</a:t>
            </a:r>
            <a:r>
              <a:rPr lang="en-US" sz="2800" dirty="0" err="1" smtClean="0"/>
              <a:t>Akut</a:t>
            </a:r>
            <a:r>
              <a:rPr lang="en-US" sz="2800" dirty="0" smtClean="0"/>
              <a:t> </a:t>
            </a:r>
            <a:r>
              <a:rPr lang="en-US" sz="2800" dirty="0" err="1"/>
              <a:t>kronik</a:t>
            </a:r>
            <a:r>
              <a:rPr lang="en-US" sz="2800" dirty="0"/>
              <a:t> </a:t>
            </a:r>
            <a:r>
              <a:rPr lang="en-US" sz="2800" dirty="0" err="1"/>
              <a:t>pankreatit</a:t>
            </a:r>
            <a:r>
              <a:rPr lang="en-US" sz="2800" dirty="0"/>
              <a:t> </a:t>
            </a:r>
            <a:r>
              <a:rPr lang="en-US" sz="2800" dirty="0" err="1"/>
              <a:t>sebebiyle</a:t>
            </a:r>
            <a:r>
              <a:rPr lang="en-US" sz="2800" dirty="0"/>
              <a:t> </a:t>
            </a:r>
            <a:r>
              <a:rPr lang="en-US" sz="2800" dirty="0" err="1" smtClean="0"/>
              <a:t>yatış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>
                <a:solidFill>
                  <a:srgbClr val="FF0000"/>
                </a:solidFill>
              </a:rPr>
              <a:t>       Cevap:  a) </a:t>
            </a:r>
            <a:r>
              <a:rPr lang="en-US" sz="2800" dirty="0" smtClean="0">
                <a:solidFill>
                  <a:srgbClr val="FF0000"/>
                </a:solidFill>
              </a:rPr>
              <a:t>K85 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b)  </a:t>
            </a:r>
            <a:r>
              <a:rPr lang="en-US" sz="2800" dirty="0" smtClean="0">
                <a:solidFill>
                  <a:srgbClr val="FF0000"/>
                </a:solidFill>
              </a:rPr>
              <a:t>K </a:t>
            </a:r>
            <a:r>
              <a:rPr lang="en-US" sz="2800" dirty="0">
                <a:solidFill>
                  <a:srgbClr val="FF0000"/>
                </a:solidFill>
              </a:rPr>
              <a:t>86.1 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4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274" y="-8538"/>
            <a:ext cx="9123725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 </a:t>
            </a:r>
            <a:endParaRPr lang="tr-TR" dirty="0"/>
          </a:p>
          <a:p>
            <a:endParaRPr lang="tr-TR" b="1" dirty="0" smtClean="0"/>
          </a:p>
          <a:p>
            <a:r>
              <a:rPr lang="tr-TR" sz="2800" b="1" dirty="0" smtClean="0"/>
              <a:t>Örnek 10:</a:t>
            </a:r>
          </a:p>
          <a:p>
            <a:r>
              <a:rPr lang="de-DE" sz="2800" b="1" dirty="0" err="1" smtClean="0"/>
              <a:t>Aşağıdaki</a:t>
            </a:r>
            <a:r>
              <a:rPr lang="de-DE" sz="2800" b="1" dirty="0" smtClean="0"/>
              <a:t> </a:t>
            </a:r>
            <a:r>
              <a:rPr lang="de-DE" sz="2800" b="1" dirty="0" err="1"/>
              <a:t>vaka</a:t>
            </a:r>
            <a:r>
              <a:rPr lang="de-DE" sz="2800" b="1" dirty="0"/>
              <a:t> </a:t>
            </a:r>
            <a:r>
              <a:rPr lang="de-DE" sz="2800" b="1" dirty="0" err="1" smtClean="0"/>
              <a:t>örneklerin</a:t>
            </a:r>
            <a:r>
              <a:rPr lang="tr-TR" sz="2800" b="1" dirty="0" smtClean="0"/>
              <a:t>de 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kodl</a:t>
            </a:r>
            <a:r>
              <a:rPr lang="tr-TR" sz="2800" b="1" dirty="0" smtClean="0"/>
              <a:t>anması gereken tanı ve işlemleri kodlayınız. 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68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tr-TR" sz="2800" dirty="0" smtClean="0"/>
              <a:t>erkek</a:t>
            </a:r>
            <a:r>
              <a:rPr lang="en-US" sz="2800" dirty="0" smtClean="0"/>
              <a:t> </a:t>
            </a:r>
            <a:r>
              <a:rPr lang="en-US" sz="2800" dirty="0"/>
              <a:t>hasta her 2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/>
              <a:t>kapağında</a:t>
            </a:r>
            <a:r>
              <a:rPr lang="en-US" sz="2800" dirty="0"/>
              <a:t> </a:t>
            </a:r>
            <a:r>
              <a:rPr lang="en-US" sz="2800" dirty="0" err="1"/>
              <a:t>şalazyon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başvurmuş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anesteziyle</a:t>
            </a:r>
            <a:r>
              <a:rPr lang="en-US" sz="2800" dirty="0"/>
              <a:t> </a:t>
            </a:r>
            <a:r>
              <a:rPr lang="en-US" sz="2800" dirty="0" err="1"/>
              <a:t>eksize</a:t>
            </a:r>
            <a:r>
              <a:rPr lang="en-US" sz="2800" dirty="0"/>
              <a:t> </a:t>
            </a:r>
            <a:r>
              <a:rPr lang="en-US" sz="2800" dirty="0" err="1"/>
              <a:t>edilmiştir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 smtClean="0"/>
              <a:t>        </a:t>
            </a:r>
            <a:r>
              <a:rPr lang="tr-TR" sz="2800" dirty="0" smtClean="0">
                <a:solidFill>
                  <a:srgbClr val="FF0000"/>
                </a:solidFill>
              </a:rPr>
              <a:t>Cevap: a)  </a:t>
            </a:r>
            <a:r>
              <a:rPr lang="en-US" sz="2800" dirty="0" smtClean="0">
                <a:solidFill>
                  <a:srgbClr val="FF0000"/>
                </a:solidFill>
              </a:rPr>
              <a:t>H0</a:t>
            </a:r>
            <a:r>
              <a:rPr lang="tr-TR" sz="28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r>
              <a:rPr lang="tr-TR" sz="2800" smtClean="0">
                <a:solidFill>
                  <a:srgbClr val="FF0000"/>
                </a:solidFill>
              </a:rPr>
              <a:t>1</a:t>
            </a:r>
            <a:r>
              <a:rPr lang="en-US" sz="2800" smtClean="0">
                <a:solidFill>
                  <a:srgbClr val="FF0000"/>
                </a:solidFill>
              </a:rPr>
              <a:t> 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42575-00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42575-00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75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tr-TR" sz="2800" dirty="0" smtClean="0"/>
              <a:t>kadın</a:t>
            </a:r>
            <a:r>
              <a:rPr lang="en-US" sz="2800" dirty="0" smtClean="0"/>
              <a:t> </a:t>
            </a:r>
            <a:r>
              <a:rPr lang="en-US" sz="2800" dirty="0"/>
              <a:t>hasta </a:t>
            </a:r>
            <a:r>
              <a:rPr lang="en-US" sz="2800" dirty="0" err="1" smtClean="0"/>
              <a:t>dispepsi,sarılık</a:t>
            </a:r>
            <a:r>
              <a:rPr lang="tr-TR" sz="2800" dirty="0" smtClean="0"/>
              <a:t>,ateş 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karın</a:t>
            </a:r>
            <a:r>
              <a:rPr lang="en-US" sz="2800" dirty="0"/>
              <a:t> </a:t>
            </a:r>
            <a:r>
              <a:rPr lang="en-US" sz="2800" dirty="0" err="1"/>
              <a:t>ağrısı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araştırlırken</a:t>
            </a:r>
            <a:r>
              <a:rPr lang="en-US" sz="2800" dirty="0"/>
              <a:t> </a:t>
            </a:r>
            <a:r>
              <a:rPr lang="en-US" sz="2800" dirty="0" err="1"/>
              <a:t>çekilen</a:t>
            </a:r>
            <a:r>
              <a:rPr lang="en-US" sz="2800" dirty="0"/>
              <a:t> abdominal </a:t>
            </a:r>
            <a:r>
              <a:rPr lang="en-US" sz="2800" dirty="0" err="1"/>
              <a:t>USG’sinde</a:t>
            </a:r>
            <a:r>
              <a:rPr lang="en-US" sz="2800" dirty="0"/>
              <a:t> </a:t>
            </a:r>
            <a:r>
              <a:rPr lang="en-US" sz="2800" dirty="0" err="1"/>
              <a:t>obstruksiyonlu</a:t>
            </a:r>
            <a:r>
              <a:rPr lang="en-US" sz="2800" dirty="0"/>
              <a:t> </a:t>
            </a:r>
            <a:r>
              <a:rPr lang="en-US" sz="2800" dirty="0" err="1"/>
              <a:t>safra</a:t>
            </a:r>
            <a:r>
              <a:rPr lang="en-US" sz="2800" dirty="0"/>
              <a:t> </a:t>
            </a:r>
            <a:r>
              <a:rPr lang="en-US" sz="2800" dirty="0" err="1"/>
              <a:t>kesesi</a:t>
            </a:r>
            <a:r>
              <a:rPr lang="en-US" sz="2800" dirty="0"/>
              <a:t> </a:t>
            </a:r>
            <a:r>
              <a:rPr lang="en-US" sz="2800" dirty="0" err="1"/>
              <a:t>taşı</a:t>
            </a:r>
            <a:r>
              <a:rPr lang="en-US" sz="2800" dirty="0"/>
              <a:t> </a:t>
            </a:r>
            <a:r>
              <a:rPr lang="tr-TR" sz="2800" dirty="0" smtClean="0"/>
              <a:t>ve akut </a:t>
            </a:r>
            <a:r>
              <a:rPr lang="tr-TR" sz="2800" dirty="0" err="1" smtClean="0"/>
              <a:t>kolesistit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edilmiştir.Hastaya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anestezi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kolesistektomi</a:t>
            </a:r>
            <a:r>
              <a:rPr lang="en-US" sz="2800" dirty="0"/>
              <a:t> </a:t>
            </a:r>
            <a:r>
              <a:rPr lang="en-US" sz="2800" dirty="0" err="1"/>
              <a:t>yapılmıştır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                                                                 </a:t>
            </a:r>
            <a:endParaRPr lang="tr-TR" sz="2800" dirty="0" smtClean="0"/>
          </a:p>
          <a:p>
            <a:r>
              <a:rPr lang="tr-TR" sz="2800" dirty="0" smtClean="0"/>
              <a:t>          </a:t>
            </a:r>
            <a:r>
              <a:rPr lang="tr-TR" sz="2800" dirty="0" smtClean="0">
                <a:solidFill>
                  <a:srgbClr val="FF0000"/>
                </a:solidFill>
              </a:rPr>
              <a:t>Cevap:  a)</a:t>
            </a:r>
            <a:r>
              <a:rPr lang="en-US" sz="2800" dirty="0" smtClean="0">
                <a:solidFill>
                  <a:srgbClr val="FF0000"/>
                </a:solidFill>
              </a:rPr>
              <a:t>K80.</a:t>
            </a:r>
            <a:r>
              <a:rPr lang="tr-TR" sz="28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tr-TR" sz="2800" dirty="0" smtClean="0">
                <a:solidFill>
                  <a:srgbClr val="FF0000"/>
                </a:solidFill>
              </a:rPr>
              <a:t>     b) </a:t>
            </a:r>
            <a:r>
              <a:rPr lang="en-US" sz="2800" dirty="0" smtClean="0">
                <a:solidFill>
                  <a:srgbClr val="FF0000"/>
                </a:solidFill>
              </a:rPr>
              <a:t>30443-00</a:t>
            </a:r>
            <a:r>
              <a:rPr lang="tr-TR" sz="2800" dirty="0" smtClean="0">
                <a:solidFill>
                  <a:srgbClr val="FF0000"/>
                </a:solidFill>
              </a:rPr>
              <a:t>    c) </a:t>
            </a:r>
            <a:r>
              <a:rPr lang="en-US" sz="2800" dirty="0" smtClean="0">
                <a:solidFill>
                  <a:srgbClr val="FF0000"/>
                </a:solidFill>
              </a:rPr>
              <a:t>92514-99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6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6703" y="45959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</a:t>
            </a:r>
            <a:r>
              <a:rPr lang="en-US" sz="2800" dirty="0" smtClean="0"/>
              <a:t>Sistemik </a:t>
            </a:r>
            <a:r>
              <a:rPr lang="en-US" sz="2800" dirty="0"/>
              <a:t>lupus </a:t>
            </a:r>
            <a:r>
              <a:rPr lang="en-US" sz="2800" dirty="0" err="1"/>
              <a:t>eritamotozuslu</a:t>
            </a:r>
            <a:r>
              <a:rPr lang="en-US" sz="2800" dirty="0"/>
              <a:t> 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hastada</a:t>
            </a:r>
            <a:r>
              <a:rPr lang="en-US" sz="2800" dirty="0"/>
              <a:t>  </a:t>
            </a:r>
            <a:r>
              <a:rPr lang="en-US" sz="2800" dirty="0" err="1"/>
              <a:t>hematuri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proteinuri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fonksiyonlarında</a:t>
            </a:r>
            <a:r>
              <a:rPr lang="en-US" sz="2800" dirty="0"/>
              <a:t> </a:t>
            </a:r>
            <a:r>
              <a:rPr lang="en-US" sz="2800" dirty="0" err="1"/>
              <a:t>bozulma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biyopsisi</a:t>
            </a:r>
            <a:r>
              <a:rPr lang="en-US" sz="2800" dirty="0"/>
              <a:t> </a:t>
            </a:r>
            <a:r>
              <a:rPr lang="en-US" sz="2800" dirty="0" err="1"/>
              <a:t>yapılıyor.Biyopsi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tr-TR" sz="2800" dirty="0" err="1" smtClean="0"/>
              <a:t>SLE’ye</a:t>
            </a:r>
            <a:r>
              <a:rPr lang="tr-TR" sz="2800" dirty="0" smtClean="0"/>
              <a:t> bağlı </a:t>
            </a:r>
            <a:r>
              <a:rPr lang="en-US" sz="2800" dirty="0" err="1" smtClean="0"/>
              <a:t>glomerulonefrit</a:t>
            </a:r>
            <a:r>
              <a:rPr lang="en-US" sz="2800" dirty="0" smtClean="0"/>
              <a:t> </a:t>
            </a:r>
            <a:r>
              <a:rPr lang="en-US" sz="2800" dirty="0" err="1"/>
              <a:t>gelmiştir</a:t>
            </a:r>
            <a:r>
              <a:rPr lang="en-US" sz="2800" dirty="0"/>
              <a:t>.</a:t>
            </a:r>
            <a:endParaRPr lang="tr-TR" sz="2800" dirty="0"/>
          </a:p>
          <a:p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      Cevap: </a:t>
            </a:r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dirty="0" smtClean="0">
                <a:solidFill>
                  <a:srgbClr val="FF0000"/>
                </a:solidFill>
              </a:rPr>
              <a:t>a)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M32.1+ N16.4*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c)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>
                <a:solidFill>
                  <a:srgbClr val="FF0000"/>
                </a:solidFill>
              </a:rPr>
              <a:t>36561-00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                    </a:t>
            </a:r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4209" y="3645024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4</a:t>
            </a:r>
            <a:r>
              <a:rPr lang="en-US" sz="2800" b="1" dirty="0" smtClean="0"/>
              <a:t>.</a:t>
            </a:r>
            <a:r>
              <a:rPr lang="en-US" sz="2800" dirty="0" smtClean="0"/>
              <a:t>40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en-US" sz="2800" dirty="0" err="1"/>
              <a:t>kadın</a:t>
            </a:r>
            <a:r>
              <a:rPr lang="en-US" sz="2800" dirty="0"/>
              <a:t> </a:t>
            </a:r>
            <a:r>
              <a:rPr lang="en-US" sz="2800" dirty="0" smtClean="0"/>
              <a:t>hasta</a:t>
            </a:r>
            <a:r>
              <a:rPr lang="tr-TR" sz="2800" dirty="0" smtClean="0"/>
              <a:t>ya</a:t>
            </a:r>
            <a:r>
              <a:rPr lang="en-US" sz="2800" dirty="0" smtClean="0"/>
              <a:t> </a:t>
            </a:r>
            <a:r>
              <a:rPr lang="en-US" sz="2800" dirty="0"/>
              <a:t>primer </a:t>
            </a:r>
            <a:r>
              <a:rPr lang="en-US" sz="2800" dirty="0" err="1"/>
              <a:t>koksartroz</a:t>
            </a:r>
            <a:r>
              <a:rPr lang="en-US" sz="2800" dirty="0"/>
              <a:t> </a:t>
            </a:r>
            <a:r>
              <a:rPr lang="en-US" sz="2800" dirty="0" err="1"/>
              <a:t>tanısıyla</a:t>
            </a:r>
            <a:r>
              <a:rPr lang="en-US" sz="2800" dirty="0"/>
              <a:t> </a:t>
            </a:r>
            <a:r>
              <a:rPr lang="en-US" sz="2800" dirty="0" err="1"/>
              <a:t>nöroaksiyel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tr-TR" sz="2800" dirty="0" smtClean="0"/>
              <a:t>(</a:t>
            </a:r>
            <a:r>
              <a:rPr lang="en-US" sz="2800" dirty="0" smtClean="0"/>
              <a:t>ASA-2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taraflı</a:t>
            </a:r>
            <a:r>
              <a:rPr lang="en-US" sz="2800" dirty="0"/>
              <a:t>  total </a:t>
            </a:r>
            <a:r>
              <a:rPr lang="en-US" sz="2800" dirty="0" err="1"/>
              <a:t>kalça</a:t>
            </a:r>
            <a:r>
              <a:rPr lang="en-US" sz="2800" dirty="0"/>
              <a:t> </a:t>
            </a:r>
            <a:r>
              <a:rPr lang="en-US" sz="2800" dirty="0" err="1"/>
              <a:t>artroplastisi</a:t>
            </a:r>
            <a:r>
              <a:rPr lang="en-US" sz="2800" dirty="0"/>
              <a:t> </a:t>
            </a:r>
            <a:r>
              <a:rPr lang="en-US" sz="2800" dirty="0" err="1" smtClean="0"/>
              <a:t>yapıl</a:t>
            </a:r>
            <a:r>
              <a:rPr lang="tr-TR" sz="2800" dirty="0" err="1" smtClean="0"/>
              <a:t>mıştır</a:t>
            </a:r>
            <a:r>
              <a:rPr lang="en-US" sz="2800" dirty="0" smtClean="0"/>
              <a:t>.</a:t>
            </a:r>
            <a:endParaRPr lang="tr-TR" sz="2800" dirty="0"/>
          </a:p>
          <a:p>
            <a:r>
              <a:rPr lang="en-US" sz="2800" dirty="0"/>
              <a:t> 	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    </a:t>
            </a:r>
            <a:r>
              <a:rPr lang="tr-TR" sz="2800" dirty="0" smtClean="0">
                <a:solidFill>
                  <a:srgbClr val="FF0000"/>
                </a:solidFill>
              </a:rPr>
              <a:t>Cevap: a)</a:t>
            </a:r>
            <a:r>
              <a:rPr lang="en-US" sz="2800" dirty="0" smtClean="0">
                <a:solidFill>
                  <a:srgbClr val="FF0000"/>
                </a:solidFill>
              </a:rPr>
              <a:t>M16.1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  49318-00</a:t>
            </a:r>
            <a:r>
              <a:rPr lang="tr-TR" sz="2800" dirty="0" smtClean="0">
                <a:solidFill>
                  <a:srgbClr val="FF0000"/>
                </a:solidFill>
              </a:rPr>
              <a:t>       c) </a:t>
            </a:r>
            <a:r>
              <a:rPr lang="en-US" sz="2800" dirty="0">
                <a:solidFill>
                  <a:srgbClr val="FF0000"/>
                </a:solidFill>
              </a:rPr>
              <a:t>92508-29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18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332656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sz="2800" b="1" dirty="0" smtClean="0"/>
              <a:t>5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smtClean="0"/>
              <a:t>3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hastaya</a:t>
            </a:r>
            <a:r>
              <a:rPr lang="en-US" sz="2800" dirty="0"/>
              <a:t>  adenoid </a:t>
            </a:r>
            <a:r>
              <a:rPr lang="en-US" sz="2800" dirty="0" err="1"/>
              <a:t>hipertrofisi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anesteziyle</a:t>
            </a:r>
            <a:r>
              <a:rPr lang="en-US" sz="2800" dirty="0"/>
              <a:t> </a:t>
            </a:r>
            <a:r>
              <a:rPr lang="tr-TR" sz="2800" dirty="0" smtClean="0"/>
              <a:t>(</a:t>
            </a:r>
            <a:r>
              <a:rPr lang="en-US" sz="2800" dirty="0" smtClean="0"/>
              <a:t>ASA1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adenoidektomi</a:t>
            </a:r>
            <a:r>
              <a:rPr lang="en-US" sz="2800" dirty="0"/>
              <a:t> </a:t>
            </a:r>
            <a:r>
              <a:rPr lang="en-US" sz="2800" dirty="0" err="1"/>
              <a:t>yapılmıştır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 smtClean="0"/>
              <a:t>                              </a:t>
            </a:r>
            <a:endParaRPr lang="tr-TR" sz="2800" dirty="0"/>
          </a:p>
          <a:p>
            <a:r>
              <a:rPr lang="en-US" sz="2800" dirty="0"/>
              <a:t>   </a:t>
            </a:r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a)</a:t>
            </a:r>
            <a:r>
              <a:rPr lang="en-US" sz="2800" dirty="0" smtClean="0">
                <a:solidFill>
                  <a:srgbClr val="FF0000"/>
                </a:solidFill>
              </a:rPr>
              <a:t> J35.2 </a:t>
            </a:r>
            <a:r>
              <a:rPr lang="tr-TR" sz="2800" dirty="0" smtClean="0">
                <a:solidFill>
                  <a:srgbClr val="FF0000"/>
                </a:solidFill>
              </a:rPr>
              <a:t>                      </a:t>
            </a:r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              b) </a:t>
            </a:r>
            <a:r>
              <a:rPr lang="en-US" sz="2800" dirty="0" smtClean="0">
                <a:solidFill>
                  <a:srgbClr val="FF0000"/>
                </a:solidFill>
              </a:rPr>
              <a:t>41801-00              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c)</a:t>
            </a:r>
            <a:r>
              <a:rPr lang="en-US" sz="2800" dirty="0" smtClean="0">
                <a:solidFill>
                  <a:srgbClr val="FF0000"/>
                </a:solidFill>
              </a:rPr>
              <a:t> 92514-19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6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587" y="18864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12: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vaka</a:t>
            </a:r>
            <a:r>
              <a:rPr lang="en-US" sz="2800" b="1" dirty="0"/>
              <a:t> </a:t>
            </a:r>
            <a:r>
              <a:rPr lang="en-US" sz="2800" b="1" dirty="0" err="1"/>
              <a:t>örneklerini</a:t>
            </a:r>
            <a:r>
              <a:rPr lang="en-US" sz="2800" b="1" dirty="0"/>
              <a:t> </a:t>
            </a:r>
            <a:r>
              <a:rPr lang="en-US" sz="2800" b="1" dirty="0" err="1"/>
              <a:t>tanı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(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içeriyorsa</a:t>
            </a:r>
            <a:r>
              <a:rPr lang="en-US" sz="2800" b="1" dirty="0"/>
              <a:t>) 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kodları</a:t>
            </a:r>
            <a:r>
              <a:rPr lang="en-US" sz="2800" b="1" dirty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Uzun </a:t>
            </a:r>
            <a:r>
              <a:rPr lang="en-US" sz="2800" dirty="0" err="1"/>
              <a:t>sureli</a:t>
            </a:r>
            <a:r>
              <a:rPr lang="en-US" sz="2800" dirty="0"/>
              <a:t> </a:t>
            </a:r>
            <a:r>
              <a:rPr lang="en-US" sz="2800" dirty="0" err="1"/>
              <a:t>antikoagülan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kişisel</a:t>
            </a:r>
            <a:r>
              <a:rPr lang="en-US" sz="2800" dirty="0"/>
              <a:t>  </a:t>
            </a:r>
            <a:r>
              <a:rPr lang="en-US" sz="2800" dirty="0" err="1"/>
              <a:t>öyküsü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Z92.1</a:t>
            </a:r>
            <a:endParaRPr lang="tr-TR" sz="2800" dirty="0" smtClean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2.</a:t>
            </a:r>
            <a:r>
              <a:rPr lang="de-DE" sz="2800" dirty="0" err="1" smtClean="0"/>
              <a:t>Hasta</a:t>
            </a:r>
            <a:r>
              <a:rPr lang="de-DE" sz="2800" dirty="0"/>
              <a:t>, </a:t>
            </a:r>
            <a:r>
              <a:rPr lang="de-DE" sz="2800" dirty="0" err="1"/>
              <a:t>böbrek</a:t>
            </a:r>
            <a:r>
              <a:rPr lang="de-DE" sz="2800" dirty="0"/>
              <a:t> </a:t>
            </a:r>
            <a:r>
              <a:rPr lang="de-DE" sz="2800" dirty="0" err="1"/>
              <a:t>donörü</a:t>
            </a:r>
            <a:r>
              <a:rPr lang="de-DE" sz="2800" dirty="0"/>
              <a:t> </a:t>
            </a:r>
            <a:r>
              <a:rPr lang="de-DE" sz="2800" dirty="0" err="1"/>
              <a:t>olup</a:t>
            </a:r>
            <a:r>
              <a:rPr lang="de-DE" sz="2800" dirty="0"/>
              <a:t> </a:t>
            </a:r>
            <a:r>
              <a:rPr lang="de-DE" sz="2800" dirty="0" err="1"/>
              <a:t>olamayacağının</a:t>
            </a:r>
            <a:r>
              <a:rPr lang="de-DE" sz="2800" dirty="0"/>
              <a:t> </a:t>
            </a:r>
            <a:r>
              <a:rPr lang="de-DE" sz="2800" dirty="0" err="1"/>
              <a:t>araştırılması</a:t>
            </a:r>
            <a:r>
              <a:rPr lang="de-DE" sz="2800" dirty="0"/>
              <a:t> </a:t>
            </a:r>
            <a:r>
              <a:rPr lang="de-DE" sz="2800" dirty="0" err="1"/>
              <a:t>için</a:t>
            </a:r>
            <a:r>
              <a:rPr lang="de-DE" sz="2800" dirty="0"/>
              <a:t> </a:t>
            </a:r>
            <a:r>
              <a:rPr lang="de-DE" sz="2800" dirty="0" err="1"/>
              <a:t>başvuruyor</a:t>
            </a:r>
            <a:r>
              <a:rPr lang="de-DE" sz="2800" dirty="0"/>
              <a:t>. </a:t>
            </a:r>
            <a:r>
              <a:rPr lang="en-US" sz="2800" dirty="0" err="1"/>
              <a:t>Araştırma</a:t>
            </a:r>
            <a:r>
              <a:rPr lang="en-US" sz="2800" dirty="0"/>
              <a:t> </a:t>
            </a:r>
            <a:r>
              <a:rPr lang="en-US" sz="2800" dirty="0" err="1"/>
              <a:t>sonrasında</a:t>
            </a:r>
            <a:r>
              <a:rPr lang="en-US" sz="2800" dirty="0"/>
              <a:t> </a:t>
            </a:r>
            <a:r>
              <a:rPr lang="en-US" sz="2800" dirty="0" err="1"/>
              <a:t>uyumsuzluk</a:t>
            </a:r>
            <a:r>
              <a:rPr lang="en-US" sz="2800" dirty="0"/>
              <a:t> </a:t>
            </a:r>
            <a:r>
              <a:rPr lang="en-US" sz="2800" dirty="0" err="1"/>
              <a:t>saptandığı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böbreğini</a:t>
            </a:r>
            <a:r>
              <a:rPr lang="en-US" sz="2800" dirty="0"/>
              <a:t> </a:t>
            </a:r>
            <a:r>
              <a:rPr lang="en-US" sz="2800" dirty="0" err="1"/>
              <a:t>bağışlayamadan</a:t>
            </a:r>
            <a:r>
              <a:rPr lang="en-US" sz="2800" dirty="0"/>
              <a:t> </a:t>
            </a:r>
            <a:r>
              <a:rPr lang="en-US" sz="2800" dirty="0" err="1"/>
              <a:t>taburcu</a:t>
            </a:r>
            <a:r>
              <a:rPr lang="en-US" sz="2800" dirty="0"/>
              <a:t> </a:t>
            </a:r>
            <a:r>
              <a:rPr lang="en-US" sz="2800" dirty="0" err="1"/>
              <a:t>ediliyor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Z00.5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3.</a:t>
            </a:r>
            <a:r>
              <a:rPr lang="en-US" sz="2800" dirty="0" smtClean="0"/>
              <a:t>Viral </a:t>
            </a:r>
            <a:r>
              <a:rPr lang="en-US" sz="2800" dirty="0" err="1"/>
              <a:t>hepatit</a:t>
            </a:r>
            <a:r>
              <a:rPr lang="en-US" sz="2800" dirty="0"/>
              <a:t> C </a:t>
            </a:r>
            <a:r>
              <a:rPr lang="en-US" sz="2800" dirty="0" err="1"/>
              <a:t>taşıyıcısı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/>
              <a:t> </a:t>
            </a:r>
            <a:r>
              <a:rPr lang="tr-TR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tr-TR" sz="2800" dirty="0" err="1" smtClean="0">
                <a:solidFill>
                  <a:srgbClr val="FF0000"/>
                </a:solidFill>
              </a:rPr>
              <a:t>evap</a:t>
            </a:r>
            <a:r>
              <a:rPr lang="tr-TR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Z22.52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7756525" cy="1198566"/>
          </a:xfrm>
        </p:spPr>
        <p:txBody>
          <a:bodyPr>
            <a:normAutofit fontScale="90000"/>
          </a:bodyPr>
          <a:lstStyle/>
          <a:p>
            <a:r>
              <a:rPr lang="tr-TR" sz="1600" b="1" dirty="0" smtClean="0">
                <a:solidFill>
                  <a:schemeClr val="tx1"/>
                </a:solidFill>
              </a:rPr>
              <a:t>     </a:t>
            </a:r>
            <a:r>
              <a:rPr lang="tr-TR" sz="1600" b="1" dirty="0">
                <a:solidFill>
                  <a:schemeClr val="tx1"/>
                </a:solidFill>
              </a:rPr>
              <a:t/>
            </a:r>
            <a:br>
              <a:rPr lang="tr-TR" sz="1600" b="1" dirty="0">
                <a:solidFill>
                  <a:schemeClr val="tx1"/>
                </a:solidFill>
              </a:rPr>
            </a:br>
            <a:r>
              <a:rPr lang="tr-TR" sz="1600" b="1" dirty="0" smtClean="0">
                <a:solidFill>
                  <a:schemeClr val="tx1"/>
                </a:solidFill>
              </a:rPr>
              <a:t>         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1:Aşağıdaki </a:t>
            </a:r>
            <a:r>
              <a:rPr lang="tr-TR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tanıları ve durumları İCD 10-AM 1. ve 2. ciltleri kullanarak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tr-TR" sz="1600" b="1" dirty="0" smtClean="0">
                <a:solidFill>
                  <a:schemeClr val="tx1"/>
                </a:solidFill>
              </a:rPr>
              <a:t>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4294967295"/>
          </p:nvPr>
        </p:nvSpPr>
        <p:spPr>
          <a:xfrm>
            <a:off x="285720" y="1714488"/>
            <a:ext cx="7747000" cy="4211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000" b="1" dirty="0" smtClean="0"/>
              <a:t>     </a:t>
            </a:r>
            <a:r>
              <a:rPr lang="en-US" sz="3000" b="1" dirty="0" smtClean="0">
                <a:solidFill>
                  <a:schemeClr val="tx1"/>
                </a:solidFill>
              </a:rPr>
              <a:t>1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Konjenital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Skolyoz</a:t>
            </a:r>
            <a:endParaRPr lang="tr-TR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dirty="0" smtClean="0">
                <a:solidFill>
                  <a:srgbClr val="FF0000"/>
                </a:solidFill>
              </a:rPr>
              <a:t>        Cevap: </a:t>
            </a:r>
            <a:r>
              <a:rPr lang="en-US" sz="3000" dirty="0" smtClean="0">
                <a:solidFill>
                  <a:srgbClr val="FF0000"/>
                </a:solidFill>
              </a:rPr>
              <a:t>Q67.51</a:t>
            </a: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smtClean="0">
                <a:solidFill>
                  <a:schemeClr val="tx1"/>
                </a:solidFill>
              </a:rPr>
              <a:t>   </a:t>
            </a:r>
            <a:r>
              <a:rPr lang="tr-TR" sz="3000" b="1" dirty="0" smtClean="0">
                <a:solidFill>
                  <a:schemeClr val="tx1"/>
                </a:solidFill>
              </a:rPr>
              <a:t> 2.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Rekürren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Omuz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Çıkığı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dirty="0" smtClean="0">
                <a:solidFill>
                  <a:srgbClr val="FF0000"/>
                </a:solidFill>
              </a:rPr>
              <a:t>        Cevap: </a:t>
            </a:r>
            <a:r>
              <a:rPr lang="en-US" sz="3000" dirty="0" smtClean="0">
                <a:solidFill>
                  <a:srgbClr val="FF0000"/>
                </a:solidFill>
              </a:rPr>
              <a:t>M24.41</a:t>
            </a: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/>
              <a:t>     </a:t>
            </a:r>
            <a:r>
              <a:rPr lang="en-US" sz="3000" b="1" dirty="0" smtClean="0">
                <a:solidFill>
                  <a:schemeClr val="tx1"/>
                </a:solidFill>
              </a:rPr>
              <a:t>3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Mukopürülan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>
                <a:solidFill>
                  <a:schemeClr val="tx1"/>
                </a:solidFill>
              </a:rPr>
              <a:t>Kronik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Bronşit</a:t>
            </a:r>
            <a:endParaRPr lang="tr-TR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dirty="0">
                <a:solidFill>
                  <a:srgbClr val="FF0000"/>
                </a:solidFill>
              </a:rPr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        Cevap: </a:t>
            </a:r>
            <a:r>
              <a:rPr lang="en-US" sz="3000" dirty="0" smtClean="0">
                <a:solidFill>
                  <a:srgbClr val="FF0000"/>
                </a:solidFill>
              </a:rPr>
              <a:t>J41.1</a:t>
            </a: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chemeClr val="tx1"/>
                </a:solidFill>
              </a:rPr>
              <a:t>     </a:t>
            </a:r>
            <a:r>
              <a:rPr lang="en-US" sz="3000" b="1" dirty="0" smtClean="0">
                <a:solidFill>
                  <a:schemeClr val="tx1"/>
                </a:solidFill>
              </a:rPr>
              <a:t>4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Yenidoğanda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toxoplazmozise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bağlı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mikrosefali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/>
              <a:t> </a:t>
            </a:r>
            <a:r>
              <a:rPr lang="tr-TR" sz="3000" dirty="0" smtClean="0"/>
              <a:t>       </a:t>
            </a:r>
            <a:r>
              <a:rPr lang="en-US" sz="3000" dirty="0" smtClean="0"/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Cevap: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</a:rPr>
              <a:t>P37.1</a:t>
            </a:r>
            <a:endParaRPr lang="tr-T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dirty="0"/>
              <a:t> </a:t>
            </a:r>
            <a:r>
              <a:rPr lang="tr-TR" sz="3000" dirty="0" smtClean="0">
                <a:solidFill>
                  <a:schemeClr val="tx1"/>
                </a:solidFill>
              </a:rPr>
              <a:t>    </a:t>
            </a:r>
            <a:r>
              <a:rPr lang="en-US" sz="3000" b="1" dirty="0" smtClean="0">
                <a:solidFill>
                  <a:schemeClr val="tx1"/>
                </a:solidFill>
              </a:rPr>
              <a:t>5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McCune Albright </a:t>
            </a:r>
            <a:r>
              <a:rPr lang="en-US" sz="3000" dirty="0" err="1">
                <a:solidFill>
                  <a:schemeClr val="tx1"/>
                </a:solidFill>
              </a:rPr>
              <a:t>Sendromu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/>
              <a:t>    </a:t>
            </a:r>
            <a:r>
              <a:rPr lang="tr-TR" sz="3000" dirty="0"/>
              <a:t> </a:t>
            </a:r>
            <a:r>
              <a:rPr lang="tr-TR" sz="3000" dirty="0" smtClean="0"/>
              <a:t>    </a:t>
            </a:r>
            <a:r>
              <a:rPr lang="tr-TR" sz="3000" dirty="0" smtClean="0">
                <a:solidFill>
                  <a:srgbClr val="FF0000"/>
                </a:solidFill>
              </a:rPr>
              <a:t>Cevap: </a:t>
            </a:r>
            <a:r>
              <a:rPr lang="en-US" sz="3000" dirty="0" smtClean="0">
                <a:solidFill>
                  <a:srgbClr val="FF0000"/>
                </a:solidFill>
              </a:rPr>
              <a:t>Q78.1</a:t>
            </a:r>
            <a:endParaRPr lang="tr-TR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4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5594" y="634472"/>
            <a:ext cx="8718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000" dirty="0"/>
              <a:t>.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214282" y="1714488"/>
            <a:ext cx="84249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en-US" sz="2800" dirty="0" err="1" smtClean="0"/>
              <a:t>Şistozomiyazise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Portal </a:t>
            </a:r>
            <a:r>
              <a:rPr lang="en-US" sz="2800" dirty="0" err="1"/>
              <a:t>Hipertansiyon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B65.9</a:t>
            </a:r>
            <a:r>
              <a:rPr lang="en-US" sz="2800" dirty="0">
                <a:solidFill>
                  <a:srgbClr val="FF0000"/>
                </a:solidFill>
              </a:rPr>
              <a:t>† K77.0*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Torakolumbal</a:t>
            </a:r>
            <a:r>
              <a:rPr lang="en-US" sz="2800" dirty="0"/>
              <a:t> </a:t>
            </a:r>
            <a:r>
              <a:rPr lang="en-US" sz="2800" dirty="0" err="1"/>
              <a:t>bölgede</a:t>
            </a:r>
            <a:r>
              <a:rPr lang="en-US" sz="2800" dirty="0"/>
              <a:t> </a:t>
            </a:r>
            <a:r>
              <a:rPr lang="en-US" sz="2800" dirty="0" err="1"/>
              <a:t>Omurga</a:t>
            </a:r>
            <a:r>
              <a:rPr lang="en-US" sz="2800" dirty="0"/>
              <a:t> </a:t>
            </a:r>
            <a:r>
              <a:rPr lang="en-US" sz="2800" dirty="0" err="1"/>
              <a:t>Tuberkülozu</a:t>
            </a:r>
            <a:endParaRPr lang="tr-TR" sz="2800" dirty="0"/>
          </a:p>
          <a:p>
            <a:r>
              <a:rPr lang="en-US" sz="2800" dirty="0"/>
              <a:t>    </a:t>
            </a:r>
            <a:r>
              <a:rPr lang="tr-TR" sz="2800" dirty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A18.0 </a:t>
            </a:r>
            <a:r>
              <a:rPr lang="en-US" sz="2800" dirty="0">
                <a:solidFill>
                  <a:srgbClr val="FF0000"/>
                </a:solidFill>
              </a:rPr>
              <a:t>† M49.05*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Libman</a:t>
            </a:r>
            <a:r>
              <a:rPr lang="en-US" sz="2800" dirty="0"/>
              <a:t>-Sacks  </a:t>
            </a:r>
            <a:r>
              <a:rPr lang="en-US" sz="2800" dirty="0" err="1"/>
              <a:t>Endokarditi</a:t>
            </a:r>
            <a:endParaRPr lang="tr-TR" sz="2800" dirty="0"/>
          </a:p>
          <a:p>
            <a:r>
              <a:rPr lang="en-US" sz="2800" dirty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M32.1</a:t>
            </a:r>
            <a:r>
              <a:rPr lang="en-US" sz="2800" dirty="0">
                <a:solidFill>
                  <a:srgbClr val="FF0000"/>
                </a:solidFill>
              </a:rPr>
              <a:t>† I39.8*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 </a:t>
            </a:r>
            <a:r>
              <a:rPr lang="tr-TR" sz="2800" b="1" dirty="0"/>
              <a:t>4</a:t>
            </a:r>
            <a:r>
              <a:rPr lang="en-US" sz="2800" b="1" dirty="0" smtClean="0"/>
              <a:t>. </a:t>
            </a:r>
            <a:r>
              <a:rPr lang="en-US" sz="2800" dirty="0"/>
              <a:t>Pneumocystis </a:t>
            </a:r>
            <a:r>
              <a:rPr lang="en-US" sz="2800" dirty="0" err="1"/>
              <a:t>carinii'ye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pnömoni</a:t>
            </a:r>
            <a:endParaRPr lang="tr-TR" sz="2800" dirty="0"/>
          </a:p>
          <a:p>
            <a:r>
              <a:rPr lang="tr-TR" sz="2800" dirty="0" smtClean="0">
                <a:solidFill>
                  <a:srgbClr val="FF0000"/>
                </a:solidFill>
              </a:rPr>
              <a:t>     Cevap:</a:t>
            </a:r>
            <a:r>
              <a:rPr lang="en-US" sz="2800" dirty="0" smtClean="0">
                <a:solidFill>
                  <a:srgbClr val="FF0000"/>
                </a:solidFill>
              </a:rPr>
              <a:t>B59 </a:t>
            </a:r>
            <a:r>
              <a:rPr lang="en-US" sz="2800" dirty="0">
                <a:solidFill>
                  <a:srgbClr val="FF0000"/>
                </a:solidFill>
              </a:rPr>
              <a:t>† J17.3*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b="1" dirty="0" smtClean="0"/>
              <a:t>5</a:t>
            </a:r>
            <a:r>
              <a:rPr lang="en-US" sz="2800" dirty="0" smtClean="0"/>
              <a:t>.</a:t>
            </a:r>
            <a:r>
              <a:rPr lang="en-US" sz="2800" dirty="0" err="1" smtClean="0"/>
              <a:t>Meningokokal</a:t>
            </a:r>
            <a:r>
              <a:rPr lang="en-US" sz="2800" dirty="0" smtClean="0"/>
              <a:t> </a:t>
            </a:r>
            <a:r>
              <a:rPr lang="en-US" sz="2800" dirty="0" err="1"/>
              <a:t>hemorajik</a:t>
            </a:r>
            <a:r>
              <a:rPr lang="en-US" sz="2800" dirty="0"/>
              <a:t> </a:t>
            </a:r>
            <a:r>
              <a:rPr lang="en-US" sz="2800" dirty="0" err="1"/>
              <a:t>adrenalit</a:t>
            </a:r>
            <a:endParaRPr lang="tr-TR" sz="2800" dirty="0"/>
          </a:p>
          <a:p>
            <a:r>
              <a:rPr lang="en-US" sz="2800" dirty="0"/>
              <a:t>   </a:t>
            </a:r>
            <a:r>
              <a:rPr lang="tr-TR" sz="2800" dirty="0"/>
              <a:t> 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A39.1†E35.1</a:t>
            </a:r>
            <a:r>
              <a:rPr lang="en-US" sz="2800" dirty="0">
                <a:solidFill>
                  <a:srgbClr val="FF0000"/>
                </a:solidFill>
              </a:rPr>
              <a:t>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469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5720" y="285729"/>
            <a:ext cx="8391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3: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539552" y="1141885"/>
            <a:ext cx="631844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 </a:t>
            </a:r>
            <a:r>
              <a:rPr lang="en-US" sz="2800" dirty="0"/>
              <a:t>Bilateral </a:t>
            </a:r>
            <a:r>
              <a:rPr lang="en-US" sz="2800" dirty="0" err="1"/>
              <a:t>konjuktivit</a:t>
            </a:r>
            <a:endParaRPr lang="tr-TR" sz="2800" dirty="0"/>
          </a:p>
          <a:p>
            <a:r>
              <a:rPr lang="en-US" sz="2800" dirty="0"/>
              <a:t>    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   Cevap: </a:t>
            </a:r>
            <a:r>
              <a:rPr lang="en-US" sz="2800" dirty="0" smtClean="0">
                <a:solidFill>
                  <a:srgbClr val="FF0000"/>
                </a:solidFill>
              </a:rPr>
              <a:t>H10.9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b="1" dirty="0" smtClean="0"/>
              <a:t>2</a:t>
            </a:r>
            <a:r>
              <a:rPr lang="en-US" sz="2800" b="1" dirty="0"/>
              <a:t>.</a:t>
            </a:r>
            <a:r>
              <a:rPr lang="en-US" sz="2800" dirty="0"/>
              <a:t> Bilateral  </a:t>
            </a:r>
            <a:r>
              <a:rPr lang="en-US" sz="2800" dirty="0" err="1"/>
              <a:t>konjenital</a:t>
            </a:r>
            <a:r>
              <a:rPr lang="en-US" sz="2800" dirty="0"/>
              <a:t>  </a:t>
            </a:r>
            <a:r>
              <a:rPr lang="en-US" sz="2800" dirty="0" err="1" smtClean="0"/>
              <a:t>hidronefroz</a:t>
            </a:r>
            <a:endParaRPr lang="tr-TR" sz="2800" dirty="0" smtClean="0"/>
          </a:p>
          <a:p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/>
              <a:t>    </a:t>
            </a:r>
            <a:r>
              <a:rPr lang="tr-TR" sz="2800" dirty="0" smtClean="0">
                <a:solidFill>
                  <a:srgbClr val="FF0000"/>
                </a:solidFill>
              </a:rPr>
              <a:t>Cevap:</a:t>
            </a:r>
            <a:r>
              <a:rPr lang="en-US" sz="2800" dirty="0" smtClean="0">
                <a:solidFill>
                  <a:srgbClr val="FF0000"/>
                </a:solidFill>
              </a:rPr>
              <a:t>Q62.0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3</a:t>
            </a:r>
            <a:r>
              <a:rPr lang="en-US" sz="2800" dirty="0"/>
              <a:t>. Bilateral  femur </a:t>
            </a:r>
            <a:r>
              <a:rPr lang="en-US" sz="2800" dirty="0" err="1"/>
              <a:t>boynu</a:t>
            </a:r>
            <a:r>
              <a:rPr lang="en-US" sz="2800" dirty="0"/>
              <a:t> </a:t>
            </a:r>
            <a:r>
              <a:rPr lang="en-US" sz="2800" dirty="0" err="1"/>
              <a:t>kırığı</a:t>
            </a:r>
            <a:endParaRPr lang="tr-TR" sz="2800" dirty="0"/>
          </a:p>
          <a:p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S72.00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45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42860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4:</a:t>
            </a:r>
            <a:endParaRPr lang="tr-TR" sz="2800" b="1" dirty="0"/>
          </a:p>
          <a:p>
            <a:r>
              <a:rPr lang="de-DE" sz="2800" b="1" dirty="0" err="1" smtClean="0"/>
              <a:t>Aşağıdaki</a:t>
            </a:r>
            <a:r>
              <a:rPr lang="de-DE" sz="2800" b="1" dirty="0" smtClean="0"/>
              <a:t> </a:t>
            </a:r>
            <a:r>
              <a:rPr lang="de-DE" sz="2800" b="1" dirty="0" err="1"/>
              <a:t>hangi</a:t>
            </a:r>
            <a:r>
              <a:rPr lang="de-DE" sz="2800" b="1" dirty="0"/>
              <a:t> </a:t>
            </a:r>
            <a:r>
              <a:rPr lang="de-DE" sz="2800" b="1" dirty="0" err="1"/>
              <a:t>tanısal</a:t>
            </a:r>
            <a:r>
              <a:rPr lang="de-DE" sz="2800" b="1" dirty="0"/>
              <a:t> </a:t>
            </a:r>
            <a:r>
              <a:rPr lang="de-DE" sz="2800" b="1" dirty="0" err="1"/>
              <a:t>durumlar</a:t>
            </a:r>
            <a:r>
              <a:rPr lang="de-DE" sz="2800" b="1" dirty="0"/>
              <a:t> </a:t>
            </a:r>
            <a:r>
              <a:rPr lang="de-DE" sz="2800" b="1" dirty="0" err="1"/>
              <a:t>sekele</a:t>
            </a:r>
            <a:r>
              <a:rPr lang="de-DE" sz="2800" b="1" dirty="0"/>
              <a:t> </a:t>
            </a:r>
            <a:r>
              <a:rPr lang="de-DE" sz="2800" b="1" dirty="0" err="1"/>
              <a:t>birer</a:t>
            </a:r>
            <a:r>
              <a:rPr lang="de-DE" sz="2800" b="1" dirty="0"/>
              <a:t> </a:t>
            </a:r>
            <a:r>
              <a:rPr lang="de-DE" sz="2800" b="1" dirty="0" err="1"/>
              <a:t>örnektir</a:t>
            </a:r>
            <a:r>
              <a:rPr lang="de-DE" sz="2800" b="1" dirty="0"/>
              <a:t>? </a:t>
            </a:r>
            <a:r>
              <a:rPr lang="de-DE" sz="2800" b="1" dirty="0" err="1"/>
              <a:t>Yanlarındaki</a:t>
            </a:r>
            <a:r>
              <a:rPr lang="de-DE" sz="2800" b="1" dirty="0"/>
              <a:t> </a:t>
            </a:r>
            <a:r>
              <a:rPr lang="de-DE" sz="2800" b="1" dirty="0" err="1"/>
              <a:t>kutuyu</a:t>
            </a:r>
            <a:r>
              <a:rPr lang="de-DE" sz="2800" b="1" dirty="0"/>
              <a:t> </a:t>
            </a:r>
            <a:r>
              <a:rPr lang="de-DE" sz="2800" b="1" dirty="0" err="1"/>
              <a:t>işaretleyin</a:t>
            </a:r>
            <a:r>
              <a:rPr lang="de-DE" sz="2800" b="1" dirty="0"/>
              <a:t> </a:t>
            </a:r>
            <a:r>
              <a:rPr lang="de-DE" sz="2800" b="1" dirty="0" err="1"/>
              <a:t>ve</a:t>
            </a:r>
            <a:r>
              <a:rPr lang="de-DE" sz="2800" b="1" dirty="0"/>
              <a:t> </a:t>
            </a:r>
            <a:r>
              <a:rPr lang="de-DE" sz="2800" b="1" dirty="0" err="1"/>
              <a:t>sekel</a:t>
            </a:r>
            <a:r>
              <a:rPr lang="de-DE" sz="2800" b="1" dirty="0"/>
              <a:t> </a:t>
            </a:r>
            <a:r>
              <a:rPr lang="de-DE" sz="2800" b="1" dirty="0" err="1"/>
              <a:t>olan</a:t>
            </a:r>
            <a:r>
              <a:rPr lang="de-DE" sz="2800" b="1" dirty="0"/>
              <a:t> </a:t>
            </a:r>
            <a:r>
              <a:rPr lang="de-DE" sz="2800" b="1" dirty="0" err="1"/>
              <a:t>terimin</a:t>
            </a:r>
            <a:r>
              <a:rPr lang="de-DE" sz="2800" b="1" dirty="0"/>
              <a:t> </a:t>
            </a:r>
            <a:r>
              <a:rPr lang="de-DE" sz="2800" b="1" dirty="0" err="1"/>
              <a:t>altını</a:t>
            </a:r>
            <a:r>
              <a:rPr lang="de-DE" sz="2800" b="1" dirty="0"/>
              <a:t> </a:t>
            </a:r>
            <a:r>
              <a:rPr lang="de-DE" sz="2800" b="1" dirty="0" err="1"/>
              <a:t>çizin</a:t>
            </a:r>
            <a:r>
              <a:rPr lang="de-DE" sz="2800" b="1" dirty="0"/>
              <a:t>.</a:t>
            </a:r>
            <a:endParaRPr lang="tr-TR" sz="2800" dirty="0"/>
          </a:p>
          <a:p>
            <a:r>
              <a:rPr lang="tr-TR" sz="2800" dirty="0" smtClean="0"/>
              <a:t>1.</a:t>
            </a:r>
            <a:r>
              <a:rPr lang="de-DE" sz="2800" dirty="0"/>
              <a:t> </a:t>
            </a:r>
            <a:r>
              <a:rPr lang="en-US" sz="2800" dirty="0" err="1" smtClean="0"/>
              <a:t>Çocukken</a:t>
            </a:r>
            <a:r>
              <a:rPr lang="en-US" sz="2800" dirty="0" smtClean="0"/>
              <a:t> </a:t>
            </a:r>
            <a:r>
              <a:rPr lang="en-US" sz="2800" dirty="0" err="1"/>
              <a:t>geçirilmiş</a:t>
            </a:r>
            <a:r>
              <a:rPr lang="en-US" sz="2800" dirty="0"/>
              <a:t> </a:t>
            </a:r>
            <a:r>
              <a:rPr lang="en-US" sz="2800" dirty="0" err="1"/>
              <a:t>poliomyelite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proksimal</a:t>
            </a:r>
            <a:r>
              <a:rPr lang="en-US" sz="2800" dirty="0"/>
              <a:t> </a:t>
            </a:r>
            <a:r>
              <a:rPr lang="en-US" sz="2800" dirty="0" err="1"/>
              <a:t>kas</a:t>
            </a:r>
            <a:r>
              <a:rPr lang="en-US" sz="2800" dirty="0"/>
              <a:t> </a:t>
            </a:r>
            <a:r>
              <a:rPr lang="en-US" sz="2800" dirty="0" err="1" smtClean="0"/>
              <a:t>güçsüzlüğü</a:t>
            </a:r>
            <a:endParaRPr lang="tr-TR" sz="2800" dirty="0" smtClean="0"/>
          </a:p>
          <a:p>
            <a:pPr lvl="0"/>
            <a:r>
              <a:rPr lang="tr-TR" sz="2800" dirty="0" smtClean="0"/>
              <a:t>2. </a:t>
            </a:r>
            <a:r>
              <a:rPr lang="en-US" sz="2800" dirty="0" err="1" smtClean="0"/>
              <a:t>Febril</a:t>
            </a:r>
            <a:r>
              <a:rPr lang="en-US" sz="2800" dirty="0" smtClean="0"/>
              <a:t> </a:t>
            </a:r>
            <a:r>
              <a:rPr lang="en-US" sz="2800" dirty="0" err="1"/>
              <a:t>konvulsiyon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 smtClean="0"/>
              <a:t>ateş</a:t>
            </a:r>
            <a:endParaRPr lang="tr-TR" sz="2800" dirty="0" smtClean="0"/>
          </a:p>
          <a:p>
            <a:pPr lvl="0"/>
            <a:r>
              <a:rPr lang="tr-TR" sz="2800" dirty="0" smtClean="0"/>
              <a:t>3. </a:t>
            </a:r>
            <a:r>
              <a:rPr lang="en-US" sz="2800" dirty="0" smtClean="0"/>
              <a:t>Herpes </a:t>
            </a:r>
            <a:r>
              <a:rPr lang="en-US" sz="2800" dirty="0" err="1"/>
              <a:t>zostere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/>
              <a:t>zona</a:t>
            </a:r>
            <a:r>
              <a:rPr lang="en-US" sz="2800" dirty="0"/>
              <a:t> </a:t>
            </a:r>
            <a:r>
              <a:rPr lang="en-US" sz="2800" dirty="0" err="1" smtClean="0"/>
              <a:t>enfeksiyonu</a:t>
            </a:r>
            <a:endParaRPr lang="tr-TR" sz="2800" dirty="0" smtClean="0"/>
          </a:p>
          <a:p>
            <a:pPr lvl="0"/>
            <a:r>
              <a:rPr lang="tr-TR" sz="2800" dirty="0" smtClean="0"/>
              <a:t>4. </a:t>
            </a:r>
            <a:r>
              <a:rPr lang="en-US" sz="2800" dirty="0" err="1" smtClean="0"/>
              <a:t>Tiroidektomi</a:t>
            </a:r>
            <a:r>
              <a:rPr lang="en-US" sz="2800" dirty="0" smtClean="0"/>
              <a:t> </a:t>
            </a:r>
            <a:r>
              <a:rPr lang="en-US" sz="2800" dirty="0" err="1"/>
              <a:t>operasyonu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boyunda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skar</a:t>
            </a:r>
            <a:r>
              <a:rPr lang="en-US" sz="2800" dirty="0"/>
              <a:t> </a:t>
            </a:r>
            <a:endParaRPr lang="tr-TR" sz="2800" dirty="0" smtClean="0"/>
          </a:p>
          <a:p>
            <a:pPr lvl="0"/>
            <a:r>
              <a:rPr lang="tr-TR" sz="2800" dirty="0" smtClean="0"/>
              <a:t>5. </a:t>
            </a:r>
            <a:r>
              <a:rPr lang="en-US" sz="2800" dirty="0" smtClean="0"/>
              <a:t>3 </a:t>
            </a:r>
            <a:r>
              <a:rPr lang="en-US" sz="2800" dirty="0" err="1"/>
              <a:t>sene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tedavi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Akciğer</a:t>
            </a:r>
            <a:r>
              <a:rPr lang="en-US" sz="2800" dirty="0"/>
              <a:t> </a:t>
            </a:r>
            <a:r>
              <a:rPr lang="en-US" sz="2800" dirty="0" err="1"/>
              <a:t>Tüberkülozu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pulmoner</a:t>
            </a:r>
            <a:r>
              <a:rPr lang="en-US" sz="2800" dirty="0"/>
              <a:t> </a:t>
            </a:r>
            <a:r>
              <a:rPr lang="en-US" sz="2800" dirty="0" err="1" smtClean="0"/>
              <a:t>fibrozis</a:t>
            </a:r>
            <a:endParaRPr lang="tr-TR" sz="2800" dirty="0" smtClean="0"/>
          </a:p>
          <a:p>
            <a:pPr lvl="0"/>
            <a:r>
              <a:rPr lang="tr-TR" sz="2800" dirty="0" smtClean="0"/>
              <a:t>6. </a:t>
            </a:r>
            <a:r>
              <a:rPr lang="en-US" sz="2800" dirty="0" err="1" smtClean="0"/>
              <a:t>İnmenin</a:t>
            </a:r>
            <a:r>
              <a:rPr lang="en-US" sz="2800" dirty="0" smtClean="0"/>
              <a:t> </a:t>
            </a:r>
            <a:r>
              <a:rPr lang="en-US" sz="2800" dirty="0" err="1"/>
              <a:t>sekeli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hemipleji</a:t>
            </a:r>
            <a:endParaRPr lang="tr-TR" sz="2800" dirty="0" smtClean="0"/>
          </a:p>
          <a:p>
            <a:pPr lvl="0"/>
            <a:r>
              <a:rPr lang="tr-TR" sz="2800" dirty="0" smtClean="0"/>
              <a:t>7. </a:t>
            </a:r>
            <a:r>
              <a:rPr lang="en-US" sz="2800" dirty="0" smtClean="0"/>
              <a:t>Abdominal </a:t>
            </a:r>
            <a:r>
              <a:rPr lang="en-US" sz="2800" dirty="0" err="1"/>
              <a:t>aort</a:t>
            </a:r>
            <a:r>
              <a:rPr lang="en-US" sz="2800" dirty="0"/>
              <a:t> </a:t>
            </a:r>
            <a:r>
              <a:rPr lang="en-US" sz="2800" dirty="0" err="1"/>
              <a:t>anevrizması</a:t>
            </a:r>
            <a:r>
              <a:rPr lang="en-US" sz="2800" dirty="0"/>
              <a:t> </a:t>
            </a:r>
            <a:r>
              <a:rPr lang="en-US" sz="2800" dirty="0" err="1"/>
              <a:t>tamiri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aort</a:t>
            </a:r>
            <a:r>
              <a:rPr lang="en-US" sz="2800" dirty="0"/>
              <a:t> </a:t>
            </a:r>
            <a:r>
              <a:rPr lang="en-US" sz="2800" dirty="0" err="1"/>
              <a:t>rüptürü</a:t>
            </a:r>
            <a:endParaRPr lang="tr-TR" sz="2800" dirty="0"/>
          </a:p>
          <a:p>
            <a:r>
              <a:rPr lang="de-DE" sz="2800" dirty="0"/>
              <a:t> </a:t>
            </a:r>
            <a:r>
              <a:rPr lang="tr-TR" sz="2800" dirty="0" smtClean="0">
                <a:solidFill>
                  <a:srgbClr val="FF0000"/>
                </a:solidFill>
              </a:rPr>
              <a:t>    Cevap: 1,4,5,6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1"/>
            <a:ext cx="864096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5: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tanısal</a:t>
            </a:r>
            <a:r>
              <a:rPr lang="en-US" sz="2800" b="1" dirty="0"/>
              <a:t> </a:t>
            </a:r>
            <a:r>
              <a:rPr lang="en-US" sz="2800" b="1" dirty="0" err="1"/>
              <a:t>durumları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/>
              <a:t>Her durum </a:t>
            </a:r>
            <a:r>
              <a:rPr lang="en-US" sz="2800" b="1" dirty="0" err="1"/>
              <a:t>için</a:t>
            </a:r>
            <a:r>
              <a:rPr lang="en-US" sz="2800" b="1" dirty="0"/>
              <a:t> 2’şer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ihtiyacınız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unutmayınız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 </a:t>
            </a:r>
            <a:r>
              <a:rPr lang="en-US" sz="2800" dirty="0" err="1"/>
              <a:t>Sağ</a:t>
            </a:r>
            <a:r>
              <a:rPr lang="en-US" sz="2800" dirty="0"/>
              <a:t> el </a:t>
            </a:r>
            <a:r>
              <a:rPr lang="en-US" sz="2800" dirty="0" err="1"/>
              <a:t>yanığı</a:t>
            </a:r>
            <a:r>
              <a:rPr lang="en-US" sz="2800" dirty="0"/>
              <a:t> 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 keloid </a:t>
            </a:r>
            <a:r>
              <a:rPr lang="en-US" sz="2800" dirty="0" err="1"/>
              <a:t>skar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tr-TR" sz="2800" dirty="0" smtClean="0"/>
              <a:t>      </a:t>
            </a:r>
            <a:r>
              <a:rPr lang="tr-TR" sz="2800" dirty="0">
                <a:solidFill>
                  <a:srgbClr val="FF0000"/>
                </a:solidFill>
              </a:rPr>
              <a:t>Cevap: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a)</a:t>
            </a:r>
            <a:r>
              <a:rPr lang="en-US" sz="2800" dirty="0" smtClean="0">
                <a:solidFill>
                  <a:srgbClr val="FF0000"/>
                </a:solidFill>
              </a:rPr>
              <a:t>L91.01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 T95.2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Colles</a:t>
            </a:r>
            <a:r>
              <a:rPr lang="en-US" sz="2800" dirty="0"/>
              <a:t> </a:t>
            </a:r>
            <a:r>
              <a:rPr lang="en-US" sz="2800" dirty="0" err="1"/>
              <a:t>kırığı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sudeck</a:t>
            </a:r>
            <a:r>
              <a:rPr lang="en-US" sz="2800" dirty="0"/>
              <a:t> </a:t>
            </a:r>
            <a:r>
              <a:rPr lang="en-US" sz="2800" dirty="0" err="1"/>
              <a:t>atrofisi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a)M</a:t>
            </a:r>
            <a:r>
              <a:rPr lang="en-US" sz="2800" dirty="0" smtClean="0">
                <a:solidFill>
                  <a:srgbClr val="FF0000"/>
                </a:solidFill>
              </a:rPr>
              <a:t>89.0</a:t>
            </a:r>
            <a:r>
              <a:rPr lang="tr-TR" sz="2800" smtClean="0">
                <a:solidFill>
                  <a:srgbClr val="FF0000"/>
                </a:solidFill>
              </a:rPr>
              <a:t>3</a:t>
            </a:r>
            <a:r>
              <a:rPr lang="en-US" sz="2800" smtClean="0">
                <a:solidFill>
                  <a:srgbClr val="FF0000"/>
                </a:solidFill>
              </a:rPr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b) </a:t>
            </a:r>
            <a:r>
              <a:rPr lang="en-US" sz="2800" dirty="0" smtClean="0">
                <a:solidFill>
                  <a:srgbClr val="FF0000"/>
                </a:solidFill>
              </a:rPr>
              <a:t>T92.1</a:t>
            </a:r>
            <a:endParaRPr lang="tr-TR" sz="2800" dirty="0">
              <a:solidFill>
                <a:srgbClr val="FF0000"/>
              </a:solidFill>
            </a:endParaRPr>
          </a:p>
          <a:p>
            <a:pPr algn="ctr"/>
            <a:r>
              <a:rPr lang="en-US" sz="2800" dirty="0"/>
              <a:t> </a:t>
            </a:r>
            <a:endParaRPr lang="tr-TR" sz="2800" dirty="0"/>
          </a:p>
          <a:p>
            <a:pPr algn="ctr"/>
            <a:r>
              <a:rPr lang="en-US" b="1" dirty="0"/>
              <a:t> 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182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607594"/>
            <a:ext cx="87129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endParaRPr lang="tr-TR" b="1" dirty="0"/>
          </a:p>
          <a:p>
            <a:r>
              <a:rPr lang="tr-TR" sz="2800" b="1" dirty="0" smtClean="0"/>
              <a:t>Örnek 6: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(Tabular list of procedures) </a:t>
            </a:r>
            <a:r>
              <a:rPr lang="en-US" sz="2800" b="1" dirty="0" err="1"/>
              <a:t>ve</a:t>
            </a:r>
            <a:r>
              <a:rPr lang="en-US" sz="2800" b="1" dirty="0"/>
              <a:t> 4. (Alphabetic index of procedures)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dirty="0" smtClean="0"/>
              <a:t>.</a:t>
            </a:r>
            <a:r>
              <a:rPr lang="en-US" sz="2800" dirty="0" err="1" smtClean="0"/>
              <a:t>İntraabdominal</a:t>
            </a:r>
            <a:r>
              <a:rPr lang="en-US" sz="2800" dirty="0" smtClean="0"/>
              <a:t> </a:t>
            </a:r>
            <a:r>
              <a:rPr lang="en-US" sz="2800" dirty="0"/>
              <a:t>apse </a:t>
            </a:r>
            <a:r>
              <a:rPr lang="en-US" sz="2800" dirty="0" err="1"/>
              <a:t>drenajı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30394-00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err="1" smtClean="0"/>
              <a:t>Laboratuvarda</a:t>
            </a:r>
            <a:r>
              <a:rPr lang="en-US" sz="2800" dirty="0" smtClean="0"/>
              <a:t> </a:t>
            </a:r>
            <a:r>
              <a:rPr lang="en-US" sz="2800" dirty="0" err="1" smtClean="0"/>
              <a:t>üretilmiş</a:t>
            </a:r>
            <a:r>
              <a:rPr lang="tr-TR" sz="2800" dirty="0" smtClean="0"/>
              <a:t>(in </a:t>
            </a:r>
            <a:r>
              <a:rPr lang="tr-TR" sz="2800" dirty="0" err="1" smtClean="0"/>
              <a:t>vitro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otolog</a:t>
            </a:r>
            <a:r>
              <a:rPr lang="en-US" sz="2800" dirty="0"/>
              <a:t> </a:t>
            </a:r>
            <a:r>
              <a:rPr lang="en-US" sz="2800" dirty="0" err="1"/>
              <a:t>kök</a:t>
            </a:r>
            <a:r>
              <a:rPr lang="en-US" sz="2800" dirty="0"/>
              <a:t> </a:t>
            </a:r>
            <a:r>
              <a:rPr lang="en-US" sz="2800" dirty="0" err="1"/>
              <a:t>hücre</a:t>
            </a:r>
            <a:r>
              <a:rPr lang="en-US" sz="2800" dirty="0"/>
              <a:t> </a:t>
            </a:r>
            <a:r>
              <a:rPr lang="en-US" sz="2800" dirty="0" err="1"/>
              <a:t>nakli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/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Cevap:</a:t>
            </a:r>
            <a:r>
              <a:rPr lang="en-US" sz="2800" dirty="0" smtClean="0">
                <a:solidFill>
                  <a:srgbClr val="FF0000"/>
                </a:solidFill>
              </a:rPr>
              <a:t>13706-08(802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Ulna </a:t>
            </a:r>
            <a:r>
              <a:rPr lang="en-US" sz="2800" dirty="0" err="1"/>
              <a:t>şaftı</a:t>
            </a:r>
            <a:r>
              <a:rPr lang="en-US" sz="2800" dirty="0"/>
              <a:t> </a:t>
            </a:r>
            <a:r>
              <a:rPr lang="en-US" sz="2800" dirty="0" err="1"/>
              <a:t>kırığının</a:t>
            </a:r>
            <a:r>
              <a:rPr lang="en-US" sz="2800" dirty="0"/>
              <a:t> </a:t>
            </a:r>
            <a:r>
              <a:rPr lang="en-US" sz="2800" dirty="0" err="1"/>
              <a:t>açık</a:t>
            </a:r>
            <a:r>
              <a:rPr lang="en-US" sz="2800" dirty="0"/>
              <a:t> </a:t>
            </a:r>
            <a:r>
              <a:rPr lang="en-US" sz="2800" dirty="0" err="1"/>
              <a:t>redüksiyonu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47384-01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b="1" dirty="0" smtClean="0"/>
              <a:t>4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taraflı</a:t>
            </a:r>
            <a:r>
              <a:rPr lang="en-US" sz="2800" dirty="0"/>
              <a:t> inguinal </a:t>
            </a:r>
            <a:r>
              <a:rPr lang="en-US" sz="2800" dirty="0" err="1"/>
              <a:t>herni</a:t>
            </a:r>
            <a:r>
              <a:rPr lang="en-US" sz="2800" dirty="0"/>
              <a:t> </a:t>
            </a:r>
            <a:r>
              <a:rPr lang="en-US" sz="2800" dirty="0" err="1" smtClean="0"/>
              <a:t>onarım</a:t>
            </a:r>
            <a:r>
              <a:rPr lang="tr-TR" sz="2800" dirty="0" smtClean="0"/>
              <a:t>ı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     Cevap: </a:t>
            </a:r>
            <a:r>
              <a:rPr lang="en-US" sz="2800" dirty="0" smtClean="0">
                <a:solidFill>
                  <a:srgbClr val="FF0000"/>
                </a:solidFill>
              </a:rPr>
              <a:t>30614-02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42860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7: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değil</a:t>
            </a:r>
            <a:r>
              <a:rPr lang="en-US" sz="2800" b="1" dirty="0"/>
              <a:t> de </a:t>
            </a:r>
            <a:r>
              <a:rPr lang="en-US" sz="2800" b="1" dirty="0" err="1"/>
              <a:t>sadece</a:t>
            </a:r>
            <a:r>
              <a:rPr lang="en-US" sz="2800" b="1" dirty="0"/>
              <a:t> </a:t>
            </a:r>
            <a:r>
              <a:rPr lang="en-US" sz="2800" b="1" dirty="0" err="1"/>
              <a:t>yapılan</a:t>
            </a:r>
            <a:r>
              <a:rPr lang="en-US" sz="2800" b="1" dirty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 </a:t>
            </a:r>
            <a:endParaRPr lang="tr-TR" sz="2800" dirty="0"/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Femur</a:t>
            </a:r>
            <a:r>
              <a:rPr lang="tr-TR" sz="2800" dirty="0" smtClean="0"/>
              <a:t> t</a:t>
            </a:r>
            <a:r>
              <a:rPr lang="en-US" sz="2800" dirty="0" err="1" smtClean="0"/>
              <a:t>rokanterik</a:t>
            </a:r>
            <a:r>
              <a:rPr lang="en-US" sz="2800" dirty="0" smtClean="0"/>
              <a:t> </a:t>
            </a:r>
            <a:r>
              <a:rPr lang="en-US" sz="2800" dirty="0" err="1"/>
              <a:t>fraktürünün</a:t>
            </a:r>
            <a:r>
              <a:rPr lang="en-US" sz="2800" dirty="0"/>
              <a:t> internal </a:t>
            </a:r>
            <a:r>
              <a:rPr lang="en-US" sz="2800" dirty="0" err="1"/>
              <a:t>fiksasyonu</a:t>
            </a:r>
            <a:endParaRPr lang="tr-TR" sz="2800" dirty="0"/>
          </a:p>
          <a:p>
            <a:r>
              <a:rPr lang="en-US" sz="2800" dirty="0"/>
              <a:t>     </a:t>
            </a:r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Cevap: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47519-00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 </a:t>
            </a:r>
            <a:r>
              <a:rPr lang="en-US" sz="2800" dirty="0" err="1"/>
              <a:t>Bronkoskobi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yabancı</a:t>
            </a:r>
            <a:r>
              <a:rPr lang="en-US" sz="2800" dirty="0"/>
              <a:t> </a:t>
            </a:r>
            <a:r>
              <a:rPr lang="en-US" sz="2800" dirty="0" err="1"/>
              <a:t>cisim</a:t>
            </a:r>
            <a:r>
              <a:rPr lang="en-US" sz="2800" dirty="0"/>
              <a:t> </a:t>
            </a:r>
            <a:r>
              <a:rPr lang="en-US" sz="2800" dirty="0" err="1" smtClean="0"/>
              <a:t>çıkarılması</a:t>
            </a:r>
            <a:r>
              <a:rPr lang="tr-TR" sz="2800" dirty="0" smtClean="0"/>
              <a:t>*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dirty="0" smtClean="0"/>
              <a:t>   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41895-00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302359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El </a:t>
            </a:r>
            <a:r>
              <a:rPr lang="en-US" sz="2800" dirty="0" err="1"/>
              <a:t>bileğindeki</a:t>
            </a:r>
            <a:r>
              <a:rPr lang="en-US" sz="2800" dirty="0"/>
              <a:t> M. extensor </a:t>
            </a:r>
            <a:r>
              <a:rPr lang="en-US" sz="2800" dirty="0" err="1"/>
              <a:t>pollicis</a:t>
            </a:r>
            <a:r>
              <a:rPr lang="en-US" sz="2800" dirty="0"/>
              <a:t> </a:t>
            </a:r>
            <a:r>
              <a:rPr lang="en-US" sz="2800" dirty="0" err="1"/>
              <a:t>longus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brevis</a:t>
            </a:r>
            <a:r>
              <a:rPr lang="en-US" sz="2800" dirty="0"/>
              <a:t> </a:t>
            </a:r>
            <a:r>
              <a:rPr lang="en-US" sz="2800" dirty="0" err="1"/>
              <a:t>kasları</a:t>
            </a:r>
            <a:r>
              <a:rPr lang="en-US" sz="2800" dirty="0"/>
              <a:t> </a:t>
            </a:r>
            <a:r>
              <a:rPr lang="en-US" sz="2800" dirty="0" err="1"/>
              <a:t>tendonlarının</a:t>
            </a:r>
            <a:r>
              <a:rPr lang="en-US" sz="2800" dirty="0"/>
              <a:t> primer </a:t>
            </a:r>
            <a:r>
              <a:rPr lang="en-US" sz="2800" dirty="0" err="1"/>
              <a:t>onarımı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 </a:t>
            </a:r>
            <a:r>
              <a:rPr lang="en-US" sz="2800" dirty="0" smtClean="0">
                <a:solidFill>
                  <a:srgbClr val="FF0000"/>
                </a:solidFill>
              </a:rPr>
              <a:t>46420-00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46420-00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/>
              <a:t>4</a:t>
            </a:r>
            <a:r>
              <a:rPr lang="en-US" sz="2800" dirty="0" smtClean="0"/>
              <a:t>.Pilonidal </a:t>
            </a:r>
            <a:r>
              <a:rPr lang="en-US" sz="2800" dirty="0"/>
              <a:t>sinus </a:t>
            </a:r>
            <a:r>
              <a:rPr lang="en-US" sz="2800" dirty="0" err="1"/>
              <a:t>eksizyonu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     Cevap:  </a:t>
            </a:r>
            <a:r>
              <a:rPr lang="en-US" sz="2800" dirty="0" smtClean="0">
                <a:solidFill>
                  <a:srgbClr val="FF0000"/>
                </a:solidFill>
              </a:rPr>
              <a:t>30676-01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/>
              <a:t>5</a:t>
            </a:r>
            <a:r>
              <a:rPr lang="en-US" sz="2800" dirty="0" smtClean="0"/>
              <a:t>. </a:t>
            </a:r>
            <a:r>
              <a:rPr lang="en-US" sz="2800" dirty="0" err="1"/>
              <a:t>Peptik</a:t>
            </a:r>
            <a:r>
              <a:rPr lang="en-US" sz="2800" dirty="0"/>
              <a:t> </a:t>
            </a:r>
            <a:r>
              <a:rPr lang="en-US" sz="2800" dirty="0" err="1"/>
              <a:t>ülseri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hastadan</a:t>
            </a:r>
            <a:r>
              <a:rPr lang="en-US" sz="2800" dirty="0"/>
              <a:t> </a:t>
            </a:r>
            <a:r>
              <a:rPr lang="en-US" sz="2800" dirty="0" err="1"/>
              <a:t>sedasyon</a:t>
            </a:r>
            <a:r>
              <a:rPr lang="en-US" sz="2800" dirty="0"/>
              <a:t> </a:t>
            </a:r>
            <a:r>
              <a:rPr lang="en-US" sz="2800" dirty="0" err="1"/>
              <a:t>anestezisi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gis</a:t>
            </a:r>
            <a:r>
              <a:rPr lang="en-US" sz="2800" dirty="0"/>
              <a:t>  </a:t>
            </a:r>
            <a:r>
              <a:rPr lang="en-US" sz="2800" dirty="0" err="1" smtClean="0"/>
              <a:t>endosko</a:t>
            </a:r>
            <a:r>
              <a:rPr lang="tr-TR" sz="2800" dirty="0" smtClean="0"/>
              <a:t>p</a:t>
            </a:r>
            <a:r>
              <a:rPr lang="en-US" sz="2800" dirty="0" err="1" smtClean="0"/>
              <a:t>isiyle</a:t>
            </a:r>
            <a:r>
              <a:rPr lang="en-US" sz="2800" dirty="0" smtClean="0"/>
              <a:t>  </a:t>
            </a:r>
            <a:r>
              <a:rPr lang="en-US" sz="2800" dirty="0" err="1"/>
              <a:t>biyopsi</a:t>
            </a:r>
            <a:r>
              <a:rPr lang="en-US" sz="2800" dirty="0"/>
              <a:t> </a:t>
            </a:r>
            <a:r>
              <a:rPr lang="en-US" sz="2800" dirty="0" err="1" smtClean="0"/>
              <a:t>alınması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                                     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    </a:t>
            </a:r>
            <a:r>
              <a:rPr lang="tr-TR" sz="2800" dirty="0" smtClean="0">
                <a:solidFill>
                  <a:srgbClr val="FF0000"/>
                </a:solidFill>
              </a:rPr>
              <a:t>Cevap: a)</a:t>
            </a:r>
            <a:r>
              <a:rPr lang="en-US" sz="2800" dirty="0" smtClean="0">
                <a:solidFill>
                  <a:srgbClr val="FF0000"/>
                </a:solidFill>
              </a:rPr>
              <a:t>30473-01</a:t>
            </a:r>
            <a:r>
              <a:rPr lang="tr-TR" sz="2800" dirty="0" smtClean="0">
                <a:solidFill>
                  <a:srgbClr val="FF0000"/>
                </a:solidFill>
              </a:rPr>
              <a:t>       b) </a:t>
            </a:r>
            <a:r>
              <a:rPr lang="en-US" sz="2800" dirty="0" smtClean="0">
                <a:solidFill>
                  <a:srgbClr val="FF0000"/>
                </a:solidFill>
              </a:rPr>
              <a:t>92515-99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</TotalTime>
  <Words>277</Words>
  <Application>Microsoft Office PowerPoint</Application>
  <PresentationFormat>Ekran Gösterisi (4:3)</PresentationFormat>
  <Paragraphs>191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Franklin Gothic Book</vt:lpstr>
      <vt:lpstr>Perpetua</vt:lpstr>
      <vt:lpstr>Times New Roman</vt:lpstr>
      <vt:lpstr>Wingdings 2</vt:lpstr>
      <vt:lpstr>Hisse Senedi</vt:lpstr>
      <vt:lpstr>1.Gün Örnekleri</vt:lpstr>
      <vt:lpstr>                Örnek 1:Aşağıdaki tanıları ve durumları İCD 10-AM 1. ve 2. ciltleri kullanarak kodlayınız.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1.Gün Örnekleri</dc:title>
  <dc:creator>ASUS</dc:creator>
  <cp:lastModifiedBy>Zeynep Köksal</cp:lastModifiedBy>
  <cp:revision>67</cp:revision>
  <dcterms:created xsi:type="dcterms:W3CDTF">2012-12-10T20:38:51Z</dcterms:created>
  <dcterms:modified xsi:type="dcterms:W3CDTF">2018-03-05T09:51:21Z</dcterms:modified>
</cp:coreProperties>
</file>