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41813-D957-4CFF-8039-13DDC6FE745A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D8DE4-E7B8-4152-BB11-4773EDD3A5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7799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41813-D957-4CFF-8039-13DDC6FE745A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D8DE4-E7B8-4152-BB11-4773EDD3A5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5107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41813-D957-4CFF-8039-13DDC6FE745A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D8DE4-E7B8-4152-BB11-4773EDD3A5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10027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Madde İşaretle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>
            <a:spLocks noGrp="1"/>
          </p:cNvSpPr>
          <p:nvPr>
            <p:ph type="body" idx="1"/>
          </p:nvPr>
        </p:nvSpPr>
        <p:spPr>
          <a:xfrm>
            <a:off x="1016000" y="889000"/>
            <a:ext cx="10160000" cy="5080000"/>
          </a:xfrm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pPr lvl="0"/>
            <a:r>
              <a:rPr/>
              <a:t>Gövde Düzeyi Bir</a:t>
            </a:r>
          </a:p>
          <a:p>
            <a:pPr lvl="1"/>
            <a:r>
              <a:rPr/>
              <a:t>Gövde Düzeyi İki</a:t>
            </a:r>
          </a:p>
          <a:p>
            <a:pPr lvl="2"/>
            <a:r>
              <a:rPr/>
              <a:t>Gövde Düzeyi Üç</a:t>
            </a:r>
          </a:p>
          <a:p>
            <a:pPr lvl="3"/>
            <a:r>
              <a:rPr/>
              <a:t>Gövde Düzeyi Dört</a:t>
            </a:r>
          </a:p>
          <a:p>
            <a:pPr lvl="4"/>
            <a:r>
              <a:rPr/>
              <a:t>Gövde Düzeyi Beş</a:t>
            </a:r>
          </a:p>
        </p:txBody>
      </p:sp>
      <p:sp>
        <p:nvSpPr>
          <p:cNvPr id="3" name="Shape 4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DEEB67-2F3B-468C-A2FA-4F67C45AD2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316546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 ve Madde İşaretle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rPr/>
              <a:t>Başlık Metni</a:t>
            </a:r>
          </a:p>
        </p:txBody>
      </p:sp>
      <p:sp>
        <p:nvSpPr>
          <p:cNvPr id="27" name="Shape 2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pPr lvl="0"/>
            <a:r>
              <a:rPr/>
              <a:t>Gövde Düzeyi Bir</a:t>
            </a:r>
          </a:p>
          <a:p>
            <a:pPr lvl="1"/>
            <a:r>
              <a:rPr/>
              <a:t>Gövde Düzeyi İki</a:t>
            </a:r>
          </a:p>
          <a:p>
            <a:pPr lvl="2"/>
            <a:r>
              <a:rPr/>
              <a:t>Gövde Düzeyi Üç</a:t>
            </a:r>
          </a:p>
          <a:p>
            <a:pPr lvl="3"/>
            <a:r>
              <a:rPr/>
              <a:t>Gövde Düzeyi Dört</a:t>
            </a:r>
          </a:p>
          <a:p>
            <a:pPr lvl="4"/>
            <a:r>
              <a:rPr/>
              <a:t>Gövde Düzeyi Beş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615AB-AE20-4E4A-8C10-F8A64DDEEA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69180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41813-D957-4CFF-8039-13DDC6FE745A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D8DE4-E7B8-4152-BB11-4773EDD3A5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5025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41813-D957-4CFF-8039-13DDC6FE745A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D8DE4-E7B8-4152-BB11-4773EDD3A5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3000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41813-D957-4CFF-8039-13DDC6FE745A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D8DE4-E7B8-4152-BB11-4773EDD3A5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1360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41813-D957-4CFF-8039-13DDC6FE745A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D8DE4-E7B8-4152-BB11-4773EDD3A5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1517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41813-D957-4CFF-8039-13DDC6FE745A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D8DE4-E7B8-4152-BB11-4773EDD3A5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7243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41813-D957-4CFF-8039-13DDC6FE745A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D8DE4-E7B8-4152-BB11-4773EDD3A5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4900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41813-D957-4CFF-8039-13DDC6FE745A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D8DE4-E7B8-4152-BB11-4773EDD3A5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769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41813-D957-4CFF-8039-13DDC6FE745A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D8DE4-E7B8-4152-BB11-4773EDD3A5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4967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341813-D957-4CFF-8039-13DDC6FE745A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BD8DE4-E7B8-4152-BB11-4773EDD3A5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2817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4. Ders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Sözcüksel Edinim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23613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hape 51"/>
          <p:cNvSpPr>
            <a:spLocks noGrp="1"/>
          </p:cNvSpPr>
          <p:nvPr>
            <p:ph type="body" idx="1"/>
          </p:nvPr>
        </p:nvSpPr>
        <p:spPr>
          <a:xfrm>
            <a:off x="2286001" y="889000"/>
            <a:ext cx="3268861" cy="5080000"/>
          </a:xfrm>
        </p:spPr>
        <p:txBody>
          <a:bodyPr>
            <a:normAutofit/>
          </a:bodyPr>
          <a:lstStyle/>
          <a:p>
            <a:pPr eaLnBrk="1" hangingPunct="1">
              <a:buNone/>
            </a:pPr>
            <a:r>
              <a:rPr lang="en-US" dirty="0" err="1" smtClean="0"/>
              <a:t>Sözcük</a:t>
            </a:r>
            <a:endParaRPr lang="en-US" dirty="0" smtClean="0"/>
          </a:p>
          <a:p>
            <a:pPr eaLnBrk="1" hangingPunct="1">
              <a:buNone/>
            </a:pPr>
            <a:r>
              <a:rPr lang="en-US" dirty="0" err="1" smtClean="0"/>
              <a:t>Sözcüksel</a:t>
            </a:r>
            <a:r>
              <a:rPr lang="en-US" dirty="0" smtClean="0"/>
              <a:t> </a:t>
            </a:r>
            <a:r>
              <a:rPr lang="en-US" dirty="0" err="1" smtClean="0"/>
              <a:t>Unsurlar</a:t>
            </a:r>
            <a:endParaRPr lang="en-US" dirty="0" smtClean="0"/>
          </a:p>
          <a:p>
            <a:pPr eaLnBrk="1" hangingPunct="1">
              <a:buNone/>
            </a:pPr>
            <a:r>
              <a:rPr lang="en-US" dirty="0" err="1" smtClean="0"/>
              <a:t>Sözcük</a:t>
            </a:r>
            <a:r>
              <a:rPr lang="en-US" dirty="0" smtClean="0"/>
              <a:t> </a:t>
            </a:r>
            <a:r>
              <a:rPr lang="en-US" dirty="0" err="1" smtClean="0"/>
              <a:t>Yapısı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Yenilik</a:t>
            </a:r>
            <a:endParaRPr lang="en-US" dirty="0" smtClean="0"/>
          </a:p>
          <a:p>
            <a:pPr eaLnBrk="1" hangingPunct="1">
              <a:buNone/>
            </a:pPr>
            <a:r>
              <a:rPr lang="en-US" dirty="0" err="1" smtClean="0"/>
              <a:t>Sözcük</a:t>
            </a:r>
            <a:r>
              <a:rPr lang="en-US" dirty="0" smtClean="0"/>
              <a:t> </a:t>
            </a:r>
            <a:r>
              <a:rPr lang="en-US" dirty="0" err="1" smtClean="0"/>
              <a:t>Oluşturma</a:t>
            </a:r>
            <a:endParaRPr lang="en-US" dirty="0" smtClean="0"/>
          </a:p>
          <a:p>
            <a:pPr eaLnBrk="1" hangingPunct="1">
              <a:buNone/>
            </a:pPr>
            <a:r>
              <a:rPr lang="en-US" dirty="0" err="1" smtClean="0"/>
              <a:t>Anlam</a:t>
            </a:r>
            <a:r>
              <a:rPr lang="en-US" dirty="0" smtClean="0"/>
              <a:t> </a:t>
            </a:r>
            <a:r>
              <a:rPr lang="en-US" dirty="0" err="1" smtClean="0"/>
              <a:t>İlişkisi</a:t>
            </a:r>
            <a:endParaRPr lang="en-US" dirty="0" smtClean="0"/>
          </a:p>
          <a:p>
            <a:pPr eaLnBrk="1" hangingPunct="1">
              <a:buNone/>
            </a:pP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Anlamlılık</a:t>
            </a:r>
            <a:endParaRPr lang="en-US" dirty="0" smtClean="0"/>
          </a:p>
          <a:p>
            <a:pPr eaLnBrk="1" hangingPunct="1">
              <a:buNone/>
            </a:pP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Bakış</a:t>
            </a:r>
            <a:r>
              <a:rPr lang="en-US" dirty="0" smtClean="0"/>
              <a:t> </a:t>
            </a:r>
            <a:r>
              <a:rPr lang="en-US" dirty="0" err="1" smtClean="0"/>
              <a:t>Açıları</a:t>
            </a:r>
            <a:endParaRPr lang="en-US" dirty="0" smtClean="0"/>
          </a:p>
        </p:txBody>
      </p:sp>
      <p:sp>
        <p:nvSpPr>
          <p:cNvPr id="7171" name="Shape 52"/>
          <p:cNvSpPr>
            <a:spLocks noGrp="1"/>
          </p:cNvSpPr>
          <p:nvPr>
            <p:ph type="sldNum" sz="quarter" idx="10"/>
          </p:nvPr>
        </p:nvSpPr>
        <p:spPr>
          <a:xfrm>
            <a:off x="6041232" y="6362700"/>
            <a:ext cx="100013" cy="228600"/>
          </a:xfrm>
          <a:noFill/>
        </p:spPr>
        <p:txBody>
          <a:bodyPr/>
          <a:lstStyle/>
          <a:p>
            <a:fld id="{0A58BA44-7790-4238-9EFF-704B66045643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7172" name="Shape 53"/>
          <p:cNvSpPr>
            <a:spLocks noChangeArrowheads="1"/>
          </p:cNvSpPr>
          <p:nvPr/>
        </p:nvSpPr>
        <p:spPr bwMode="auto">
          <a:xfrm>
            <a:off x="6096001" y="1191462"/>
            <a:ext cx="4497385" cy="4475071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wrap="none" lIns="21336" tIns="21336" rIns="21336" bIns="21336" anchor="ctr">
            <a:spAutoFit/>
          </a:bodyPr>
          <a:lstStyle/>
          <a:p>
            <a:pPr marL="288036" indent="-288036">
              <a:spcBef>
                <a:spcPts val="2394"/>
              </a:spcBef>
              <a:buSzPct val="30000"/>
              <a:buBlip>
                <a:blip r:embed="rId2"/>
              </a:buBlip>
            </a:pPr>
            <a:r>
              <a:rPr lang="en-US" sz="2400" dirty="0" err="1"/>
              <a:t>Sözcüğün</a:t>
            </a:r>
            <a:r>
              <a:rPr lang="en-US" sz="2400" dirty="0"/>
              <a:t> </a:t>
            </a:r>
            <a:r>
              <a:rPr lang="en-US" sz="2400" dirty="0" err="1"/>
              <a:t>Edinimi</a:t>
            </a:r>
            <a:endParaRPr lang="en-US" sz="2400" dirty="0"/>
          </a:p>
          <a:p>
            <a:pPr marL="288036" indent="-288036">
              <a:spcBef>
                <a:spcPts val="2394"/>
              </a:spcBef>
              <a:buSzPct val="30000"/>
              <a:buBlip>
                <a:blip r:embed="rId2"/>
              </a:buBlip>
            </a:pPr>
            <a:r>
              <a:rPr lang="en-US" sz="2400" dirty="0" err="1"/>
              <a:t>Erken</a:t>
            </a:r>
            <a:r>
              <a:rPr lang="en-US" sz="2400" dirty="0"/>
              <a:t> </a:t>
            </a:r>
            <a:r>
              <a:rPr lang="en-US" sz="2400" dirty="0" err="1"/>
              <a:t>Sözcüksel</a:t>
            </a:r>
            <a:r>
              <a:rPr lang="en-US" sz="2400" dirty="0"/>
              <a:t> </a:t>
            </a:r>
            <a:r>
              <a:rPr lang="en-US" sz="2400" dirty="0" err="1"/>
              <a:t>Gelişim</a:t>
            </a:r>
            <a:endParaRPr lang="en-US" sz="2400" dirty="0"/>
          </a:p>
          <a:p>
            <a:pPr marL="288036" indent="-288036">
              <a:spcBef>
                <a:spcPts val="2394"/>
              </a:spcBef>
              <a:buSzPct val="30000"/>
              <a:buBlip>
                <a:blip r:embed="rId2"/>
              </a:buBlip>
            </a:pPr>
            <a:r>
              <a:rPr lang="en-US" sz="2400" dirty="0" err="1"/>
              <a:t>İlişkilendirme</a:t>
            </a:r>
            <a:r>
              <a:rPr lang="en-US" sz="2400" dirty="0"/>
              <a:t> </a:t>
            </a:r>
            <a:r>
              <a:rPr lang="en-US" sz="2400" dirty="0" err="1"/>
              <a:t>Sorunu</a:t>
            </a:r>
            <a:endParaRPr lang="en-US" sz="2400" dirty="0"/>
          </a:p>
          <a:p>
            <a:pPr marL="288036" indent="-288036">
              <a:spcBef>
                <a:spcPts val="2394"/>
              </a:spcBef>
              <a:buSzPct val="30000"/>
              <a:buBlip>
                <a:blip r:embed="rId2"/>
              </a:buBlip>
            </a:pPr>
            <a:r>
              <a:rPr lang="en-US" sz="2400" dirty="0" err="1"/>
              <a:t>Uzlaşımsallık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Karşıtlık</a:t>
            </a:r>
            <a:endParaRPr lang="en-US" sz="2400" dirty="0"/>
          </a:p>
          <a:p>
            <a:pPr marL="288036" indent="-288036">
              <a:spcBef>
                <a:spcPts val="2394"/>
              </a:spcBef>
              <a:buSzPct val="30000"/>
              <a:buBlip>
                <a:blip r:embed="rId2"/>
              </a:buBlip>
            </a:pPr>
            <a:r>
              <a:rPr lang="en-US" sz="2400" dirty="0" err="1"/>
              <a:t>Kullanımbilimsel</a:t>
            </a:r>
            <a:r>
              <a:rPr lang="en-US" sz="2400" dirty="0"/>
              <a:t> </a:t>
            </a:r>
            <a:r>
              <a:rPr lang="en-US" sz="2400" dirty="0" err="1"/>
              <a:t>İlkeler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Edinim</a:t>
            </a:r>
            <a:endParaRPr lang="en-US" sz="2400" dirty="0"/>
          </a:p>
          <a:p>
            <a:pPr marL="288036" indent="-288036">
              <a:spcBef>
                <a:spcPts val="2394"/>
              </a:spcBef>
              <a:buSzPct val="30000"/>
              <a:buBlip>
                <a:blip r:embed="rId2"/>
              </a:buBlip>
            </a:pPr>
            <a:r>
              <a:rPr lang="en-US" sz="2400" dirty="0" err="1"/>
              <a:t>Açıklık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Basitlik</a:t>
            </a:r>
            <a:endParaRPr lang="en-US" sz="2400" dirty="0"/>
          </a:p>
          <a:p>
            <a:pPr marL="288036" indent="-288036">
              <a:spcBef>
                <a:spcPts val="2394"/>
              </a:spcBef>
              <a:buSzPct val="30000"/>
              <a:buBlip>
                <a:blip r:embed="rId2"/>
              </a:buBlip>
            </a:pPr>
            <a:r>
              <a:rPr lang="en-US" sz="2400" dirty="0" err="1"/>
              <a:t>Üretkenlik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36012837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Sözcük</a:t>
            </a:r>
          </a:p>
        </p:txBody>
      </p:sp>
      <p:sp>
        <p:nvSpPr>
          <p:cNvPr id="8195" name="Shape 5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dirty="0" err="1" smtClean="0"/>
              <a:t>Sözcükler</a:t>
            </a:r>
            <a:r>
              <a:rPr lang="en-US" dirty="0" smtClean="0"/>
              <a:t> </a:t>
            </a:r>
            <a:r>
              <a:rPr lang="en-US" dirty="0" err="1" smtClean="0"/>
              <a:t>dili</a:t>
            </a:r>
            <a:r>
              <a:rPr lang="en-US" dirty="0" smtClean="0"/>
              <a:t> </a:t>
            </a:r>
            <a:r>
              <a:rPr lang="en-US" dirty="0" err="1" smtClean="0"/>
              <a:t>oluşturur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dil</a:t>
            </a:r>
            <a:r>
              <a:rPr lang="en-US" dirty="0" smtClean="0"/>
              <a:t> </a:t>
            </a:r>
            <a:r>
              <a:rPr lang="en-US" dirty="0" err="1" smtClean="0"/>
              <a:t>ediniminde</a:t>
            </a:r>
            <a:r>
              <a:rPr lang="en-US" dirty="0" smtClean="0"/>
              <a:t> </a:t>
            </a:r>
            <a:r>
              <a:rPr lang="en-US" dirty="0" err="1" smtClean="0"/>
              <a:t>sözcük</a:t>
            </a:r>
            <a:r>
              <a:rPr lang="en-US" dirty="0" smtClean="0"/>
              <a:t> </a:t>
            </a:r>
            <a:r>
              <a:rPr lang="en-US" dirty="0" err="1" smtClean="0"/>
              <a:t>edinimi</a:t>
            </a:r>
            <a:r>
              <a:rPr lang="en-US" dirty="0" smtClean="0"/>
              <a:t> </a:t>
            </a:r>
            <a:r>
              <a:rPr lang="en-US" dirty="0" err="1" smtClean="0"/>
              <a:t>önce</a:t>
            </a:r>
            <a:r>
              <a:rPr lang="en-US" dirty="0" smtClean="0"/>
              <a:t> </a:t>
            </a:r>
            <a:r>
              <a:rPr lang="en-US" dirty="0" err="1" smtClean="0"/>
              <a:t>gelir</a:t>
            </a:r>
            <a:r>
              <a:rPr lang="en-US" dirty="0" smtClean="0"/>
              <a:t>.</a:t>
            </a:r>
            <a:endParaRPr lang="tr-TR" dirty="0" smtClean="0"/>
          </a:p>
          <a:p>
            <a:pPr eaLnBrk="1" hangingPunct="1">
              <a:buNone/>
            </a:pP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dile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sözcükler</a:t>
            </a:r>
            <a:r>
              <a:rPr lang="en-US" dirty="0" smtClean="0"/>
              <a:t> o </a:t>
            </a:r>
            <a:r>
              <a:rPr lang="en-US" dirty="0" err="1" smtClean="0"/>
              <a:t>dilde</a:t>
            </a:r>
            <a:r>
              <a:rPr lang="en-US" dirty="0" smtClean="0"/>
              <a:t> </a:t>
            </a:r>
            <a:r>
              <a:rPr lang="en-US" dirty="0" err="1" smtClean="0"/>
              <a:t>konuşmamızı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konuşulanı</a:t>
            </a:r>
            <a:r>
              <a:rPr lang="en-US" dirty="0" smtClean="0"/>
              <a:t> </a:t>
            </a:r>
            <a:r>
              <a:rPr lang="en-US" dirty="0" err="1" smtClean="0"/>
              <a:t>anlamamızı</a:t>
            </a:r>
            <a:r>
              <a:rPr lang="en-US" dirty="0" smtClean="0"/>
              <a:t> </a:t>
            </a:r>
            <a:r>
              <a:rPr lang="en-US" dirty="0" err="1" smtClean="0"/>
              <a:t>sağlar</a:t>
            </a:r>
            <a:r>
              <a:rPr lang="en-US" dirty="0" smtClean="0"/>
              <a:t>. </a:t>
            </a:r>
            <a:endParaRPr lang="tr-TR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8196" name="Shape 57"/>
          <p:cNvSpPr>
            <a:spLocks noGrp="1"/>
          </p:cNvSpPr>
          <p:nvPr>
            <p:ph type="sldNum" sz="quarter" idx="10"/>
          </p:nvPr>
        </p:nvSpPr>
        <p:spPr>
          <a:xfrm>
            <a:off x="6041232" y="6362700"/>
            <a:ext cx="100013" cy="228600"/>
          </a:xfrm>
          <a:noFill/>
        </p:spPr>
        <p:txBody>
          <a:bodyPr/>
          <a:lstStyle/>
          <a:p>
            <a:fld id="{1F1E3B18-F422-4362-AE50-A3A68A522D7F}" type="slidenum">
              <a:rPr lang="en-US" smtClean="0"/>
              <a:pPr/>
              <a:t>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847350616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Sözcüksel Unsurlar</a:t>
            </a:r>
          </a:p>
        </p:txBody>
      </p:sp>
      <p:sp>
        <p:nvSpPr>
          <p:cNvPr id="9219" name="Shape 6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sözcük</a:t>
            </a:r>
            <a:r>
              <a:rPr lang="en-US" dirty="0" smtClean="0"/>
              <a:t> </a:t>
            </a:r>
            <a:r>
              <a:rPr lang="en-US" dirty="0" err="1" smtClean="0"/>
              <a:t>dört</a:t>
            </a:r>
            <a:r>
              <a:rPr lang="en-US" dirty="0" smtClean="0"/>
              <a:t> </a:t>
            </a:r>
            <a:r>
              <a:rPr lang="en-US" dirty="0" err="1" smtClean="0"/>
              <a:t>tür</a:t>
            </a:r>
            <a:r>
              <a:rPr lang="en-US" dirty="0" smtClean="0"/>
              <a:t> </a:t>
            </a:r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 smtClean="0"/>
              <a:t>unsurunu</a:t>
            </a:r>
            <a:r>
              <a:rPr lang="en-US" dirty="0" smtClean="0"/>
              <a:t> </a:t>
            </a:r>
            <a:r>
              <a:rPr lang="en-US" dirty="0" err="1" smtClean="0"/>
              <a:t>içerir</a:t>
            </a:r>
            <a:r>
              <a:rPr lang="en-US" dirty="0" smtClean="0"/>
              <a:t>;</a:t>
            </a:r>
            <a:br>
              <a:rPr lang="en-US" dirty="0" smtClean="0"/>
            </a:br>
            <a:r>
              <a:rPr lang="en-US" dirty="0" smtClean="0"/>
              <a:t>1) </a:t>
            </a:r>
            <a:r>
              <a:rPr lang="en-US" dirty="0" err="1" smtClean="0"/>
              <a:t>anlam</a:t>
            </a:r>
            <a:r>
              <a:rPr lang="en-US" dirty="0" smtClean="0"/>
              <a:t>,</a:t>
            </a:r>
            <a:br>
              <a:rPr lang="en-US" dirty="0" smtClean="0"/>
            </a:br>
            <a:r>
              <a:rPr lang="en-US" dirty="0" smtClean="0"/>
              <a:t>2) </a:t>
            </a:r>
            <a:r>
              <a:rPr lang="en-US" dirty="0" err="1" smtClean="0"/>
              <a:t>sözdizim</a:t>
            </a:r>
            <a:r>
              <a:rPr lang="en-US" dirty="0" smtClean="0"/>
              <a:t>,</a:t>
            </a:r>
            <a:br>
              <a:rPr lang="en-US" dirty="0" smtClean="0"/>
            </a:br>
            <a:r>
              <a:rPr lang="en-US" dirty="0" smtClean="0"/>
              <a:t>3) </a:t>
            </a:r>
            <a:r>
              <a:rPr lang="en-US" dirty="0" err="1" smtClean="0"/>
              <a:t>biçimbilim</a:t>
            </a:r>
            <a:r>
              <a:rPr lang="en-US" dirty="0" smtClean="0"/>
              <a:t>,</a:t>
            </a:r>
            <a:br>
              <a:rPr lang="en-US" dirty="0" smtClean="0"/>
            </a:br>
            <a:r>
              <a:rPr lang="en-US" dirty="0" smtClean="0"/>
              <a:t>4) </a:t>
            </a:r>
            <a:r>
              <a:rPr lang="en-US" dirty="0" err="1" smtClean="0"/>
              <a:t>sesbilim</a:t>
            </a:r>
            <a:r>
              <a:rPr lang="en-US" dirty="0" smtClean="0"/>
              <a:t>.</a:t>
            </a:r>
          </a:p>
        </p:txBody>
      </p:sp>
      <p:sp>
        <p:nvSpPr>
          <p:cNvPr id="9220" name="Shape 65"/>
          <p:cNvSpPr>
            <a:spLocks noGrp="1"/>
          </p:cNvSpPr>
          <p:nvPr>
            <p:ph type="sldNum" sz="quarter" idx="10"/>
          </p:nvPr>
        </p:nvSpPr>
        <p:spPr>
          <a:xfrm>
            <a:off x="6041232" y="6362700"/>
            <a:ext cx="100013" cy="228600"/>
          </a:xfrm>
          <a:noFill/>
        </p:spPr>
        <p:txBody>
          <a:bodyPr/>
          <a:lstStyle/>
          <a:p>
            <a:fld id="{62699A87-0F04-4276-B826-18B9D7B9CDFE}" type="slidenum">
              <a:rPr lang="en-US" smtClean="0"/>
              <a:pPr/>
              <a:t>4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73618560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Sözcük Yapısı ve Yenilik</a:t>
            </a:r>
          </a:p>
        </p:txBody>
      </p:sp>
      <p:sp>
        <p:nvSpPr>
          <p:cNvPr id="10243" name="Shape 6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dile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sözcüksel</a:t>
            </a:r>
            <a:r>
              <a:rPr lang="en-US" dirty="0" smtClean="0"/>
              <a:t> </a:t>
            </a:r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 smtClean="0"/>
              <a:t>durağan</a:t>
            </a:r>
            <a:r>
              <a:rPr lang="en-US" dirty="0" smtClean="0"/>
              <a:t> </a:t>
            </a:r>
            <a:r>
              <a:rPr lang="en-US" dirty="0" err="1" smtClean="0"/>
              <a:t>değildir</a:t>
            </a:r>
            <a:r>
              <a:rPr lang="en-US" dirty="0" smtClean="0"/>
              <a:t>. </a:t>
            </a:r>
            <a:r>
              <a:rPr lang="en-US" dirty="0" err="1" smtClean="0"/>
              <a:t>Sözcükler</a:t>
            </a:r>
            <a:r>
              <a:rPr lang="en-US" dirty="0" smtClean="0"/>
              <a:t> </a:t>
            </a:r>
            <a:r>
              <a:rPr lang="en-US" dirty="0" err="1" smtClean="0"/>
              <a:t>silinebilir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sözcükler</a:t>
            </a:r>
            <a:r>
              <a:rPr lang="en-US" dirty="0" smtClean="0"/>
              <a:t> </a:t>
            </a:r>
            <a:r>
              <a:rPr lang="en-US" dirty="0" err="1" smtClean="0"/>
              <a:t>oluşabilir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u="sng" dirty="0" err="1" smtClean="0"/>
              <a:t>Sözcük</a:t>
            </a:r>
            <a:r>
              <a:rPr lang="en-US" u="sng" dirty="0" smtClean="0"/>
              <a:t> </a:t>
            </a:r>
            <a:r>
              <a:rPr lang="en-US" u="sng" dirty="0" err="1" smtClean="0"/>
              <a:t>oluşturma</a:t>
            </a:r>
            <a:r>
              <a:rPr lang="en-US" u="sng" dirty="0" smtClean="0"/>
              <a:t/>
            </a:r>
            <a:br>
              <a:rPr lang="en-US" u="sng" dirty="0" smtClean="0"/>
            </a:br>
            <a:r>
              <a:rPr lang="en-US" dirty="0" smtClean="0"/>
              <a:t>a) </a:t>
            </a:r>
            <a:r>
              <a:rPr lang="en-US" dirty="0" err="1" smtClean="0"/>
              <a:t>Birleştirme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b) </a:t>
            </a:r>
            <a:r>
              <a:rPr lang="en-US" dirty="0" err="1" smtClean="0"/>
              <a:t>Türetme</a:t>
            </a:r>
            <a:endParaRPr lang="en-US" dirty="0" smtClean="0"/>
          </a:p>
        </p:txBody>
      </p:sp>
      <p:sp>
        <p:nvSpPr>
          <p:cNvPr id="10244" name="Shape 69"/>
          <p:cNvSpPr>
            <a:spLocks noGrp="1"/>
          </p:cNvSpPr>
          <p:nvPr>
            <p:ph type="sldNum" sz="quarter" idx="10"/>
          </p:nvPr>
        </p:nvSpPr>
        <p:spPr>
          <a:xfrm>
            <a:off x="6041232" y="6362700"/>
            <a:ext cx="100013" cy="228600"/>
          </a:xfrm>
          <a:noFill/>
        </p:spPr>
        <p:txBody>
          <a:bodyPr/>
          <a:lstStyle/>
          <a:p>
            <a:fld id="{22AACB4B-8DB1-480D-8C77-A39A4DD62F59}" type="slidenum">
              <a:rPr lang="en-US" smtClean="0"/>
              <a:pPr/>
              <a:t>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454550975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Sözcük Oluşturma</a:t>
            </a:r>
          </a:p>
        </p:txBody>
      </p:sp>
      <p:sp>
        <p:nvSpPr>
          <p:cNvPr id="11267" name="Shape 7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dirty="0" err="1" smtClean="0"/>
              <a:t>Yetişkin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birey</a:t>
            </a:r>
            <a:r>
              <a:rPr lang="en-US" dirty="0" smtClean="0"/>
              <a:t> ilk </a:t>
            </a:r>
            <a:r>
              <a:rPr lang="en-US" dirty="0" err="1" smtClean="0"/>
              <a:t>kez</a:t>
            </a:r>
            <a:r>
              <a:rPr lang="en-US" dirty="0" smtClean="0"/>
              <a:t> </a:t>
            </a:r>
            <a:r>
              <a:rPr lang="en-US" dirty="0" err="1" smtClean="0"/>
              <a:t>karşılaştığı</a:t>
            </a:r>
            <a:r>
              <a:rPr lang="en-US" dirty="0" smtClean="0"/>
              <a:t> </a:t>
            </a:r>
            <a:r>
              <a:rPr lang="en-US" dirty="0" err="1" smtClean="0"/>
              <a:t>birleştirilmiş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türetilmiş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sözcüğü</a:t>
            </a:r>
            <a:r>
              <a:rPr lang="en-US" dirty="0" smtClean="0"/>
              <a:t> </a:t>
            </a:r>
            <a:r>
              <a:rPr lang="en-US" dirty="0" err="1" smtClean="0"/>
              <a:t>anlayabilir</a:t>
            </a:r>
            <a:r>
              <a:rPr lang="en-US" dirty="0" smtClean="0"/>
              <a:t>.  </a:t>
            </a:r>
          </a:p>
        </p:txBody>
      </p:sp>
      <p:sp>
        <p:nvSpPr>
          <p:cNvPr id="11268" name="Shape 73"/>
          <p:cNvSpPr>
            <a:spLocks noGrp="1"/>
          </p:cNvSpPr>
          <p:nvPr>
            <p:ph type="sldNum" sz="quarter" idx="10"/>
          </p:nvPr>
        </p:nvSpPr>
        <p:spPr>
          <a:xfrm>
            <a:off x="6041232" y="6362700"/>
            <a:ext cx="100013" cy="228600"/>
          </a:xfrm>
          <a:noFill/>
        </p:spPr>
        <p:txBody>
          <a:bodyPr/>
          <a:lstStyle/>
          <a:p>
            <a:fld id="{07D16D7A-01C5-4912-8510-D79B3BB991E7}" type="slidenum">
              <a:rPr lang="en-US" smtClean="0"/>
              <a:pPr/>
              <a:t>6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32894656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Anlam İlişkisi</a:t>
            </a:r>
          </a:p>
        </p:txBody>
      </p:sp>
      <p:sp>
        <p:nvSpPr>
          <p:cNvPr id="12291" name="Shape 7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dirty="0" err="1" smtClean="0"/>
              <a:t>Altanlamlılık</a:t>
            </a:r>
            <a:r>
              <a:rPr lang="en-US" dirty="0" smtClean="0"/>
              <a:t> (</a:t>
            </a:r>
            <a:r>
              <a:rPr lang="en-US" dirty="0" err="1" smtClean="0"/>
              <a:t>sınıf</a:t>
            </a:r>
            <a:r>
              <a:rPr lang="en-US" dirty="0" smtClean="0"/>
              <a:t> </a:t>
            </a:r>
            <a:r>
              <a:rPr lang="en-US" dirty="0" err="1" smtClean="0"/>
              <a:t>ilişkisi</a:t>
            </a:r>
            <a:r>
              <a:rPr lang="en-US" dirty="0" smtClean="0"/>
              <a:t>)</a:t>
            </a:r>
          </a:p>
          <a:p>
            <a:pPr eaLnBrk="1" hangingPunct="1">
              <a:buNone/>
            </a:pPr>
            <a:r>
              <a:rPr lang="en-US" dirty="0" err="1" smtClean="0"/>
              <a:t>Parça</a:t>
            </a:r>
            <a:r>
              <a:rPr lang="en-US" dirty="0" smtClean="0"/>
              <a:t>/</a:t>
            </a:r>
            <a:r>
              <a:rPr lang="en-US" dirty="0" err="1" smtClean="0"/>
              <a:t>Bütün</a:t>
            </a:r>
            <a:endParaRPr lang="en-US" dirty="0" smtClean="0"/>
          </a:p>
          <a:p>
            <a:pPr eaLnBrk="1" hangingPunct="1">
              <a:buNone/>
            </a:pPr>
            <a:r>
              <a:rPr lang="en-US" dirty="0" err="1" smtClean="0"/>
              <a:t>Bağdaşmazlık</a:t>
            </a:r>
            <a:endParaRPr lang="en-US" dirty="0" smtClean="0"/>
          </a:p>
          <a:p>
            <a:pPr eaLnBrk="1" hangingPunct="1">
              <a:buNone/>
            </a:pPr>
            <a:r>
              <a:rPr lang="en-US" dirty="0" err="1" smtClean="0"/>
              <a:t>Benzerlik</a:t>
            </a:r>
            <a:r>
              <a:rPr lang="en-US" dirty="0" smtClean="0"/>
              <a:t> (</a:t>
            </a:r>
            <a:r>
              <a:rPr lang="en-US" dirty="0" err="1" smtClean="0"/>
              <a:t>eşanlamlılık</a:t>
            </a:r>
            <a:r>
              <a:rPr lang="en-US" dirty="0" smtClean="0"/>
              <a:t>)</a:t>
            </a:r>
          </a:p>
        </p:txBody>
      </p:sp>
      <p:sp>
        <p:nvSpPr>
          <p:cNvPr id="12292" name="Shape 77"/>
          <p:cNvSpPr>
            <a:spLocks noGrp="1"/>
          </p:cNvSpPr>
          <p:nvPr>
            <p:ph type="sldNum" sz="quarter" idx="10"/>
          </p:nvPr>
        </p:nvSpPr>
        <p:spPr>
          <a:xfrm>
            <a:off x="6041232" y="6362700"/>
            <a:ext cx="100013" cy="228600"/>
          </a:xfrm>
          <a:noFill/>
        </p:spPr>
        <p:txBody>
          <a:bodyPr/>
          <a:lstStyle/>
          <a:p>
            <a:fld id="{E2E1952C-A96F-4D92-A0AE-183EFD182251}" type="slidenum">
              <a:rPr lang="en-US" smtClean="0"/>
              <a:pPr/>
              <a:t>7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25147563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Çok Anlamlılık</a:t>
            </a:r>
          </a:p>
        </p:txBody>
      </p:sp>
      <p:sp>
        <p:nvSpPr>
          <p:cNvPr id="13315" name="Shape 80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anlamlılık</a:t>
            </a:r>
            <a:r>
              <a:rPr lang="en-US" dirty="0" smtClean="0"/>
              <a:t> </a:t>
            </a:r>
            <a:r>
              <a:rPr lang="en-US" dirty="0" err="1" smtClean="0"/>
              <a:t>anlam</a:t>
            </a:r>
            <a:r>
              <a:rPr lang="en-US" dirty="0" smtClean="0"/>
              <a:t> </a:t>
            </a:r>
            <a:r>
              <a:rPr lang="en-US" dirty="0" err="1" smtClean="0"/>
              <a:t>belirsizliğine</a:t>
            </a:r>
            <a:r>
              <a:rPr lang="en-US" dirty="0" smtClean="0"/>
              <a:t> </a:t>
            </a:r>
            <a:r>
              <a:rPr lang="en-US" dirty="0" err="1" smtClean="0"/>
              <a:t>neden</a:t>
            </a:r>
            <a:r>
              <a:rPr lang="en-US" dirty="0" smtClean="0"/>
              <a:t> </a:t>
            </a:r>
            <a:r>
              <a:rPr lang="en-US" dirty="0" err="1" smtClean="0"/>
              <a:t>olabilir</a:t>
            </a:r>
            <a:r>
              <a:rPr lang="en-US" dirty="0" smtClean="0"/>
              <a:t>. </a:t>
            </a:r>
            <a:r>
              <a:rPr lang="en-US" dirty="0" err="1" smtClean="0"/>
              <a:t>Sözcüğe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alt </a:t>
            </a:r>
            <a:r>
              <a:rPr lang="en-US" dirty="0" err="1" smtClean="0"/>
              <a:t>bilgiler</a:t>
            </a:r>
            <a:r>
              <a:rPr lang="en-US" dirty="0" smtClean="0"/>
              <a:t> </a:t>
            </a:r>
            <a:r>
              <a:rPr lang="en-US" dirty="0" err="1" smtClean="0"/>
              <a:t>anlam</a:t>
            </a:r>
            <a:r>
              <a:rPr lang="en-US" dirty="0" smtClean="0"/>
              <a:t> </a:t>
            </a:r>
            <a:r>
              <a:rPr lang="en-US" dirty="0" err="1" smtClean="0"/>
              <a:t>belirsizliğini</a:t>
            </a:r>
            <a:r>
              <a:rPr lang="en-US" dirty="0" smtClean="0"/>
              <a:t> </a:t>
            </a:r>
            <a:r>
              <a:rPr lang="en-US" dirty="0" err="1" smtClean="0"/>
              <a:t>ortadan</a:t>
            </a:r>
            <a:r>
              <a:rPr lang="en-US" dirty="0" smtClean="0"/>
              <a:t> </a:t>
            </a:r>
            <a:r>
              <a:rPr lang="en-US" dirty="0" err="1" smtClean="0"/>
              <a:t>kaldırmaya</a:t>
            </a:r>
            <a:r>
              <a:rPr lang="en-US" dirty="0" smtClean="0"/>
              <a:t> </a:t>
            </a:r>
            <a:r>
              <a:rPr lang="en-US" dirty="0" err="1" smtClean="0"/>
              <a:t>yardımcı</a:t>
            </a:r>
            <a:r>
              <a:rPr lang="en-US" dirty="0" smtClean="0"/>
              <a:t> </a:t>
            </a:r>
            <a:r>
              <a:rPr lang="en-US" dirty="0" err="1" smtClean="0"/>
              <a:t>olabilir</a:t>
            </a:r>
            <a:r>
              <a:rPr lang="en-US" dirty="0" smtClean="0"/>
              <a:t>.</a:t>
            </a:r>
          </a:p>
        </p:txBody>
      </p:sp>
      <p:sp>
        <p:nvSpPr>
          <p:cNvPr id="13316" name="Shape 81"/>
          <p:cNvSpPr>
            <a:spLocks noGrp="1"/>
          </p:cNvSpPr>
          <p:nvPr>
            <p:ph type="sldNum" sz="quarter" idx="10"/>
          </p:nvPr>
        </p:nvSpPr>
        <p:spPr>
          <a:xfrm>
            <a:off x="6041232" y="6362700"/>
            <a:ext cx="100013" cy="228600"/>
          </a:xfrm>
          <a:noFill/>
        </p:spPr>
        <p:txBody>
          <a:bodyPr/>
          <a:lstStyle/>
          <a:p>
            <a:fld id="{6BAD9E42-C2BC-427B-BE1B-9EA614FDB825}" type="slidenum">
              <a:rPr lang="en-US" smtClean="0"/>
              <a:pPr/>
              <a:t>8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145316430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Farklı Bakış Açıları</a:t>
            </a:r>
          </a:p>
        </p:txBody>
      </p:sp>
      <p:sp>
        <p:nvSpPr>
          <p:cNvPr id="14339" name="Shape 8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buNone/>
            </a:pP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varlık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kavram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bakış</a:t>
            </a:r>
            <a:r>
              <a:rPr lang="en-US" dirty="0" smtClean="0"/>
              <a:t> </a:t>
            </a:r>
            <a:r>
              <a:rPr lang="en-US" dirty="0" err="1" smtClean="0"/>
              <a:t>açılarında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durumlarda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sözcükler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işaret</a:t>
            </a:r>
            <a:r>
              <a:rPr lang="en-US" dirty="0" smtClean="0"/>
              <a:t> </a:t>
            </a:r>
            <a:r>
              <a:rPr lang="en-US" dirty="0" err="1" smtClean="0"/>
              <a:t>edilebilir</a:t>
            </a:r>
            <a:r>
              <a:rPr lang="en-US" dirty="0" smtClean="0"/>
              <a:t>. </a:t>
            </a:r>
            <a:r>
              <a:rPr lang="en-US" u="sng" dirty="0" smtClean="0"/>
              <a:t>Bu </a:t>
            </a:r>
            <a:r>
              <a:rPr lang="en-US" u="sng" dirty="0" err="1" smtClean="0"/>
              <a:t>nedenle</a:t>
            </a:r>
            <a:r>
              <a:rPr lang="en-US" u="sng" dirty="0" smtClean="0"/>
              <a:t> </a:t>
            </a:r>
            <a:r>
              <a:rPr lang="en-US" u="sng" dirty="0" err="1" smtClean="0"/>
              <a:t>sözcükler</a:t>
            </a:r>
            <a:r>
              <a:rPr lang="en-US" u="sng" dirty="0" smtClean="0"/>
              <a:t> </a:t>
            </a:r>
            <a:r>
              <a:rPr lang="en-US" u="sng" dirty="0" err="1" smtClean="0"/>
              <a:t>ve</a:t>
            </a:r>
            <a:r>
              <a:rPr lang="en-US" u="sng" dirty="0" smtClean="0"/>
              <a:t> </a:t>
            </a:r>
            <a:r>
              <a:rPr lang="en-US" u="sng" dirty="0" err="1" smtClean="0"/>
              <a:t>kavramlar</a:t>
            </a:r>
            <a:r>
              <a:rPr lang="en-US" u="sng" dirty="0" smtClean="0"/>
              <a:t> </a:t>
            </a:r>
            <a:r>
              <a:rPr lang="en-US" u="sng" dirty="0" err="1" smtClean="0"/>
              <a:t>arasında</a:t>
            </a:r>
            <a:r>
              <a:rPr lang="en-US" u="sng" dirty="0" smtClean="0"/>
              <a:t> </a:t>
            </a:r>
            <a:r>
              <a:rPr lang="en-US" u="sng" dirty="0" err="1" smtClean="0"/>
              <a:t>birebir</a:t>
            </a:r>
            <a:r>
              <a:rPr lang="en-US" u="sng" dirty="0" smtClean="0"/>
              <a:t> </a:t>
            </a:r>
            <a:r>
              <a:rPr lang="en-US" u="sng" dirty="0" err="1" smtClean="0"/>
              <a:t>eşleşme</a:t>
            </a:r>
            <a:r>
              <a:rPr lang="en-US" u="sng" dirty="0" smtClean="0"/>
              <a:t> </a:t>
            </a:r>
            <a:r>
              <a:rPr lang="en-US" u="sng" dirty="0" err="1" smtClean="0"/>
              <a:t>yoktur</a:t>
            </a:r>
            <a:r>
              <a:rPr lang="en-US" dirty="0" smtClean="0"/>
              <a:t>. </a:t>
            </a:r>
            <a:br>
              <a:rPr lang="en-US" dirty="0" smtClean="0"/>
            </a:br>
            <a:r>
              <a:rPr lang="en-US" dirty="0" err="1" smtClean="0"/>
              <a:t>Örnek</a:t>
            </a:r>
            <a:r>
              <a:rPr lang="en-US" dirty="0" smtClean="0"/>
              <a:t>: </a:t>
            </a:r>
            <a:r>
              <a:rPr lang="en-US" dirty="0" err="1" smtClean="0"/>
              <a:t>Hayvanı</a:t>
            </a:r>
            <a:r>
              <a:rPr lang="en-US" dirty="0" smtClean="0"/>
              <a:t> </a:t>
            </a:r>
            <a:r>
              <a:rPr lang="en-US" dirty="0" err="1" smtClean="0"/>
              <a:t>yürüyüşe</a:t>
            </a:r>
            <a:r>
              <a:rPr lang="en-US" dirty="0" smtClean="0"/>
              <a:t> </a:t>
            </a:r>
            <a:r>
              <a:rPr lang="en-US" dirty="0" err="1" smtClean="0"/>
              <a:t>çıkaracağım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             </a:t>
            </a:r>
            <a:r>
              <a:rPr lang="en-US" dirty="0" err="1" smtClean="0"/>
              <a:t>Köpeği</a:t>
            </a:r>
            <a:r>
              <a:rPr lang="en-US" dirty="0" smtClean="0"/>
              <a:t> </a:t>
            </a:r>
            <a:r>
              <a:rPr lang="en-US" dirty="0" err="1" smtClean="0"/>
              <a:t>yürüyüşe</a:t>
            </a:r>
            <a:r>
              <a:rPr lang="en-US" dirty="0" smtClean="0"/>
              <a:t> </a:t>
            </a:r>
            <a:r>
              <a:rPr lang="en-US" dirty="0" err="1" smtClean="0"/>
              <a:t>çıkaracağım</a:t>
            </a:r>
            <a:r>
              <a:rPr lang="en-US" dirty="0" smtClean="0"/>
              <a:t>. </a:t>
            </a:r>
          </a:p>
        </p:txBody>
      </p:sp>
      <p:sp>
        <p:nvSpPr>
          <p:cNvPr id="14340" name="Shape 85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BD4EF095-9B7D-45AF-A512-0214E52CD5AD}" type="slidenum">
              <a:rPr lang="en-US" smtClean="0"/>
              <a:pPr/>
              <a:t>9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761845902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179</Words>
  <Application>Microsoft Office PowerPoint</Application>
  <PresentationFormat>Geniş ekran</PresentationFormat>
  <Paragraphs>45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4. Ders</vt:lpstr>
      <vt:lpstr>PowerPoint Sunusu</vt:lpstr>
      <vt:lpstr>Sözcük</vt:lpstr>
      <vt:lpstr>Sözcüksel Unsurlar</vt:lpstr>
      <vt:lpstr>Sözcük Yapısı ve Yenilik</vt:lpstr>
      <vt:lpstr>Sözcük Oluşturma</vt:lpstr>
      <vt:lpstr>Anlam İlişkisi</vt:lpstr>
      <vt:lpstr>Çok Anlamlılık</vt:lpstr>
      <vt:lpstr>Farklı Bakış Açıları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 Ders</dc:title>
  <dc:creator>Windows Kullanıcısı</dc:creator>
  <cp:lastModifiedBy>Windows Kullanıcısı</cp:lastModifiedBy>
  <cp:revision>1</cp:revision>
  <dcterms:created xsi:type="dcterms:W3CDTF">2018-04-11T10:41:42Z</dcterms:created>
  <dcterms:modified xsi:type="dcterms:W3CDTF">2018-04-11T10:42:08Z</dcterms:modified>
</cp:coreProperties>
</file>