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>
        <p:scale>
          <a:sx n="96" d="100"/>
          <a:sy n="96" d="100"/>
        </p:scale>
        <p:origin x="-288" y="-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>
                <a:latin typeface="Times New Roman" panose="02020603050405020304" pitchFamily="18" charset="0"/>
                <a:cs typeface="Times New Roman" panose="02020603050405020304" pitchFamily="18" charset="0"/>
              </a:rPr>
              <a:t>ÜSLÜ SAYILAR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NBP101 MATEMATİK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 . SÜLEYMAN EMRE EYİMAYA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ÜSLÜ SAYILAR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a gerçel sayı ve n pozitif tam sayı olmak üzere;n tane a nın çarpımı;</a:t>
                </a:r>
              </a:p>
              <a:p>
                <a:r>
                  <a:rPr lang="tr-TR" dirty="0"/>
                  <a:t>axaxax…xa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şeklinde ifade edilir.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tr-TR" dirty="0"/>
                  <a:t> sayısına üslü sayı denir.</a:t>
                </a:r>
              </a:p>
              <a:p>
                <a:r>
                  <a:rPr lang="es-ES" b="1" dirty="0"/>
                  <a:t>a</a:t>
                </a:r>
                <a:r>
                  <a:rPr lang="es-ES" dirty="0"/>
                  <a:t> ya </a:t>
                </a:r>
                <a:r>
                  <a:rPr lang="es-ES" b="1" dirty="0" err="1"/>
                  <a:t>taban</a:t>
                </a:r>
                <a:r>
                  <a:rPr lang="es-ES" dirty="0"/>
                  <a:t>, </a:t>
                </a:r>
                <a:r>
                  <a:rPr lang="es-ES" b="1" dirty="0"/>
                  <a:t>n</a:t>
                </a:r>
                <a:r>
                  <a:rPr lang="es-ES" dirty="0"/>
                  <a:t> ye </a:t>
                </a:r>
                <a:r>
                  <a:rPr lang="es-ES" b="1" dirty="0" err="1"/>
                  <a:t>üs</a:t>
                </a:r>
                <a:r>
                  <a:rPr lang="es-ES" dirty="0"/>
                  <a:t> ve </a:t>
                </a:r>
                <a:r>
                  <a:rPr lang="es-ES" b="1" dirty="0"/>
                  <a:t>b</a:t>
                </a:r>
                <a:r>
                  <a:rPr lang="es-ES" dirty="0"/>
                  <a:t> ye de </a:t>
                </a:r>
                <a:r>
                  <a:rPr lang="es-ES" b="1" dirty="0" err="1"/>
                  <a:t>üslü</a:t>
                </a:r>
                <a:r>
                  <a:rPr lang="es-ES" b="1" dirty="0"/>
                  <a:t> </a:t>
                </a:r>
                <a:r>
                  <a:rPr lang="es-ES" b="1" dirty="0" err="1"/>
                  <a:t>ifadenin</a:t>
                </a:r>
                <a:r>
                  <a:rPr lang="es-ES" b="1" dirty="0"/>
                  <a:t> </a:t>
                </a:r>
                <a:r>
                  <a:rPr lang="es-ES" b="1" dirty="0" err="1"/>
                  <a:t>değeri</a:t>
                </a:r>
                <a:r>
                  <a:rPr lang="es-ES" b="1" dirty="0"/>
                  <a:t> </a:t>
                </a:r>
                <a:r>
                  <a:rPr lang="es-ES" dirty="0" err="1"/>
                  <a:t>denir</a:t>
                </a:r>
                <a:r>
                  <a:rPr lang="es-ES" dirty="0"/>
                  <a:t>. </a:t>
                </a:r>
                <a:endParaRPr lang="tr-TR" dirty="0"/>
              </a:p>
              <a:p>
                <a:endParaRPr lang="tr-TR" dirty="0"/>
              </a:p>
              <a:p>
                <a:r>
                  <a:rPr lang="tr-TR" dirty="0"/>
                  <a:t>*Örnek: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r>
                  <a:rPr lang="tr-TR" dirty="0"/>
                  <a:t>=2x2x2x2x2=32 </a:t>
                </a:r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53327B-410F-42C0-B6A2-90A118E24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ÜSLÜ SAYILAR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3EF5DA0B-7596-46D7-B146-CDFB29CE9A0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*Pozitif bir sayının tüm tam sayı kuvvetleri pozitiftir.</a:t>
                </a:r>
              </a:p>
              <a:p>
                <a:r>
                  <a:rPr lang="tr-TR" dirty="0"/>
                  <a:t> x &gt; 0 iken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tr-TR" dirty="0"/>
                  <a:t> &gt; 0 dır.</a:t>
                </a:r>
              </a:p>
              <a:p>
                <a:endParaRPr lang="tr-TR" dirty="0"/>
              </a:p>
              <a:p>
                <a:r>
                  <a:rPr lang="tr-TR" dirty="0"/>
                  <a:t>*Negatif bir sayının çift tam sayı kuvvetleri pozitiftir.</a:t>
                </a:r>
              </a:p>
              <a:p>
                <a:r>
                  <a:rPr lang="tr-TR" dirty="0"/>
                  <a:t> x &gt; 0 iken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tr-TR" dirty="0"/>
                  <a:t> &gt; 0 dır.</a:t>
                </a:r>
              </a:p>
              <a:p>
                <a:endParaRPr lang="tr-TR" dirty="0"/>
              </a:p>
              <a:p>
                <a:r>
                  <a:rPr lang="tr-TR" dirty="0"/>
                  <a:t>*Negatif bir sayının tek tam sayı kuvvetleri negatiftir.</a:t>
                </a:r>
              </a:p>
              <a:p>
                <a:r>
                  <a:rPr lang="tr-TR" dirty="0"/>
                  <a:t> x &gt; 0 iken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r>
                      <a:rPr lang="tr-T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tr-TR" dirty="0"/>
                  <a:t> 0 dır.</a:t>
                </a:r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EF5DA0B-7596-46D7-B146-CDFB29CE9A0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788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711A2D-3E1D-4587-BBC8-F2DC69380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ÜSLÜ SAYILAR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11FC9AA8-27B7-4BBC-A2C9-234B0784931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dirty="0"/>
                  <a:t>a ≠ 0 ve n ∈ N+ olmak üzere, </a:t>
                </a:r>
                <a:endParaRPr lang="tr-TR" dirty="0"/>
              </a:p>
              <a:p>
                <a:endParaRPr lang="tr-TR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tr-TR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den>
                    </m:f>
                  </m:oMath>
                </a14:m>
                <a:r>
                  <a:rPr lang="tr-TR" dirty="0"/>
                  <a:t>  şeklinde yazılır.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1FC9AA8-27B7-4BBC-A2C9-234B0784931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81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1894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1B8D61-6A9D-4621-B5A9-DB90D5581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ÜSLÜ SAYILAR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5AB4B9D5-7E34-4FC6-8BAA-4846F0AAB0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a, b ∈ R+ ve x, y ∈ N+ olmak üzere;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p>
                    </m:sSup>
                  </m:oMath>
                </a14:m>
                <a:r>
                  <a:rPr lang="tr-TR" dirty="0"/>
                  <a:t>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sup>
                    </m:sSup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r>
                  <a:rPr lang="tr-TR" dirty="0"/>
                  <a:t>  ise ; </a:t>
                </a:r>
              </a:p>
              <a:p>
                <a:r>
                  <a:rPr lang="tr-TR" dirty="0"/>
                  <a:t>y x n = z x m olur.</a:t>
                </a:r>
              </a:p>
              <a:p>
                <a:r>
                  <a:rPr lang="nn-NO" dirty="0"/>
                  <a:t/>
                </a:r>
                <a:br>
                  <a:rPr lang="nn-NO" dirty="0"/>
                </a:br>
                <a:r>
                  <a:rPr lang="nn-NO" dirty="0"/>
                  <a:t/>
                </a:r>
                <a:br>
                  <a:rPr lang="nn-NO" dirty="0"/>
                </a:br>
                <a:r>
                  <a:rPr lang="nn-NO" dirty="0"/>
                  <a:t> </a:t>
                </a:r>
                <a:br>
                  <a:rPr lang="nn-NO" dirty="0"/>
                </a:br>
                <a:r>
                  <a:rPr lang="nn-NO" dirty="0"/>
                  <a:t/>
                </a:r>
                <a:br>
                  <a:rPr lang="nn-NO" dirty="0"/>
                </a:br>
                <a:r>
                  <a:rPr lang="tr-TR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AB4B9D5-7E34-4FC6-8BAA-4846F0AAB0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81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0310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ECC16F-56D5-4FC7-B64B-346D790A4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ÜSLÜ SAYILAR-ÖRNEK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F94D998C-1550-4629-A217-3820C1BDF2A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*Örnek: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p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dirty="0"/>
                  <a:t>= 7 ve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p>
                  </m:oMath>
                </a14:m>
                <a:r>
                  <a:rPr lang="es-ES" dirty="0"/>
                  <a:t> = 2 </a:t>
                </a:r>
                <a:r>
                  <a:rPr lang="es-ES" dirty="0" err="1"/>
                  <a:t>ise</a:t>
                </a:r>
                <a:r>
                  <a:rPr lang="tr-TR" dirty="0"/>
                  <a:t>   a ile b nin çarpımı kaçtır?</a:t>
                </a:r>
              </a:p>
              <a:p>
                <a:r>
                  <a:rPr lang="tr-TR" dirty="0"/>
                  <a:t>Çözüm: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p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dirty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dirty="0"/>
                  <a:t>ve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p>
                  </m:oMath>
                </a14:m>
                <a:r>
                  <a:rPr lang="es-ES" dirty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tr-TR" dirty="0"/>
              </a:p>
              <a:p>
                <a:r>
                  <a:rPr lang="tr-TR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tr-T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tr-TR" dirty="0"/>
                  <a:t> olur ve axb = 1 dir.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94D998C-1550-4629-A217-3820C1BDF2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51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9098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7A0012D-A5CB-4EEE-BE99-0BA02A8E7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ÜSLÜ SAYILARDA TOPLAMA VE ÇIKARMA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12CACE5B-D61D-43B2-B1B8-11018FFB414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dirty="0"/>
                  <a:t>Taban ve üsleri aynı olan ifadelerde toplama ve çıkarma yapılabilir.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𝑏𝑥𝑎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𝑐𝑥𝑎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tr-TR" dirty="0"/>
                  <a:t> 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𝑑𝑥𝑎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tr-TR" dirty="0"/>
                  <a:t> = (b+c-d)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𝑥𝑎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tr-TR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tr-TR" b="0" i="0" smtClean="0">
                        <a:latin typeface="Cambria Math" panose="02040503050406030204" pitchFamily="18" charset="0"/>
                      </a:rPr>
                      <m:t>olur</m:t>
                    </m:r>
                    <m:r>
                      <a:rPr lang="tr-TR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tr-TR" dirty="0"/>
                  <a:t> </a:t>
                </a:r>
              </a:p>
              <a:p>
                <a:endParaRPr lang="tr-TR" dirty="0"/>
              </a:p>
              <a:p>
                <a:r>
                  <a:rPr lang="tr-TR" dirty="0"/>
                  <a:t>*Örnek: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+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r>
                  <a:rPr lang="tr-TR" dirty="0"/>
                  <a:t> 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24</m:t>
                        </m:r>
                      </m:sup>
                    </m:sSup>
                  </m:oMath>
                </a14:m>
                <a:endParaRPr lang="tr-TR" dirty="0"/>
              </a:p>
              <a:p>
                <a:r>
                  <a:rPr lang="tr-TR" dirty="0"/>
                  <a:t>Çözüm: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tr-TR" dirty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tr-TR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(2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tr-TR" dirty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24</m:t>
                        </m:r>
                      </m:sup>
                    </m:sSup>
                  </m:oMath>
                </a14:m>
                <a:endParaRPr lang="tr-TR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                  </m:t>
                    </m:r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r>
                  <a:rPr lang="tr-TR" dirty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tr-TR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(2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tr-TR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r>
                  <a:rPr lang="tr-TR" dirty="0"/>
                  <a:t> 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24</m:t>
                        </m:r>
                      </m:sup>
                    </m:sSup>
                  </m:oMath>
                </a14:m>
                <a:r>
                  <a:rPr lang="tr-TR" i="1" dirty="0">
                    <a:latin typeface="Cambria Math" panose="02040503050406030204" pitchFamily="18" charset="0"/>
                  </a:rPr>
                  <a:t> olur.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 8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  <m:r>
                      <a:rPr lang="tr-TR" b="0" i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24</m:t>
                        </m:r>
                      </m:sup>
                    </m:sSup>
                  </m:oMath>
                </a14:m>
                <a:r>
                  <a:rPr lang="tr-TR" dirty="0"/>
                  <a:t> olduğuna göre;</a:t>
                </a:r>
              </a:p>
              <a:p>
                <a:r>
                  <a:rPr lang="tr-TR" dirty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24</m:t>
                        </m:r>
                      </m:sup>
                    </m:sSup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+ 7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24</m:t>
                        </m:r>
                      </m:sup>
                    </m:sSup>
                  </m:oMath>
                </a14:m>
                <a:r>
                  <a:rPr lang="tr-TR" dirty="0"/>
                  <a:t> 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24</m:t>
                        </m:r>
                      </m:sup>
                    </m:sSup>
                  </m:oMath>
                </a14:m>
                <a:endParaRPr lang="tr-TR" dirty="0"/>
              </a:p>
              <a:p>
                <a:pPr marL="0" indent="0">
                  <a:buNone/>
                </a:pPr>
                <a:r>
                  <a:rPr lang="tr-TR" dirty="0"/>
                  <a:t>   (5+7-4)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24</m:t>
                        </m:r>
                      </m:sup>
                    </m:sSup>
                  </m:oMath>
                </a14:m>
                <a:r>
                  <a:rPr lang="tr-TR" dirty="0"/>
                  <a:t>=8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24</m:t>
                        </m:r>
                      </m:sup>
                    </m:sSup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24</m:t>
                        </m:r>
                      </m:sup>
                    </m:sSup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27 </m:t>
                        </m:r>
                      </m:sup>
                    </m:sSup>
                  </m:oMath>
                </a14:m>
                <a:r>
                  <a:rPr lang="tr-TR" dirty="0"/>
                  <a:t>  olur.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ACE5B-D61D-43B2-B1B8-11018FFB414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 b="-181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0563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05A0D4-8D1B-4BAE-BC1F-C1F0A9B1E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ÜSLÜ SAYILARDA ÇARPMA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BB62B8AF-6F4C-42F9-A87E-B3AF3F973E4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Tabanları aynı, üsleri farklı ifadelerin çarpımı: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𝑥𝑎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p>
                    </m:sSup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𝑥𝑎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sup>
                    </m:sSup>
                  </m:oMath>
                </a14:m>
                <a:r>
                  <a:rPr lang="tr-TR" dirty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sup>
                    </m:sSup>
                  </m:oMath>
                </a14:m>
                <a:r>
                  <a:rPr lang="tr-TR" dirty="0"/>
                  <a:t> olur.</a:t>
                </a:r>
              </a:p>
              <a:p>
                <a:endParaRPr lang="tr-TR" dirty="0"/>
              </a:p>
              <a:p>
                <a:r>
                  <a:rPr lang="tr-TR" dirty="0"/>
                  <a:t>Tabanları farklı, üsleri aynı ifadelerin çarpımı: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tr-TR" dirty="0"/>
                  <a:t> =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tr-TR" dirty="0"/>
                  <a:t> olur.</a:t>
                </a:r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B62B8AF-6F4C-42F9-A87E-B3AF3F973E4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3951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952F25-25C5-43AC-AE83-5A6A49252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ÜSLÜ SAYILARDA BÖLME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ABBDAFBB-3B22-494E-9E54-88B0487B331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Tabanları aynı, üsleri farklı ifadelerin bölümü: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tr-TR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p>
                        </m:sSup>
                      </m:den>
                    </m:f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𝑦</m:t>
                        </m:r>
                      </m:sup>
                    </m:sSup>
                  </m:oMath>
                </a14:m>
                <a:r>
                  <a:rPr lang="tr-TR" dirty="0"/>
                  <a:t> olur.</a:t>
                </a:r>
              </a:p>
              <a:p>
                <a:endParaRPr lang="tr-TR" dirty="0"/>
              </a:p>
              <a:p>
                <a:r>
                  <a:rPr lang="tr-TR" dirty="0"/>
                  <a:t>Tabanları farklı, üsleri aynı olan ifadelerin bölümü: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tr-TR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p>
                        </m:sSup>
                      </m:den>
                    </m:f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r>
                      <a:rPr lang="tr-TR" b="0" i="0" dirty="0" smtClean="0">
                        <a:latin typeface="Cambria Math" panose="02040503050406030204" pitchFamily="18" charset="0"/>
                      </a:rPr>
                      <m:t>( </m:t>
                    </m:r>
                    <m:sSup>
                      <m:sSupPr>
                        <m:ctrlPr>
                          <a:rPr lang="tr-TR" b="0" i="1" dirty="0" smtClean="0">
                            <a:latin typeface="Cambria Math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tr-TR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tr-TR" b="0" i="1" dirty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tr-TR" b="0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den>
                        </m:f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 )</m:t>
                        </m:r>
                      </m:e>
                      <m:sup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tr-TR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olur.</a:t>
                </a:r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BDAFBB-3B22-494E-9E54-88B0487B331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4937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101</TotalTime>
  <Words>617</Words>
  <Application>Microsoft Office PowerPoint</Application>
  <PresentationFormat>Özel</PresentationFormat>
  <Paragraphs>53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Geçmişe bakış</vt:lpstr>
      <vt:lpstr>ÜSLÜ SAYILAR</vt:lpstr>
      <vt:lpstr>ÜSLÜ SAYILAR</vt:lpstr>
      <vt:lpstr>ÜSLÜ SAYILAR</vt:lpstr>
      <vt:lpstr>ÜSLÜ SAYILAR</vt:lpstr>
      <vt:lpstr>ÜSLÜ SAYILAR</vt:lpstr>
      <vt:lpstr>ÜSLÜ SAYILAR-ÖRNEK</vt:lpstr>
      <vt:lpstr>ÜSLÜ SAYILARDA TOPLAMA VE ÇIKARMA</vt:lpstr>
      <vt:lpstr>ÜSLÜ SAYILARDA ÇARPMA</vt:lpstr>
      <vt:lpstr>ÜSLÜ SAYILARDA BÖLME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nmyo-d6</cp:lastModifiedBy>
  <cp:revision>25</cp:revision>
  <dcterms:created xsi:type="dcterms:W3CDTF">2017-11-14T11:12:27Z</dcterms:created>
  <dcterms:modified xsi:type="dcterms:W3CDTF">2017-11-22T15:06:12Z</dcterms:modified>
</cp:coreProperties>
</file>