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F1607-79D7-4A9A-A1DF-0749BA7C039A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9AEA7-E951-4417-8BE2-928DDC7F615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435388"/>
              </p:ext>
            </p:extLst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Sosyal Güvenliğin</a:t>
                      </a:r>
                      <a:r>
                        <a:rPr lang="tr-TR" b="1" baseline="0" dirty="0" smtClean="0"/>
                        <a:t> Güncel Sorunları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tr-TR" sz="1100" b="1" dirty="0"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Gelişmiş Ülkelerde Sosyal Güvenliğin Genel Durumu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ourier New" panose="02070309020205020404" pitchFamily="49" charset="0"/>
                        <a:buNone/>
                      </a:pP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73DF3-60D1-4DED-A054-C029775C9D65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Dönüşümün </a:t>
            </a:r>
            <a:r>
              <a:rPr lang="tr-TR" sz="2800" b="1" dirty="0" smtClean="0"/>
              <a:t>Nedenleri - I</a:t>
            </a:r>
            <a:endParaRPr lang="tr-TR" sz="28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r>
              <a:rPr lang="tr-TR" dirty="0"/>
              <a:t>Gelişmiş ülkelerde dönüşümün yaşanmasına neden olan </a:t>
            </a:r>
            <a:r>
              <a:rPr lang="tr-TR" dirty="0" err="1" smtClean="0"/>
              <a:t>etkenlerİ</a:t>
            </a:r>
            <a:r>
              <a:rPr lang="tr-TR" dirty="0" smtClean="0"/>
              <a:t>; </a:t>
            </a:r>
          </a:p>
          <a:p>
            <a:endParaRPr lang="tr-TR" dirty="0"/>
          </a:p>
          <a:p>
            <a:r>
              <a:rPr lang="tr-TR" dirty="0" smtClean="0"/>
              <a:t>“</a:t>
            </a:r>
            <a:r>
              <a:rPr lang="tr-TR" dirty="0"/>
              <a:t>refah devletinin krizi” ve “sosyal güvenlik sistemlerinin krizinin nedenleri”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olmak </a:t>
            </a:r>
            <a:r>
              <a:rPr lang="tr-TR" dirty="0"/>
              <a:t>üzere iki ana başlık </a:t>
            </a:r>
            <a:r>
              <a:rPr lang="tr-TR" dirty="0" smtClean="0"/>
              <a:t>altında değerlendireceğiz.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Sosyal Güvenliğin Genel </a:t>
            </a:r>
            <a:r>
              <a:rPr lang="tr-TR" sz="2800" b="1" dirty="0" smtClean="0"/>
              <a:t>Durumu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Gelişmiş </a:t>
            </a:r>
            <a:r>
              <a:rPr lang="tr-TR" dirty="0"/>
              <a:t>ülkelerde sosyal güvenlik alanındaki sorunlar incelendiğinde,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nüfusun </a:t>
            </a:r>
            <a:r>
              <a:rPr lang="tr-TR" dirty="0"/>
              <a:t>yaşlanmasından kaynaklanan emeklilikle ilgili sorunların daha belirgin olduğunu belirtmek mümkündür.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Bununla </a:t>
            </a:r>
            <a:r>
              <a:rPr lang="tr-TR" dirty="0"/>
              <a:t>birlikte,  emeklilik dışındaki sorunlar da yadsınamayacak kadar önemlidir.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Sosyal Güvenliğin Genel </a:t>
            </a:r>
            <a:r>
              <a:rPr lang="tr-TR" sz="2800" b="1" dirty="0" smtClean="0"/>
              <a:t>Durumu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Gelişmiş </a:t>
            </a:r>
            <a:r>
              <a:rPr lang="tr-TR" b="1" dirty="0"/>
              <a:t>ülkelerde krize yol açan </a:t>
            </a:r>
            <a:r>
              <a:rPr lang="tr-TR" b="1" dirty="0" smtClean="0"/>
              <a:t>gelişmeleri </a:t>
            </a:r>
            <a:r>
              <a:rPr lang="tr-TR" dirty="0" smtClean="0"/>
              <a:t>genel olarak şu şekilde özetleyebiliriz: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Sosyal Güvenliğin Genel </a:t>
            </a:r>
            <a:r>
              <a:rPr lang="tr-TR" sz="2800" b="1" dirty="0" smtClean="0"/>
              <a:t>Durumu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endParaRPr lang="tr-TR" dirty="0" smtClean="0"/>
          </a:p>
          <a:p>
            <a:pPr lvl="0"/>
            <a:r>
              <a:rPr lang="tr-TR" dirty="0"/>
              <a:t>Nakdi olarak verilen aylık ve gelirler ortalama ücretlerden daha hızlı artmıştır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r>
              <a:rPr lang="tr-TR" dirty="0"/>
              <a:t>Sağlık ve yaşam standartlarındaki iyileşmelere bağlı olarak ortalama yaşam beklentisi artarken doğum oranlarının düşmesi, bu ülkelerin nüfus yapısını değiştirmiştir.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Yaşlı </a:t>
            </a:r>
            <a:r>
              <a:rPr lang="tr-TR" dirty="0"/>
              <a:t>nüfusun toplam nüfus içindeki payı hızla yükselmiş, bu durum sosyal güvenlik sistemlerinin maliyetini yükseltmiştir.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Sosyal Güvenliğin Genel </a:t>
            </a:r>
            <a:r>
              <a:rPr lang="tr-TR" sz="2800" b="1" dirty="0" smtClean="0"/>
              <a:t>Durumu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 lnSpcReduction="10000"/>
          </a:bodyPr>
          <a:lstStyle/>
          <a:p>
            <a:endParaRPr lang="tr-TR" dirty="0" smtClean="0"/>
          </a:p>
          <a:p>
            <a:endParaRPr lang="tr-TR" dirty="0" smtClean="0"/>
          </a:p>
          <a:p>
            <a:pPr lvl="0"/>
            <a:r>
              <a:rPr lang="tr-TR" dirty="0"/>
              <a:t>Yüksek oranlı enflasyon dönemlerinde fon esasına göre işleyen sistemler pozitif reel getiri sağlayacak şekilde işletilememiş ve fonlar erimiştir</a:t>
            </a:r>
            <a:r>
              <a:rPr lang="tr-TR" dirty="0" smtClean="0"/>
              <a:t>.</a:t>
            </a:r>
          </a:p>
          <a:p>
            <a:pPr lvl="0"/>
            <a:endParaRPr lang="tr-TR" dirty="0"/>
          </a:p>
          <a:p>
            <a:pPr lvl="0"/>
            <a:endParaRPr lang="tr-TR" dirty="0"/>
          </a:p>
          <a:p>
            <a:pPr lvl="0"/>
            <a:r>
              <a:rPr lang="tr-TR" dirty="0"/>
              <a:t>1980’li yıllardan itibaren işsizliğin artması, işsizlik sigortası için yapılan ödemelerde yüksek oranlarda artışlara sebep olmuştur.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Sosyal Güvenliğin Genel </a:t>
            </a:r>
            <a:r>
              <a:rPr lang="tr-TR" sz="2800" b="1" dirty="0" smtClean="0"/>
              <a:t>Durumu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pPr lvl="0"/>
            <a:r>
              <a:rPr lang="tr-TR" dirty="0"/>
              <a:t>Çok hızlı ve pahalı teknolojik yenileşmenin yaşandığı sağlık alanında sigorta ödemelerinde hızlı bir artış meydana gelmiş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ve </a:t>
            </a:r>
            <a:r>
              <a:rPr lang="tr-TR" dirty="0"/>
              <a:t>koruyucu sağlık hizmetleri yerine </a:t>
            </a:r>
            <a:r>
              <a:rPr lang="tr-TR" b="1" dirty="0"/>
              <a:t>tedavi edici sağlık hizmetlerine ağırlık verilmesi </a:t>
            </a:r>
            <a:r>
              <a:rPr lang="tr-TR" dirty="0"/>
              <a:t>buna ek olarak yaşlı nüfusun sağlık maliyetleri yükselmiştir.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Sosyal Güvenliğin Genel </a:t>
            </a:r>
            <a:r>
              <a:rPr lang="tr-TR" sz="2800" b="1" dirty="0" smtClean="0"/>
              <a:t>Durumu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pPr lvl="0"/>
            <a:r>
              <a:rPr lang="tr-TR" dirty="0"/>
              <a:t>Sosyal güvenlik sistemleri olgunlaşmış,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bir </a:t>
            </a:r>
            <a:r>
              <a:rPr lang="tr-TR" dirty="0"/>
              <a:t>başka deyişle, yükümlülüklerini yerine getirerek aylık almaya hak kazananların sayısı zaman içinde artmıştır.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Dolayısıyla</a:t>
            </a:r>
            <a:r>
              <a:rPr lang="tr-TR" dirty="0"/>
              <a:t>, başlangıçtaki aktif / pasif sigortalı dengesi, pasif sigortalıların lehine bozulmuştur.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Sosyal Güvenliğin Genel </a:t>
            </a:r>
            <a:r>
              <a:rPr lang="tr-TR" sz="2800" b="1" dirty="0" smtClean="0"/>
              <a:t>Durumu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 lvl="0"/>
            <a:r>
              <a:rPr lang="tr-TR" dirty="0"/>
              <a:t>Aile yapısındaki değişmeler, (boşanmaların artması, tek ebeveynli ailelerin yaygınlaşması, evlilik dışı çocukların sayısındaki artış vb.)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sosyal </a:t>
            </a:r>
            <a:r>
              <a:rPr lang="tr-TR" dirty="0"/>
              <a:t>güvenlik sisteminin aileye yönelik harcamalarında artışa neden olmuştur.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48072"/>
          </a:xfrm>
        </p:spPr>
        <p:txBody>
          <a:bodyPr>
            <a:noAutofit/>
          </a:bodyPr>
          <a:lstStyle/>
          <a:p>
            <a:pPr algn="l"/>
            <a:r>
              <a:rPr lang="tr-TR" sz="2800" b="1" dirty="0"/>
              <a:t>Gelişmiş Ülkelerde Sosyal Güvenliğin Genel </a:t>
            </a:r>
            <a:r>
              <a:rPr lang="tr-TR" sz="2800" b="1" dirty="0" smtClean="0"/>
              <a:t>Durumu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08720"/>
            <a:ext cx="8496944" cy="5616624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 lvl="0"/>
            <a:r>
              <a:rPr lang="tr-TR" dirty="0"/>
              <a:t>Son olarak, </a:t>
            </a:r>
            <a:endParaRPr lang="tr-TR" dirty="0" smtClean="0"/>
          </a:p>
          <a:p>
            <a:pPr lvl="0"/>
            <a:endParaRPr lang="tr-TR" dirty="0"/>
          </a:p>
          <a:p>
            <a:pPr lvl="0"/>
            <a:r>
              <a:rPr lang="tr-TR" dirty="0" smtClean="0"/>
              <a:t>1960’lardan </a:t>
            </a:r>
            <a:r>
              <a:rPr lang="tr-TR" dirty="0"/>
              <a:t>itibaren göçlerle birlikte kayıt dışı sektörde ortaya çıkan genişleme sosyal güvenlik sistemleri üzerindeki yükü artırmıştır.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378</Words>
  <Application>Microsoft Office PowerPoint</Application>
  <PresentationFormat>Ekran Gösterisi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Times New Roman</vt:lpstr>
      <vt:lpstr>Verdana</vt:lpstr>
      <vt:lpstr>Ofis Teması</vt:lpstr>
      <vt:lpstr>T.C. ANKARA ÜNİVERSİTESİ   AYAŞ MESLEK YÜKSEK OKULU</vt:lpstr>
      <vt:lpstr>Gelişmiş Ülkelerde Sosyal Güvenliğin Genel Durumu</vt:lpstr>
      <vt:lpstr>Gelişmiş Ülkelerde Sosyal Güvenliğin Genel Durumu</vt:lpstr>
      <vt:lpstr>Gelişmiş Ülkelerde Sosyal Güvenliğin Genel Durumu</vt:lpstr>
      <vt:lpstr>Gelişmiş Ülkelerde Sosyal Güvenliğin Genel Durumu</vt:lpstr>
      <vt:lpstr>Gelişmiş Ülkelerde Sosyal Güvenliğin Genel Durumu</vt:lpstr>
      <vt:lpstr>Gelişmiş Ülkelerde Sosyal Güvenliğin Genel Durumu</vt:lpstr>
      <vt:lpstr>Gelişmiş Ülkelerde Sosyal Güvenliğin Genel Durumu</vt:lpstr>
      <vt:lpstr>Gelişmiş Ülkelerde Sosyal Güvenliğin Genel Durumu</vt:lpstr>
      <vt:lpstr>Gelişmiş Ülkelerde Dönüşümün Nedenleri - 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y</cp:lastModifiedBy>
  <cp:revision>8</cp:revision>
  <dcterms:created xsi:type="dcterms:W3CDTF">2019-03-09T12:32:18Z</dcterms:created>
  <dcterms:modified xsi:type="dcterms:W3CDTF">2020-01-15T09:29:42Z</dcterms:modified>
</cp:coreProperties>
</file>