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06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07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27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82329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tr-TR" noProof="0" smtClean="0"/>
              <a:t>Asıl başlık stili için tıklatın</a:t>
            </a:r>
          </a:p>
        </p:txBody>
      </p:sp>
      <p:sp>
        <p:nvSpPr>
          <p:cNvPr id="182330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tr-TR" noProof="0" smtClean="0"/>
              <a:t>Asıl alt başlık stilini düzenlemek için tıklatın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D8E6E-6E52-43EB-95E3-87B9E5F68CC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2765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5B60-8368-43D9-A094-BF1458D4694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8463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9B98-C649-4C61-8D33-2A48FD21E35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73025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10C8E-AA47-4993-901D-C14E5A2E827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577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AD6D-24D1-4093-B9FC-A8FE61B098A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802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D01F-7D1C-4BD6-97CF-BB668A44D0A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4602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F2C3A-20F8-4F8A-BE71-BC362A6668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6986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4F44-2E01-4497-B60A-C3ABF635F3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836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0623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F7300-974A-496D-BBD9-21A6F5398F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3222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7BD3-78AB-429C-A03D-F8C65556E03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3442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55B9-33DF-4392-B4F1-2C798AB1920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03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91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818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303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90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086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24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668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D5119-ECD6-4922-8B42-D7BE7247654C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EFF9-F7DA-4626-91CF-D5EFB19E10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466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1032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033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tr-TR" sz="1800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108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  <p:sp>
                  <p:nvSpPr>
                    <p:cNvPr id="108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tr-TR" sz="1800"/>
                    </a:p>
                  </p:txBody>
                </p:sp>
              </p:grpSp>
              <p:sp>
                <p:nvSpPr>
                  <p:cNvPr id="107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tr-TR" sz="1800" smtClean="0"/>
                  </a:p>
                </p:txBody>
              </p:sp>
              <p:sp>
                <p:nvSpPr>
                  <p:cNvPr id="1079" name="Freeform 13"/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0" name="Freeform 14"/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1" name="Freeform 15"/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2" name="Freeform 16"/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  <p:sp>
                <p:nvSpPr>
                  <p:cNvPr id="108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tr-TR" sz="1800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1036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295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1296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9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0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1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042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800"/>
            </a:p>
          </p:txBody>
        </p:sp>
        <p:sp>
          <p:nvSpPr>
            <p:cNvPr id="181301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4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tr-TR" sz="1800" smtClean="0"/>
            </a:p>
          </p:txBody>
        </p:sp>
        <p:sp>
          <p:nvSpPr>
            <p:cNvPr id="181303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tr-TR" sz="1800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81307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8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81309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1ADDA27-02A7-4EF6-B2F3-90716DA9AB6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4"/>
            <a:ext cx="7477125" cy="866775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EPİDEMİYOLOJİNİN AMACI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22463" y="1627188"/>
            <a:ext cx="7116762" cy="4030662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Nedeni bilinmeyen hastalıkların kökeninin araştırılmasında bir TEŞHİS ARACI olarak kullanılabilir</a:t>
            </a:r>
          </a:p>
          <a:p>
            <a:pPr eaLnBrk="1" hangingPunct="1">
              <a:buFontTx/>
              <a:buNone/>
            </a:pPr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Popülasyondaki HASTALIKLARIN ÖZELLİKLERİNİN BELİRLENMESİNDE kullanılabilir</a:t>
            </a:r>
          </a:p>
          <a:p>
            <a:pPr eaLnBrk="1" hangingPunct="1">
              <a:buFontTx/>
              <a:buNone/>
            </a:pPr>
            <a:endParaRPr lang="tr-TR" altLang="tr-TR" sz="2800">
              <a:solidFill>
                <a:srgbClr val="FFFF00"/>
              </a:solidFill>
            </a:endParaRP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Hastalık KONTROL PROGRAMLARININ PLANLANMASI ve İZLENMESİNDE kullanılabilir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2135189" y="1268413"/>
            <a:ext cx="79216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35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80486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TEŞHİS ARACI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557338"/>
            <a:ext cx="8229600" cy="5111750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Hastalıkların teşhisi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Klinik ve otopsi bulguları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Laboratuvar testleri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Epidemiyolojik veriler</a:t>
            </a:r>
          </a:p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Popülasyon düzeyinde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Bu salgın neden oluştu?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Hasta hayvan sayısı neden arttı?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Neden sadece bu hayvanlar hastalandı?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Hastalık ne zaman ve nerede oluştu?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Hastalığın oluşmasında hangi faktörler rol oynadı?</a:t>
            </a:r>
          </a:p>
          <a:p>
            <a:pPr lvl="1" eaLnBrk="1" hangingPunct="1"/>
            <a:r>
              <a:rPr lang="tr-TR" altLang="tr-TR" sz="2400">
                <a:solidFill>
                  <a:srgbClr val="FFFF00"/>
                </a:solidFill>
              </a:rPr>
              <a:t>Hastalık nasıl önlenebilir veya kontrol edilebilir?</a:t>
            </a:r>
            <a:endParaRPr lang="tr-TR" altLang="tr-TR" sz="2400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2424114" y="1341438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3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43076" y="227013"/>
            <a:ext cx="7477125" cy="747712"/>
          </a:xfrm>
        </p:spPr>
        <p:txBody>
          <a:bodyPr/>
          <a:lstStyle/>
          <a:p>
            <a:pPr algn="ctr" eaLnBrk="1" hangingPunct="1"/>
            <a:r>
              <a:rPr lang="tr-TR" altLang="tr-TR" sz="2800" b="1">
                <a:solidFill>
                  <a:srgbClr val="FFFF00"/>
                </a:solidFill>
              </a:rPr>
              <a:t>HASTALIK ÖZELLİKLERİNİN BELİRLENMESİ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28776"/>
            <a:ext cx="8229600" cy="4968875"/>
          </a:xfrm>
        </p:spPr>
        <p:txBody>
          <a:bodyPr/>
          <a:lstStyle/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Hastalığın epidemiyolojk özellikleri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Popülasyon düzeyindeki özellikleri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Çevreyle ilişkililerine bağlı özellikleri </a:t>
            </a:r>
          </a:p>
          <a:p>
            <a:pPr eaLnBrk="1" hangingPunct="1"/>
            <a:r>
              <a:rPr lang="tr-TR" altLang="tr-TR" sz="2800">
                <a:solidFill>
                  <a:srgbClr val="FFFF00"/>
                </a:solidFill>
              </a:rPr>
              <a:t>Bir popülasyondaki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Hastalık sıklığı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Hastalık yayılışı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Hastalık boyutları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Etkilediği hayvanların özellikleri</a:t>
            </a:r>
          </a:p>
          <a:p>
            <a:pPr lvl="1" eaLnBrk="1" hangingPunct="1"/>
            <a:r>
              <a:rPr lang="tr-TR" altLang="tr-TR" smtClean="0">
                <a:solidFill>
                  <a:srgbClr val="FFFF00"/>
                </a:solidFill>
              </a:rPr>
              <a:t>Hastalığın çıkışını etkileyen konakçı ve etken faktörleri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424114" y="1268413"/>
            <a:ext cx="75596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99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/>
          <a:lstStyle/>
          <a:p>
            <a:pPr eaLnBrk="1" hangingPunct="1"/>
            <a:r>
              <a:rPr lang="tr-TR" altLang="tr-TR" sz="2400">
                <a:solidFill>
                  <a:srgbClr val="FFFF00"/>
                </a:solidFill>
              </a:rPr>
              <a:t>Hastalığın özelliklerinin belirlenmesi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Hastalığın epidemiyolojik özellikleri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2000">
                <a:solidFill>
                  <a:srgbClr val="FFFF00"/>
                </a:solidFill>
              </a:rPr>
              <a:t>Popülasyon düzeyindeki özellikleri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2000">
                <a:solidFill>
                  <a:srgbClr val="FFFF00"/>
                </a:solidFill>
              </a:rPr>
              <a:t>Çevre ile ilişkilerine bağlı özellikler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tr-TR" altLang="tr-TR" sz="2400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tr-TR" altLang="tr-TR" sz="2400">
                <a:solidFill>
                  <a:srgbClr val="FFFF00"/>
                </a:solidFill>
              </a:rPr>
              <a:t>Bir hastalığın çıkışını, yayılışını ve popülasyondaki davranışını etkileyen bir çok faktör bulunmaktadır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2000">
                <a:solidFill>
                  <a:srgbClr val="FFFF00"/>
                </a:solidFill>
              </a:rPr>
              <a:t>Konakçı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2000">
                <a:solidFill>
                  <a:srgbClr val="FFFF00"/>
                </a:solidFill>
              </a:rPr>
              <a:t>Etken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tr-TR" altLang="tr-TR" sz="2000">
                <a:solidFill>
                  <a:srgbClr val="FFFF00"/>
                </a:solidFill>
              </a:rPr>
              <a:t>Çevre belirleyicileri (determinantları)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r-TR" altLang="tr-TR" sz="1800">
                <a:solidFill>
                  <a:srgbClr val="FFFF00"/>
                </a:solidFill>
              </a:rPr>
              <a:t>				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r-TR" altLang="tr-TR" sz="1800">
                <a:solidFill>
                  <a:srgbClr val="FFFF00"/>
                </a:solidFill>
              </a:rPr>
              <a:t>				Konakçı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tr-TR" altLang="tr-TR" sz="1800">
              <a:solidFill>
                <a:srgbClr val="FFFF00"/>
              </a:solidFill>
            </a:endParaRP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r-TR" altLang="tr-TR" sz="1800">
                <a:solidFill>
                  <a:srgbClr val="FFFF00"/>
                </a:solidFill>
              </a:rPr>
              <a:t>			Etken		    Çevre</a:t>
            </a:r>
          </a:p>
          <a:p>
            <a:pPr lvl="2" eaLnBrk="1" hangingPunct="1">
              <a:buFont typeface="Wingdings" panose="05000000000000000000" pitchFamily="2" charset="2"/>
              <a:buNone/>
            </a:pPr>
            <a:endParaRPr lang="tr-TR" altLang="tr-TR" sz="1800">
              <a:solidFill>
                <a:srgbClr val="FFFF00"/>
              </a:solidFill>
            </a:endParaRPr>
          </a:p>
          <a:p>
            <a:pPr lvl="2" eaLnBrk="1" hangingPunct="1">
              <a:buFont typeface="Wingdings" panose="05000000000000000000" pitchFamily="2" charset="2"/>
              <a:buNone/>
            </a:pPr>
            <a:r>
              <a:rPr lang="tr-TR" altLang="tr-TR" sz="1800">
                <a:solidFill>
                  <a:srgbClr val="FFFF00"/>
                </a:solidFill>
              </a:rPr>
              <a:t>                              Hastalığın Doğal Hikayesi</a:t>
            </a:r>
          </a:p>
        </p:txBody>
      </p:sp>
      <p:sp>
        <p:nvSpPr>
          <p:cNvPr id="21508" name="Line 5"/>
          <p:cNvSpPr>
            <a:spLocks noChangeShapeType="1"/>
          </p:cNvSpPr>
          <p:nvPr/>
        </p:nvSpPr>
        <p:spPr bwMode="auto">
          <a:xfrm flipH="1">
            <a:off x="5087938" y="5084763"/>
            <a:ext cx="647700" cy="43180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5808664" y="5084763"/>
            <a:ext cx="719137" cy="43180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>
            <a:off x="5159375" y="5589588"/>
            <a:ext cx="1296988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>
            <a:off x="2135189" y="620713"/>
            <a:ext cx="4897437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2F131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87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141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Kimono</vt:lpstr>
      <vt:lpstr>EPİDEMİYOLOJİNİN AMACI</vt:lpstr>
      <vt:lpstr>TEŞHİS ARACI</vt:lpstr>
      <vt:lpstr>HASTALIK ÖZELLİKLERİNİN BELİRLENMESİ</vt:lpstr>
      <vt:lpstr>Hastalığın özelliklerinin belirlenmesi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EPİDEMİYOLOJİNİN AMACI</dc:title>
  <dc:creator>Windows Kullanıcısı</dc:creator>
  <cp:lastModifiedBy>Windows Kullanıcısı</cp:lastModifiedBy>
  <cp:revision>1</cp:revision>
  <dcterms:created xsi:type="dcterms:W3CDTF">2018-02-14T08:01:41Z</dcterms:created>
  <dcterms:modified xsi:type="dcterms:W3CDTF">2018-02-14T08:28:44Z</dcterms:modified>
</cp:coreProperties>
</file>