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57" r:id="rId4"/>
    <p:sldId id="286" r:id="rId5"/>
    <p:sldId id="258" r:id="rId6"/>
    <p:sldId id="259" r:id="rId7"/>
    <p:sldId id="262" r:id="rId8"/>
    <p:sldId id="267" r:id="rId9"/>
    <p:sldId id="266" r:id="rId10"/>
    <p:sldId id="265" r:id="rId11"/>
    <p:sldId id="264" r:id="rId12"/>
    <p:sldId id="263" r:id="rId13"/>
    <p:sldId id="260" r:id="rId14"/>
    <p:sldId id="261" r:id="rId15"/>
    <p:sldId id="268" r:id="rId16"/>
    <p:sldId id="271" r:id="rId17"/>
    <p:sldId id="270" r:id="rId18"/>
    <p:sldId id="269" r:id="rId19"/>
    <p:sldId id="272" r:id="rId20"/>
    <p:sldId id="277" r:id="rId21"/>
    <p:sldId id="276" r:id="rId22"/>
    <p:sldId id="275" r:id="rId23"/>
    <p:sldId id="274" r:id="rId24"/>
    <p:sldId id="273" r:id="rId25"/>
    <p:sldId id="278" r:id="rId26"/>
    <p:sldId id="280" r:id="rId27"/>
    <p:sldId id="279" r:id="rId28"/>
    <p:sldId id="281" r:id="rId29"/>
    <p:sldId id="284" r:id="rId30"/>
    <p:sldId id="283" r:id="rId3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28.01.2017</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28.01.2017</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28.01.2017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28.01.2017</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28.01.2017</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28.01.2017</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2400" smtClean="0"/>
              <a:t>EĞİTİM ORTAMLARININ DÜZENLENMESİ</a:t>
            </a:r>
            <a:endParaRPr lang="tr-TR" sz="2400"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dirty="0">
                <a:latin typeface="Times New Roman"/>
                <a:ea typeface="Times New Roman"/>
              </a:rPr>
              <a:t>Türkiye’deki özel eğitim okul ve kurumlarında engel gruplarına göre şu şekilde yürütülmektedir:</a:t>
            </a:r>
            <a:endParaRPr lang="tr-TR" i="1" dirty="0">
              <a:latin typeface="Times New Roman"/>
              <a:ea typeface="Times New Roman"/>
            </a:endParaRPr>
          </a:p>
          <a:p>
            <a:pPr algn="just">
              <a:lnSpc>
                <a:spcPct val="150000"/>
              </a:lnSpc>
              <a:spcAft>
                <a:spcPts val="800"/>
              </a:spcAft>
            </a:pPr>
            <a:r>
              <a:rPr lang="tr-TR" b="1" dirty="0">
                <a:latin typeface="Times New Roman"/>
                <a:ea typeface="Times New Roman"/>
              </a:rPr>
              <a:t>Görme engellilerin eğitimi:</a:t>
            </a:r>
            <a:r>
              <a:rPr lang="tr-TR" dirty="0">
                <a:latin typeface="Times New Roman"/>
                <a:ea typeface="Times New Roman"/>
              </a:rPr>
              <a:t> Özel eğitim okullarında görme engellilere okul öncesi dönemde gündüzlü, ilköğretim düzeyinde yatılı ve gündüzlü eğitim verilmektedir. Bu okullarda Braille (Kabartma) yazı ile yazılmış kitaplar kullanılmakta ve normal ilköğretim programları aynen uygulanmaktadır. </a:t>
            </a:r>
            <a:endParaRPr lang="tr-TR" dirty="0"/>
          </a:p>
        </p:txBody>
      </p:sp>
    </p:spTree>
    <p:extLst>
      <p:ext uri="{BB962C8B-B14F-4D97-AF65-F5344CB8AC3E}">
        <p14:creationId xmlns:p14="http://schemas.microsoft.com/office/powerpoint/2010/main" val="3525368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İşitme engellilerin eğitimi:</a:t>
            </a:r>
            <a:r>
              <a:rPr lang="tr-TR" dirty="0">
                <a:latin typeface="Times New Roman"/>
                <a:ea typeface="Times New Roman"/>
              </a:rPr>
              <a:t> Özel eğitim okullarında işitme engellilere okul öncesi, ilköğretim ve orta öğretim düzeyinde eğitim verilmektedir. Okul öncesi eğitim dışındaki diğer kademelerde işitme engelli çocuklar yatılı olarak eğitim görmektedir. </a:t>
            </a:r>
            <a:endParaRPr lang="tr-TR" dirty="0"/>
          </a:p>
        </p:txBody>
      </p:sp>
    </p:spTree>
    <p:extLst>
      <p:ext uri="{BB962C8B-B14F-4D97-AF65-F5344CB8AC3E}">
        <p14:creationId xmlns:p14="http://schemas.microsoft.com/office/powerpoint/2010/main" val="2666254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Ortopedik engellilerin eğitimi:</a:t>
            </a:r>
            <a:r>
              <a:rPr lang="tr-TR" dirty="0">
                <a:latin typeface="Times New Roman"/>
                <a:ea typeface="Times New Roman"/>
              </a:rPr>
              <a:t> Özel eğitim okullarında ortopedik engelli çocuklara yönelik yatılı ve gündüzlü olmak üzere okul öncesi, ilköğretim ve meslek lisesi (cilt ve serigrafi, dekoratif el sanatları </a:t>
            </a:r>
            <a:r>
              <a:rPr lang="tr-TR" dirty="0" err="1">
                <a:latin typeface="Times New Roman"/>
                <a:ea typeface="Times New Roman"/>
              </a:rPr>
              <a:t>v.b</a:t>
            </a:r>
            <a:r>
              <a:rPr lang="tr-TR" dirty="0">
                <a:latin typeface="Times New Roman"/>
                <a:ea typeface="Times New Roman"/>
              </a:rPr>
              <a:t>) düzeyinde eğitim imkanları </a:t>
            </a:r>
            <a:r>
              <a:rPr lang="tr-TR" dirty="0" err="1" smtClean="0">
                <a:latin typeface="Times New Roman"/>
                <a:ea typeface="Times New Roman"/>
              </a:rPr>
              <a:t>sunulmaktadır.Bu</a:t>
            </a:r>
            <a:r>
              <a:rPr lang="tr-TR" dirty="0" smtClean="0">
                <a:latin typeface="Times New Roman"/>
                <a:ea typeface="Times New Roman"/>
              </a:rPr>
              <a:t> </a:t>
            </a:r>
            <a:r>
              <a:rPr lang="tr-TR" dirty="0">
                <a:latin typeface="Times New Roman"/>
                <a:ea typeface="Times New Roman"/>
              </a:rPr>
              <a:t>okullarda tıbbi rehabilitasyon ile eğitim iç içe yürütülmektedir. </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7889311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2 İçerik Yer Tutucusu"/>
          <p:cNvSpPr>
            <a:spLocks noGrp="1"/>
          </p:cNvSpPr>
          <p:nvPr>
            <p:ph sz="quarter" idx="1"/>
          </p:nvPr>
        </p:nvSpPr>
        <p:spPr/>
        <p:txBody>
          <a:bodyPr>
            <a:normAutofit/>
          </a:bodyPr>
          <a:lstStyle/>
          <a:p>
            <a:r>
              <a:rPr lang="tr-TR" sz="2800" b="1" dirty="0">
                <a:latin typeface="Times New Roman"/>
                <a:ea typeface="Times New Roman"/>
              </a:rPr>
              <a:t>Zihinsel engellilerin eğitimi:</a:t>
            </a:r>
            <a:r>
              <a:rPr lang="tr-TR" sz="2800" dirty="0">
                <a:latin typeface="Times New Roman"/>
                <a:ea typeface="Times New Roman"/>
              </a:rPr>
              <a:t> Zihinsel engellilere yönelik eğitim hizmetleri eğitilebilir ve öğretilebilir düzeydeki zihinsel engelli çocukların yeterlilikleri dikkate alınarak planlanmakta ve yürütülmektedir</a:t>
            </a:r>
            <a:r>
              <a:rPr lang="tr-TR" sz="2800" dirty="0" smtClean="0">
                <a:latin typeface="Times New Roman"/>
                <a:ea typeface="Times New Roman"/>
              </a:rPr>
              <a:t>.</a:t>
            </a:r>
          </a:p>
          <a:p>
            <a:r>
              <a:rPr lang="tr-TR" sz="2800" dirty="0" smtClean="0">
                <a:latin typeface="Times New Roman"/>
                <a:ea typeface="Times New Roman"/>
              </a:rPr>
              <a:t> </a:t>
            </a:r>
            <a:r>
              <a:rPr lang="tr-TR" sz="2800" dirty="0">
                <a:latin typeface="Times New Roman"/>
                <a:ea typeface="Times New Roman"/>
              </a:rPr>
              <a:t>Eğitilebilir zihinsel engelli çocukların okul öncesi ve ilköğretimde kaynaştırma yoluyla (özel eğitim sınıfı, yarı zamanlı yada tam zamanlı kaynaştırma) normal okullarda tamamlamaları teşvik edilmektedir</a:t>
            </a:r>
            <a:endParaRPr lang="tr-T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2 İçerik Yer Tutucusu"/>
          <p:cNvSpPr>
            <a:spLocks noGrp="1"/>
          </p:cNvSpPr>
          <p:nvPr>
            <p:ph sz="quarter" idx="1"/>
          </p:nvPr>
        </p:nvSpPr>
        <p:spPr/>
        <p:txBody>
          <a:bodyPr>
            <a:normAutofit/>
          </a:bodyPr>
          <a:lstStyle/>
          <a:p>
            <a:r>
              <a:rPr lang="tr-TR" sz="2800" dirty="0">
                <a:latin typeface="Times New Roman"/>
                <a:ea typeface="Times New Roman"/>
              </a:rPr>
              <a:t>İlköğretim programını tamamlayan eğitilebilir zihinsel engelli çocuklar meslek okullarına yönlendirilmektedir. </a:t>
            </a:r>
            <a:endParaRPr lang="tr-TR" sz="2800" dirty="0" smtClean="0">
              <a:latin typeface="Times New Roman"/>
              <a:ea typeface="Times New Roman"/>
            </a:endParaRPr>
          </a:p>
          <a:p>
            <a:r>
              <a:rPr lang="tr-TR" sz="2800" dirty="0" smtClean="0">
                <a:latin typeface="Times New Roman"/>
                <a:ea typeface="Times New Roman"/>
              </a:rPr>
              <a:t>Meslek </a:t>
            </a:r>
            <a:r>
              <a:rPr lang="tr-TR" sz="2800" dirty="0">
                <a:latin typeface="Times New Roman"/>
                <a:ea typeface="Times New Roman"/>
              </a:rPr>
              <a:t>okulları, sekiz yıllık zorunlu eğitimlerini tamamlayan eğitilebilir düzeydeki zihinsel engellilere hizmet veren ve beceri kazandırmaya yönelik olan okullardır. </a:t>
            </a:r>
            <a:endParaRPr lang="tr-T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dirty="0">
                <a:latin typeface="Times New Roman"/>
                <a:ea typeface="Times New Roman"/>
              </a:rPr>
              <a:t>Öğretilebilir düzeyde olan altı- on dört yaş grubundaki çocukların eğitim gördüğü eğitim-uygulama okullarında ilköğretim okulları düzeyinin altında eğitim yapılmakta ve çocuklara yaşamlarını bağımsız sürdürebilmelerine yönelik beceriler kazandırmayı amaçlayan programlar uygulanmaktadır.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29955435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Dil ve konuşma bozukluğu olan çocukların eğitimi:</a:t>
            </a:r>
            <a:r>
              <a:rPr lang="tr-TR" dirty="0">
                <a:latin typeface="Times New Roman"/>
                <a:ea typeface="Times New Roman"/>
              </a:rPr>
              <a:t> Dil ve konuşma bozukluğu gösteren çocukların ayrıştırılmış bir ortamda problemlerinin düzeltilmesi oldukça güç olmaktadır. Bu nedenle dil ve konuşma bozukluğu olan çocuklara yönelik özel eğitim önlemleri alınarak, bu çocukların normal okullarda kaynaştırma yoluyla eğitimleri </a:t>
            </a:r>
            <a:r>
              <a:rPr lang="tr-TR" dirty="0" smtClean="0">
                <a:latin typeface="Times New Roman"/>
                <a:ea typeface="Times New Roman"/>
              </a:rPr>
              <a:t>sürdürülmektedir.</a:t>
            </a:r>
            <a:endParaRPr lang="tr-TR" dirty="0"/>
          </a:p>
        </p:txBody>
      </p:sp>
    </p:spTree>
    <p:extLst>
      <p:ext uri="{BB962C8B-B14F-4D97-AF65-F5344CB8AC3E}">
        <p14:creationId xmlns:p14="http://schemas.microsoft.com/office/powerpoint/2010/main" val="12264982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Üstün zekalı ve üstün yeteneklilerin eğitimi</a:t>
            </a:r>
            <a:r>
              <a:rPr lang="tr-TR" dirty="0">
                <a:latin typeface="Times New Roman"/>
                <a:ea typeface="Times New Roman"/>
              </a:rPr>
              <a:t>: Üstün zekalı ve üstün yetenekli çocuklara yönelik çocukların bireysel yeteneklerinin farkında olmalarını ve kapasitelerini geliştirmelerini amaçlayan projeler hazırlanmıştır. Bu amaçla ‘Bilim ve Sanat Merkezleri’ açılmış ve bu çocukların örgün eğitimleri  dışında eğitim almaları sağlanmıştır.</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2883024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Uyum güçlüğü olan çocukların eğitimi</a:t>
            </a:r>
            <a:r>
              <a:rPr lang="tr-TR" dirty="0">
                <a:latin typeface="Times New Roman"/>
                <a:ea typeface="Times New Roman"/>
              </a:rPr>
              <a:t>: Uyum güçlüğü olan çocuklara eğitim hizmeti vermek amacıyla çalışmalar devam etmektedir. Uyum güçlüğü gösteren çocukların bir kısmı kaynaştırma eğitimi yoluyla eğitimlerine devam etmektedir. </a:t>
            </a:r>
            <a:endParaRPr lang="tr-TR" dirty="0"/>
          </a:p>
        </p:txBody>
      </p:sp>
    </p:spTree>
    <p:extLst>
      <p:ext uri="{BB962C8B-B14F-4D97-AF65-F5344CB8AC3E}">
        <p14:creationId xmlns:p14="http://schemas.microsoft.com/office/powerpoint/2010/main" val="1490186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b="1" dirty="0">
                <a:latin typeface="Times New Roman"/>
                <a:ea typeface="Times New Roman"/>
              </a:rPr>
              <a:t>Kaynaştırma ve özel sınıflarda eğitim:</a:t>
            </a:r>
            <a:r>
              <a:rPr lang="tr-TR" sz="2800" dirty="0">
                <a:latin typeface="Times New Roman"/>
                <a:ea typeface="Times New Roman"/>
              </a:rPr>
              <a:t> </a:t>
            </a:r>
            <a:endParaRPr lang="tr-TR" sz="2800" dirty="0" smtClean="0">
              <a:latin typeface="Times New Roman"/>
              <a:ea typeface="Times New Roman"/>
            </a:endParaRPr>
          </a:p>
          <a:p>
            <a:r>
              <a:rPr lang="tr-TR" sz="2800" dirty="0" smtClean="0">
                <a:latin typeface="Times New Roman"/>
                <a:ea typeface="Times New Roman"/>
              </a:rPr>
              <a:t>Özel </a:t>
            </a:r>
            <a:r>
              <a:rPr lang="tr-TR" sz="2800" dirty="0">
                <a:latin typeface="Times New Roman"/>
                <a:ea typeface="Times New Roman"/>
              </a:rPr>
              <a:t>eğitime gereksinimi olan çocukların akranlarıyla aynı sınıfta ve aynı okulda eğitim görmelerini kapsamaktadır. Bu uygulamada durumu uygun olan çocuklar, normal sınıflarda kaynaştırma uygulamalarına dahil edilmektedir. </a:t>
            </a:r>
            <a:endParaRPr lang="tr-TR" sz="2800" dirty="0"/>
          </a:p>
        </p:txBody>
      </p:sp>
    </p:spTree>
    <p:extLst>
      <p:ext uri="{BB962C8B-B14F-4D97-AF65-F5344CB8AC3E}">
        <p14:creationId xmlns:p14="http://schemas.microsoft.com/office/powerpoint/2010/main" val="3561955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fontAlgn="base">
              <a:lnSpc>
                <a:spcPct val="150000"/>
              </a:lnSpc>
              <a:spcBef>
                <a:spcPts val="1000"/>
              </a:spcBef>
              <a:spcAft>
                <a:spcPts val="0"/>
              </a:spcAft>
            </a:pPr>
            <a:r>
              <a:rPr lang="tr-TR" dirty="0">
                <a:solidFill>
                  <a:srgbClr val="000000"/>
                </a:solidFill>
                <a:latin typeface="Times New Roman"/>
              </a:rPr>
              <a:t>Bu bölüm;</a:t>
            </a:r>
            <a:endParaRPr lang="tr-TR" dirty="0">
              <a:latin typeface="Times New Roman"/>
              <a:ea typeface="Times New Roman"/>
            </a:endParaRPr>
          </a:p>
          <a:p>
            <a:pPr marL="742950" lvl="1" indent="-285750" fontAlgn="base">
              <a:spcAft>
                <a:spcPts val="0"/>
              </a:spcAft>
              <a:buFont typeface="Arial"/>
              <a:buChar char="•"/>
              <a:tabLst>
                <a:tab pos="914400" algn="l"/>
              </a:tabLst>
            </a:pPr>
            <a:r>
              <a:rPr lang="tr-TR" sz="2400" dirty="0" err="1">
                <a:solidFill>
                  <a:srgbClr val="000000"/>
                </a:solidFill>
                <a:latin typeface="Times New Roman"/>
                <a:cs typeface="Times New Roman"/>
              </a:rPr>
              <a:t>Aral,N</a:t>
            </a:r>
            <a:r>
              <a:rPr lang="tr-TR" sz="2400" dirty="0">
                <a:solidFill>
                  <a:srgbClr val="000000"/>
                </a:solidFill>
                <a:latin typeface="Times New Roman"/>
                <a:cs typeface="Times New Roman"/>
              </a:rPr>
              <a:t>., 2011.</a:t>
            </a:r>
            <a:r>
              <a:rPr lang="tr-TR" sz="2400" i="1" dirty="0">
                <a:solidFill>
                  <a:srgbClr val="000000"/>
                </a:solidFill>
                <a:latin typeface="Times New Roman"/>
                <a:cs typeface="Times New Roman"/>
              </a:rPr>
              <a:t> Okul Öncesi Eğitimde Kaynaştırma</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Yayınları.</a:t>
            </a:r>
            <a:endParaRPr lang="tr-TR" sz="2400" dirty="0">
              <a:latin typeface="Times New Roman"/>
              <a:ea typeface="Times New Roman"/>
              <a:cs typeface="Times New Roman"/>
            </a:endParaRPr>
          </a:p>
          <a:p>
            <a:pPr marL="742950" lvl="1" indent="-285750" fontAlgn="base">
              <a:spcAft>
                <a:spcPts val="0"/>
              </a:spcAft>
              <a:buFont typeface="Arial"/>
              <a:buChar char="•"/>
              <a:tabLst>
                <a:tab pos="914400" algn="l"/>
              </a:tabLst>
            </a:pPr>
            <a:r>
              <a:rPr lang="tr-TR" sz="2400" dirty="0">
                <a:solidFill>
                  <a:srgbClr val="000000"/>
                </a:solidFill>
                <a:latin typeface="Times New Roman"/>
                <a:cs typeface="Times New Roman"/>
              </a:rPr>
              <a:t>Aral, N. ve Gürsoy, F. 2007. </a:t>
            </a:r>
            <a:r>
              <a:rPr lang="tr-TR" sz="2400" i="1" dirty="0">
                <a:solidFill>
                  <a:srgbClr val="000000"/>
                </a:solidFill>
                <a:latin typeface="Times New Roman"/>
                <a:cs typeface="Times New Roman"/>
              </a:rPr>
              <a:t>Özel eğitim gerektiren çocuklar ve özel eğitime giriş.</a:t>
            </a:r>
            <a:r>
              <a:rPr lang="tr-TR" sz="2400" dirty="0">
                <a:solidFill>
                  <a:srgbClr val="000000"/>
                </a:solidFill>
                <a:latin typeface="Times New Roman"/>
                <a:cs typeface="Times New Roman"/>
              </a:rPr>
              <a:t> İstanbul: </a:t>
            </a:r>
            <a:r>
              <a:rPr lang="tr-TR" sz="2400" dirty="0" err="1">
                <a:solidFill>
                  <a:srgbClr val="000000"/>
                </a:solidFill>
                <a:latin typeface="Times New Roman"/>
                <a:cs typeface="Times New Roman"/>
              </a:rPr>
              <a:t>Morpa</a:t>
            </a:r>
            <a:r>
              <a:rPr lang="tr-TR" sz="2400" dirty="0">
                <a:solidFill>
                  <a:srgbClr val="000000"/>
                </a:solidFill>
                <a:latin typeface="Times New Roman"/>
                <a:cs typeface="Times New Roman"/>
              </a:rPr>
              <a:t> Kültür Yayınları.</a:t>
            </a:r>
            <a:endParaRPr lang="tr-TR" sz="2400" dirty="0">
              <a:latin typeface="Times New Roman"/>
              <a:ea typeface="Times New Roman"/>
              <a:cs typeface="Times New Roman"/>
            </a:endParaRPr>
          </a:p>
          <a:p>
            <a:pPr marL="347345" indent="-347345" fontAlgn="base">
              <a:spcBef>
                <a:spcPts val="1000"/>
              </a:spcBef>
              <a:spcAft>
                <a:spcPts val="0"/>
              </a:spcAft>
            </a:pPr>
            <a:r>
              <a:rPr lang="tr-TR" dirty="0">
                <a:solidFill>
                  <a:srgbClr val="000000"/>
                </a:solidFill>
                <a:latin typeface="Times New Roman"/>
              </a:rPr>
              <a:t>kaynağından aynen alınmıştır.        </a:t>
            </a:r>
            <a:endParaRPr lang="tr-TR" dirty="0">
              <a:latin typeface="Times New Roman"/>
              <a:ea typeface="Times New Roman"/>
            </a:endParaRPr>
          </a:p>
          <a:p>
            <a:endParaRPr lang="tr-TR" dirty="0"/>
          </a:p>
        </p:txBody>
      </p:sp>
    </p:spTree>
    <p:extLst>
      <p:ext uri="{BB962C8B-B14F-4D97-AF65-F5344CB8AC3E}">
        <p14:creationId xmlns:p14="http://schemas.microsoft.com/office/powerpoint/2010/main" val="3718854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r>
              <a:rPr lang="tr-TR" sz="2800" dirty="0" smtClean="0">
                <a:latin typeface="Times New Roman"/>
                <a:ea typeface="Times New Roman"/>
              </a:rPr>
              <a:t>Özel </a:t>
            </a:r>
            <a:r>
              <a:rPr lang="tr-TR" sz="2800" dirty="0">
                <a:latin typeface="Times New Roman"/>
                <a:ea typeface="Times New Roman"/>
              </a:rPr>
              <a:t>eğitim ile ilgili yapılan yasal düzenlemelerde, özel </a:t>
            </a:r>
            <a:r>
              <a:rPr lang="tr-TR" sz="2800" dirty="0" err="1">
                <a:latin typeface="Times New Roman"/>
                <a:ea typeface="Times New Roman"/>
              </a:rPr>
              <a:t>gereksinimli</a:t>
            </a:r>
            <a:r>
              <a:rPr lang="tr-TR" sz="2800" dirty="0">
                <a:latin typeface="Times New Roman"/>
                <a:ea typeface="Times New Roman"/>
              </a:rPr>
              <a:t> bireylerin en az kısıtlayıcı ortam ilkesine göre eğitilmeleri öngörülmektedir. </a:t>
            </a:r>
            <a:endParaRPr lang="tr-TR" sz="2800" dirty="0" smtClean="0">
              <a:latin typeface="Times New Roman"/>
              <a:ea typeface="Times New Roman"/>
            </a:endParaRPr>
          </a:p>
          <a:p>
            <a:r>
              <a:rPr lang="tr-TR" sz="2800" dirty="0" smtClean="0">
                <a:latin typeface="Times New Roman"/>
                <a:ea typeface="Times New Roman"/>
              </a:rPr>
              <a:t>Bu </a:t>
            </a:r>
            <a:r>
              <a:rPr lang="tr-TR" sz="2800" dirty="0">
                <a:latin typeface="Times New Roman"/>
                <a:ea typeface="Times New Roman"/>
              </a:rPr>
              <a:t>ilke özel </a:t>
            </a:r>
            <a:r>
              <a:rPr lang="tr-TR" sz="2800" dirty="0" err="1">
                <a:latin typeface="Times New Roman"/>
                <a:ea typeface="Times New Roman"/>
              </a:rPr>
              <a:t>gereksinimli</a:t>
            </a:r>
            <a:r>
              <a:rPr lang="tr-TR" sz="2800" dirty="0">
                <a:latin typeface="Times New Roman"/>
                <a:ea typeface="Times New Roman"/>
              </a:rPr>
              <a:t> çocuğun hem normal gelişim gösteren akranları ile bir arada bulunmasını, hem de eğitim gereksinimlerini en iyi şekilde karşılayacak ortama yerleştirilmesini ifade eder. </a:t>
            </a:r>
            <a:r>
              <a:rPr lang="tr-TR" sz="2800" dirty="0" smtClean="0">
                <a:latin typeface="Times New Roman"/>
                <a:ea typeface="Times New Roman"/>
              </a:rPr>
              <a:t> </a:t>
            </a:r>
            <a:endParaRPr lang="tr-TR" sz="2800" dirty="0"/>
          </a:p>
        </p:txBody>
      </p:sp>
    </p:spTree>
    <p:extLst>
      <p:ext uri="{BB962C8B-B14F-4D97-AF65-F5344CB8AC3E}">
        <p14:creationId xmlns:p14="http://schemas.microsoft.com/office/powerpoint/2010/main" val="20905209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endParaRPr lang="tr-TR" dirty="0" smtClean="0">
              <a:latin typeface="Times New Roman"/>
              <a:ea typeface="Times New Roman"/>
            </a:endParaRPr>
          </a:p>
          <a:p>
            <a:r>
              <a:rPr lang="tr-TR" sz="2800" dirty="0" smtClean="0">
                <a:solidFill>
                  <a:prstClr val="black"/>
                </a:solidFill>
                <a:latin typeface="Times New Roman"/>
                <a:ea typeface="Times New Roman"/>
              </a:rPr>
              <a:t>özel </a:t>
            </a:r>
            <a:r>
              <a:rPr lang="tr-TR" sz="2800" dirty="0" err="1" smtClean="0">
                <a:solidFill>
                  <a:prstClr val="black"/>
                </a:solidFill>
                <a:latin typeface="Times New Roman"/>
                <a:ea typeface="Times New Roman"/>
              </a:rPr>
              <a:t>gereksinimli</a:t>
            </a:r>
            <a:r>
              <a:rPr lang="tr-TR" sz="2800" dirty="0" smtClean="0">
                <a:solidFill>
                  <a:prstClr val="black"/>
                </a:solidFill>
                <a:latin typeface="Times New Roman"/>
                <a:ea typeface="Times New Roman"/>
              </a:rPr>
              <a:t> çocuklar için eğitim ortamları görüldüğü gibi en fazla kısıtlayıcı yatılı/gündüzlü özel eğitim okullarından, en az kısıtlayıcı genel eğitim sınıflarına doğru sıralanmaktadır</a:t>
            </a:r>
            <a:endParaRPr lang="tr-TR" sz="2800" dirty="0" smtClean="0">
              <a:latin typeface="Times New Roman"/>
              <a:ea typeface="Times New Roman"/>
            </a:endParaRPr>
          </a:p>
          <a:p>
            <a:r>
              <a:rPr lang="tr-TR" sz="2800" dirty="0" smtClean="0">
                <a:latin typeface="Times New Roman"/>
                <a:ea typeface="Times New Roman"/>
              </a:rPr>
              <a:t>Akranlarından farklı eğitim gereksinimleri olan çocukların etkinliklere katılımını arttırmak için eğitim ortamında düzenlemeler yapılmalıdır </a:t>
            </a:r>
            <a:endParaRPr lang="tr-TR" sz="2800" dirty="0"/>
          </a:p>
        </p:txBody>
      </p:sp>
    </p:spTree>
    <p:extLst>
      <p:ext uri="{BB962C8B-B14F-4D97-AF65-F5344CB8AC3E}">
        <p14:creationId xmlns:p14="http://schemas.microsoft.com/office/powerpoint/2010/main" val="99399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r>
              <a:rPr lang="tr-TR" sz="2400" i="1" cap="none" dirty="0">
                <a:solidFill>
                  <a:prstClr val="black"/>
                </a:solidFill>
                <a:latin typeface="Times New Roman"/>
                <a:ea typeface="Times New Roman"/>
                <a:cs typeface="+mn-cs"/>
              </a:rPr>
              <a:t/>
            </a:r>
            <a:br>
              <a:rPr lang="tr-TR" sz="2400" i="1" cap="none" dirty="0">
                <a:solidFill>
                  <a:prstClr val="black"/>
                </a:solidFill>
                <a:latin typeface="Times New Roman"/>
                <a:ea typeface="Times New Roman"/>
                <a:cs typeface="+mn-cs"/>
              </a:rPr>
            </a:br>
            <a:endParaRPr lang="tr-TR" dirty="0"/>
          </a:p>
        </p:txBody>
      </p:sp>
      <p:sp>
        <p:nvSpPr>
          <p:cNvPr id="3" name="İçerik Yer Tutucusu 2"/>
          <p:cNvSpPr>
            <a:spLocks noGrp="1"/>
          </p:cNvSpPr>
          <p:nvPr>
            <p:ph sz="quarter" idx="1"/>
          </p:nvPr>
        </p:nvSpPr>
        <p:spPr/>
        <p:txBody>
          <a:bodyPr>
            <a:normAutofit/>
          </a:bodyPr>
          <a:lstStyle/>
          <a:p>
            <a:r>
              <a:rPr lang="tr-TR" sz="2800" b="1" dirty="0">
                <a:latin typeface="Times New Roman"/>
                <a:ea typeface="Times New Roman"/>
              </a:rPr>
              <a:t>Çok Az Destekli ya da Desteksiz Tam Zamanlı Genel Eğitim </a:t>
            </a:r>
            <a:r>
              <a:rPr lang="tr-TR" sz="2800" b="1" dirty="0" smtClean="0">
                <a:latin typeface="Times New Roman"/>
                <a:ea typeface="Times New Roman"/>
              </a:rPr>
              <a:t>Sınıfı</a:t>
            </a:r>
            <a:r>
              <a:rPr lang="tr-TR" sz="2800" dirty="0" smtClean="0">
                <a:latin typeface="Times New Roman"/>
                <a:ea typeface="Times New Roman"/>
              </a:rPr>
              <a:t> </a:t>
            </a:r>
          </a:p>
          <a:p>
            <a:r>
              <a:rPr lang="tr-TR" sz="2800" dirty="0" smtClean="0">
                <a:latin typeface="Times New Roman"/>
                <a:ea typeface="Times New Roman"/>
              </a:rPr>
              <a:t>En </a:t>
            </a:r>
            <a:r>
              <a:rPr lang="tr-TR" sz="2800" dirty="0">
                <a:latin typeface="Times New Roman"/>
                <a:ea typeface="Times New Roman"/>
              </a:rPr>
              <a:t>fazla bütünleştirmeyi sağlayan ve en az kısıtlayıcı ortamdır. Özel </a:t>
            </a:r>
            <a:r>
              <a:rPr lang="tr-TR" sz="2800" dirty="0" err="1">
                <a:latin typeface="Times New Roman"/>
                <a:ea typeface="Times New Roman"/>
              </a:rPr>
              <a:t>gereksinimli</a:t>
            </a:r>
            <a:r>
              <a:rPr lang="tr-TR" sz="2800" dirty="0">
                <a:latin typeface="Times New Roman"/>
                <a:ea typeface="Times New Roman"/>
              </a:rPr>
              <a:t> çocuklar eğitimlerini genel eğitim sınıflarında akranlarıyla birlikte sürdürürler. </a:t>
            </a:r>
            <a:endParaRPr lang="tr-TR" sz="2800" dirty="0" smtClean="0">
              <a:latin typeface="Times New Roman"/>
              <a:ea typeface="Times New Roman"/>
            </a:endParaRPr>
          </a:p>
          <a:p>
            <a:r>
              <a:rPr lang="tr-TR" sz="2800" dirty="0" smtClean="0">
                <a:latin typeface="Times New Roman"/>
                <a:ea typeface="Times New Roman"/>
              </a:rPr>
              <a:t>Çocukların </a:t>
            </a:r>
            <a:r>
              <a:rPr lang="tr-TR" sz="2800" dirty="0">
                <a:latin typeface="Times New Roman"/>
                <a:ea typeface="Times New Roman"/>
              </a:rPr>
              <a:t>akranlarıyla birlikte olması, onların topluma kabullerinde önemli bir basamaktır</a:t>
            </a:r>
            <a:endParaRPr lang="tr-TR" sz="2800" dirty="0"/>
          </a:p>
        </p:txBody>
      </p:sp>
    </p:spTree>
    <p:extLst>
      <p:ext uri="{BB962C8B-B14F-4D97-AF65-F5344CB8AC3E}">
        <p14:creationId xmlns:p14="http://schemas.microsoft.com/office/powerpoint/2010/main" val="39205381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800" b="1" cap="none" dirty="0">
                <a:solidFill>
                  <a:prstClr val="black"/>
                </a:solidFill>
                <a:latin typeface="Times New Roman"/>
                <a:ea typeface="Times New Roman"/>
                <a:cs typeface="+mn-cs"/>
              </a:rPr>
              <a:t>Çok Az Destekli ya da Desteksiz Tam Zamanlı Genel Eğitim </a:t>
            </a:r>
            <a:r>
              <a:rPr lang="tr-TR" sz="2800" b="1" cap="none" dirty="0" smtClean="0">
                <a:solidFill>
                  <a:prstClr val="black"/>
                </a:solidFill>
                <a:latin typeface="Times New Roman"/>
                <a:ea typeface="Times New Roman"/>
                <a:cs typeface="+mn-cs"/>
              </a:rPr>
              <a:t>Sınıfı</a:t>
            </a:r>
            <a:endParaRPr lang="tr-TR" dirty="0"/>
          </a:p>
        </p:txBody>
      </p:sp>
      <p:sp>
        <p:nvSpPr>
          <p:cNvPr id="3" name="İçerik Yer Tutucusu 2"/>
          <p:cNvSpPr>
            <a:spLocks noGrp="1"/>
          </p:cNvSpPr>
          <p:nvPr>
            <p:ph sz="quarter" idx="1"/>
          </p:nvPr>
        </p:nvSpPr>
        <p:spPr/>
        <p:txBody>
          <a:bodyPr/>
          <a:lstStyle/>
          <a:p>
            <a:pPr algn="just">
              <a:lnSpc>
                <a:spcPct val="150000"/>
              </a:lnSpc>
              <a:spcAft>
                <a:spcPts val="600"/>
              </a:spcAft>
            </a:pPr>
            <a:r>
              <a:rPr lang="tr-TR" dirty="0">
                <a:latin typeface="Times New Roman"/>
                <a:ea typeface="Times New Roman"/>
              </a:rPr>
              <a:t>Bu uygulamada öğretmen özel </a:t>
            </a:r>
            <a:r>
              <a:rPr lang="tr-TR" dirty="0" err="1">
                <a:latin typeface="Times New Roman"/>
                <a:ea typeface="Times New Roman"/>
              </a:rPr>
              <a:t>gereksinimli</a:t>
            </a:r>
            <a:r>
              <a:rPr lang="tr-TR" dirty="0">
                <a:latin typeface="Times New Roman"/>
                <a:ea typeface="Times New Roman"/>
              </a:rPr>
              <a:t> çocuğu sınıfa alırken istekli olmalı ve ona yardımcı olabileceğine inanmalı ve çocuklara kendi istek ve çabalarıyla destek olmalıdır</a:t>
            </a:r>
            <a:r>
              <a:rPr lang="tr-TR" dirty="0" smtClean="0">
                <a:latin typeface="Times New Roman"/>
                <a:ea typeface="Times New Roman"/>
              </a:rPr>
              <a:t>.</a:t>
            </a:r>
            <a:endParaRPr lang="tr-TR" dirty="0">
              <a:latin typeface="Times New Roman"/>
              <a:ea typeface="Times New Roman"/>
            </a:endParaRPr>
          </a:p>
          <a:p>
            <a:pPr algn="just">
              <a:lnSpc>
                <a:spcPct val="150000"/>
              </a:lnSpc>
              <a:spcAft>
                <a:spcPts val="600"/>
              </a:spcAft>
            </a:pPr>
            <a:r>
              <a:rPr lang="tr-TR" dirty="0" smtClean="0">
                <a:latin typeface="Times New Roman"/>
                <a:ea typeface="Times New Roman"/>
              </a:rPr>
              <a:t> </a:t>
            </a:r>
            <a:r>
              <a:rPr lang="tr-TR" dirty="0">
                <a:latin typeface="Times New Roman"/>
                <a:ea typeface="Times New Roman"/>
              </a:rPr>
              <a:t>Öğretmeninde destek alabileceği birimler okulda yer almalıdır. </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3972567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lnSpcReduction="10000"/>
          </a:bodyPr>
          <a:lstStyle/>
          <a:p>
            <a:pPr algn="just">
              <a:lnSpc>
                <a:spcPct val="150000"/>
              </a:lnSpc>
              <a:spcAft>
                <a:spcPts val="600"/>
              </a:spcAft>
            </a:pPr>
            <a:r>
              <a:rPr lang="tr-TR" b="1" dirty="0">
                <a:latin typeface="Times New Roman"/>
                <a:ea typeface="Times New Roman"/>
              </a:rPr>
              <a:t>Danışman/Yardımcı Öğretmen/Destek Eğitim Odası Destekli Tam Zamanlı Genel Eğitim Sınıfı: </a:t>
            </a:r>
            <a:r>
              <a:rPr lang="tr-TR" dirty="0">
                <a:latin typeface="Times New Roman"/>
                <a:ea typeface="Times New Roman"/>
              </a:rPr>
              <a:t>Öğretmen öğretimi uyarlama, davranış problemleri ile başa çıkma gibi konularda danışmandan yardım alabilir ya da yardımcı öğretmenle birlikte çocukların eğitimlerini sürdürebilir</a:t>
            </a:r>
            <a:r>
              <a:rPr lang="tr-TR" dirty="0" smtClean="0">
                <a:latin typeface="Times New Roman"/>
                <a:ea typeface="Times New Roman"/>
              </a:rPr>
              <a:t>.</a:t>
            </a:r>
          </a:p>
          <a:p>
            <a:pPr algn="just">
              <a:lnSpc>
                <a:spcPct val="150000"/>
              </a:lnSpc>
              <a:spcAft>
                <a:spcPts val="600"/>
              </a:spcAft>
            </a:pPr>
            <a:r>
              <a:rPr lang="tr-TR" dirty="0" smtClean="0">
                <a:latin typeface="Times New Roman"/>
                <a:ea typeface="Times New Roman"/>
              </a:rPr>
              <a:t> </a:t>
            </a:r>
            <a:r>
              <a:rPr lang="tr-TR" dirty="0">
                <a:latin typeface="Times New Roman"/>
                <a:ea typeface="Times New Roman"/>
              </a:rPr>
              <a:t>Bu uygulamada da özel </a:t>
            </a:r>
            <a:r>
              <a:rPr lang="tr-TR" dirty="0" err="1">
                <a:latin typeface="Times New Roman"/>
                <a:ea typeface="Times New Roman"/>
              </a:rPr>
              <a:t>gereksinimli</a:t>
            </a:r>
            <a:r>
              <a:rPr lang="tr-TR" dirty="0">
                <a:latin typeface="Times New Roman"/>
                <a:ea typeface="Times New Roman"/>
              </a:rPr>
              <a:t> çocuklar akranları ile birlikte eğitimlerini sürdürürler, ihtiyaçları doğrultusunda destek eğitim odasından yararlanırlar. </a:t>
            </a:r>
            <a:endParaRPr lang="tr-TR" i="1" dirty="0">
              <a:effectLst/>
              <a:latin typeface="Times New Roman"/>
              <a:ea typeface="Times New Roman"/>
            </a:endParaRPr>
          </a:p>
        </p:txBody>
      </p:sp>
    </p:spTree>
    <p:extLst>
      <p:ext uri="{BB962C8B-B14F-4D97-AF65-F5344CB8AC3E}">
        <p14:creationId xmlns:p14="http://schemas.microsoft.com/office/powerpoint/2010/main" val="37367044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2800" b="1" cap="none" dirty="0">
                <a:solidFill>
                  <a:prstClr val="black"/>
                </a:solidFill>
                <a:latin typeface="Times New Roman"/>
                <a:ea typeface="Times New Roman"/>
                <a:cs typeface="+mn-cs"/>
              </a:rPr>
              <a:t>Yarı Zamanlı Genel Eğitim Sınıfı ve Yarı Zamanlı Özel Eğitim </a:t>
            </a:r>
            <a:r>
              <a:rPr lang="tr-TR" sz="2800" b="1" cap="none" dirty="0" smtClean="0">
                <a:solidFill>
                  <a:prstClr val="black"/>
                </a:solidFill>
                <a:latin typeface="Times New Roman"/>
                <a:ea typeface="Times New Roman"/>
                <a:cs typeface="+mn-cs"/>
              </a:rPr>
              <a:t>Sınıfı</a:t>
            </a:r>
            <a:endParaRPr lang="tr-TR" sz="2800" dirty="0"/>
          </a:p>
        </p:txBody>
      </p:sp>
      <p:sp>
        <p:nvSpPr>
          <p:cNvPr id="3" name="İçerik Yer Tutucusu 2"/>
          <p:cNvSpPr>
            <a:spLocks noGrp="1"/>
          </p:cNvSpPr>
          <p:nvPr>
            <p:ph sz="quarter" idx="1"/>
          </p:nvPr>
        </p:nvSpPr>
        <p:spPr/>
        <p:txBody>
          <a:bodyPr>
            <a:normAutofit fontScale="77500" lnSpcReduction="20000"/>
          </a:bodyPr>
          <a:lstStyle/>
          <a:p>
            <a:pPr lvl="0" algn="just">
              <a:lnSpc>
                <a:spcPct val="150000"/>
              </a:lnSpc>
              <a:spcAft>
                <a:spcPts val="600"/>
              </a:spcAft>
              <a:buClr>
                <a:srgbClr val="FE8637"/>
              </a:buClr>
            </a:pPr>
            <a:r>
              <a:rPr lang="tr-TR" sz="3000" dirty="0" smtClean="0">
                <a:latin typeface="Times New Roman"/>
                <a:ea typeface="Times New Roman"/>
              </a:rPr>
              <a:t>Özel </a:t>
            </a:r>
            <a:r>
              <a:rPr lang="tr-TR" sz="3000" dirty="0" err="1">
                <a:latin typeface="Times New Roman"/>
                <a:ea typeface="Times New Roman"/>
              </a:rPr>
              <a:t>gereksinimli</a:t>
            </a:r>
            <a:r>
              <a:rPr lang="tr-TR" sz="3000" dirty="0">
                <a:latin typeface="Times New Roman"/>
                <a:ea typeface="Times New Roman"/>
              </a:rPr>
              <a:t> çocuğun kaydı özel eğitim sınıfında olup, çocuk ihtiyacı doğrultusunda kaynaştırma uygulaması yapılan sınıfların etkinliklerine katılır. Çocuklar için gerekli düzenlemeler yapılır Kaynaştırmaya yarı zamanlı katılan özel </a:t>
            </a:r>
            <a:r>
              <a:rPr lang="tr-TR" sz="3000" dirty="0" err="1">
                <a:latin typeface="Times New Roman"/>
                <a:ea typeface="Times New Roman"/>
              </a:rPr>
              <a:t>gereksinimli</a:t>
            </a:r>
            <a:r>
              <a:rPr lang="tr-TR" sz="3000" dirty="0">
                <a:latin typeface="Times New Roman"/>
                <a:ea typeface="Times New Roman"/>
              </a:rPr>
              <a:t> çocuklar özeliklerine göre hazırlanan özel eğitim programını takip </a:t>
            </a:r>
            <a:r>
              <a:rPr lang="tr-TR" sz="3000" dirty="0" smtClean="0">
                <a:latin typeface="Times New Roman"/>
                <a:ea typeface="Times New Roman"/>
              </a:rPr>
              <a:t>ederler.</a:t>
            </a:r>
          </a:p>
          <a:p>
            <a:pPr lvl="0" algn="just">
              <a:lnSpc>
                <a:spcPct val="150000"/>
              </a:lnSpc>
              <a:spcAft>
                <a:spcPts val="600"/>
              </a:spcAft>
              <a:buClr>
                <a:srgbClr val="FE8637"/>
              </a:buClr>
            </a:pPr>
            <a:r>
              <a:rPr lang="tr-TR" sz="3000" dirty="0" smtClean="0">
                <a:solidFill>
                  <a:prstClr val="black"/>
                </a:solidFill>
                <a:latin typeface="Times New Roman"/>
                <a:ea typeface="Times New Roman"/>
              </a:rPr>
              <a:t>Yarı </a:t>
            </a:r>
            <a:r>
              <a:rPr lang="tr-TR" sz="3000" dirty="0">
                <a:solidFill>
                  <a:prstClr val="black"/>
                </a:solidFill>
                <a:latin typeface="Times New Roman"/>
                <a:ea typeface="Times New Roman"/>
              </a:rPr>
              <a:t>zamanlı kaynaştırmada çocuklar okul zamanlarının en az % 21’inde, en çok % 60’ında destek özel eğitim hizmetinden yararlanırlar.</a:t>
            </a:r>
            <a:endParaRPr lang="tr-TR" sz="3000" i="1" dirty="0">
              <a:solidFill>
                <a:prstClr val="black"/>
              </a:solidFill>
              <a:latin typeface="Times New Roman"/>
              <a:ea typeface="Times New Roman"/>
            </a:endParaRPr>
          </a:p>
          <a:p>
            <a:pPr algn="just">
              <a:lnSpc>
                <a:spcPct val="150000"/>
              </a:lnSpc>
              <a:spcAft>
                <a:spcPts val="600"/>
              </a:spcAft>
            </a:pPr>
            <a:endParaRPr lang="tr-TR" i="1" dirty="0">
              <a:effectLst/>
              <a:latin typeface="Times New Roman"/>
              <a:ea typeface="Times New Roman"/>
            </a:endParaRPr>
          </a:p>
        </p:txBody>
      </p:sp>
    </p:spTree>
    <p:extLst>
      <p:ext uri="{BB962C8B-B14F-4D97-AF65-F5344CB8AC3E}">
        <p14:creationId xmlns:p14="http://schemas.microsoft.com/office/powerpoint/2010/main" val="2694750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2400" b="1" cap="none" dirty="0">
                <a:solidFill>
                  <a:prstClr val="black"/>
                </a:solidFill>
                <a:latin typeface="Times New Roman"/>
                <a:ea typeface="Times New Roman"/>
                <a:cs typeface="+mn-cs"/>
              </a:rPr>
              <a:t>Tam Zamanlı Özel Eğitim Sınıfı</a:t>
            </a:r>
            <a:endParaRPr lang="tr-TR" dirty="0"/>
          </a:p>
        </p:txBody>
      </p:sp>
      <p:sp>
        <p:nvSpPr>
          <p:cNvPr id="3" name="İçerik Yer Tutucusu 2"/>
          <p:cNvSpPr>
            <a:spLocks noGrp="1"/>
          </p:cNvSpPr>
          <p:nvPr>
            <p:ph sz="quarter" idx="1"/>
          </p:nvPr>
        </p:nvSpPr>
        <p:spPr/>
        <p:txBody>
          <a:bodyPr/>
          <a:lstStyle/>
          <a:p>
            <a:r>
              <a:rPr lang="tr-TR" sz="2800" dirty="0" smtClean="0">
                <a:latin typeface="Times New Roman"/>
                <a:ea typeface="Times New Roman"/>
              </a:rPr>
              <a:t>Genel </a:t>
            </a:r>
            <a:r>
              <a:rPr lang="tr-TR" sz="2800" dirty="0">
                <a:latin typeface="Times New Roman"/>
                <a:ea typeface="Times New Roman"/>
              </a:rPr>
              <a:t>eğitim okullarının ya da özel eğitim okullarının </a:t>
            </a:r>
            <a:r>
              <a:rPr lang="tr-TR" sz="2800" dirty="0" smtClean="0">
                <a:latin typeface="Times New Roman"/>
                <a:ea typeface="Times New Roman"/>
              </a:rPr>
              <a:t>bünyesinde </a:t>
            </a:r>
            <a:r>
              <a:rPr lang="tr-TR" sz="2800" dirty="0">
                <a:latin typeface="Times New Roman"/>
                <a:ea typeface="Times New Roman"/>
              </a:rPr>
              <a:t>açılan belirli bir yetersizlik grubundaki çocukların birlikte eğitim aldıkları sınıflardır. </a:t>
            </a:r>
            <a:endParaRPr lang="tr-TR" sz="2800" dirty="0" smtClean="0">
              <a:latin typeface="Times New Roman"/>
              <a:ea typeface="Times New Roman"/>
            </a:endParaRPr>
          </a:p>
          <a:p>
            <a:r>
              <a:rPr lang="tr-TR" sz="2800" dirty="0" smtClean="0">
                <a:latin typeface="Times New Roman"/>
                <a:ea typeface="Times New Roman"/>
              </a:rPr>
              <a:t>Bu </a:t>
            </a:r>
            <a:r>
              <a:rPr lang="tr-TR" sz="2800" dirty="0">
                <a:latin typeface="Times New Roman"/>
                <a:ea typeface="Times New Roman"/>
              </a:rPr>
              <a:t>uygulamada çocuklar kendileri için düzenlenmiş özel sınıflarda tam zamanlı olarak zamanlarının % 60’ından fazlasını geçirerek özel eğitim hizmetlerinden yararlanırlar</a:t>
            </a:r>
            <a:r>
              <a:rPr lang="tr-TR" sz="2800" dirty="0" smtClean="0">
                <a:latin typeface="Times New Roman"/>
                <a:ea typeface="Times New Roman"/>
              </a:rPr>
              <a:t>.</a:t>
            </a:r>
            <a:r>
              <a:rPr lang="tr-TR" dirty="0" smtClean="0">
                <a:latin typeface="Times New Roman"/>
                <a:ea typeface="Times New Roman"/>
              </a:rPr>
              <a:t> </a:t>
            </a:r>
            <a:endParaRPr lang="tr-TR" dirty="0"/>
          </a:p>
        </p:txBody>
      </p:sp>
    </p:spTree>
    <p:extLst>
      <p:ext uri="{BB962C8B-B14F-4D97-AF65-F5344CB8AC3E}">
        <p14:creationId xmlns:p14="http://schemas.microsoft.com/office/powerpoint/2010/main" val="7104284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fontScale="92500" lnSpcReduction="10000"/>
          </a:bodyPr>
          <a:lstStyle/>
          <a:p>
            <a:pPr algn="just">
              <a:lnSpc>
                <a:spcPct val="150000"/>
              </a:lnSpc>
              <a:spcAft>
                <a:spcPts val="600"/>
              </a:spcAft>
            </a:pPr>
            <a:r>
              <a:rPr lang="tr-TR" sz="2800" dirty="0">
                <a:solidFill>
                  <a:prstClr val="black"/>
                </a:solidFill>
                <a:latin typeface="Times New Roman"/>
                <a:ea typeface="Times New Roman"/>
              </a:rPr>
              <a:t>Özel </a:t>
            </a:r>
            <a:r>
              <a:rPr lang="tr-TR" sz="2800" dirty="0" smtClean="0">
                <a:solidFill>
                  <a:prstClr val="black"/>
                </a:solidFill>
                <a:latin typeface="Times New Roman"/>
                <a:ea typeface="Times New Roman"/>
              </a:rPr>
              <a:t>eğitim </a:t>
            </a:r>
            <a:r>
              <a:rPr lang="tr-TR" sz="2800" dirty="0">
                <a:solidFill>
                  <a:prstClr val="black"/>
                </a:solidFill>
                <a:latin typeface="Times New Roman"/>
                <a:ea typeface="Times New Roman"/>
              </a:rPr>
              <a:t>sınıflarına dahil olan çocuklar boş zamanlarında normal sınıflarındaki arkadaşları ile </a:t>
            </a:r>
            <a:r>
              <a:rPr lang="tr-TR" sz="2800" dirty="0" smtClean="0">
                <a:solidFill>
                  <a:prstClr val="black"/>
                </a:solidFill>
                <a:latin typeface="Times New Roman"/>
                <a:ea typeface="Times New Roman"/>
              </a:rPr>
              <a:t>kaynaşabilir</a:t>
            </a:r>
          </a:p>
          <a:p>
            <a:pPr algn="just">
              <a:lnSpc>
                <a:spcPct val="150000"/>
              </a:lnSpc>
              <a:spcAft>
                <a:spcPts val="600"/>
              </a:spcAft>
            </a:pPr>
            <a:r>
              <a:rPr lang="tr-TR" sz="2800" b="1" dirty="0" smtClean="0">
                <a:solidFill>
                  <a:prstClr val="black"/>
                </a:solidFill>
                <a:latin typeface="Times New Roman"/>
                <a:ea typeface="Times New Roman"/>
              </a:rPr>
              <a:t>Tam </a:t>
            </a:r>
            <a:r>
              <a:rPr lang="tr-TR" sz="2800" b="1" dirty="0">
                <a:solidFill>
                  <a:prstClr val="black"/>
                </a:solidFill>
                <a:latin typeface="Times New Roman"/>
                <a:ea typeface="Times New Roman"/>
              </a:rPr>
              <a:t>Zamanlı Özel Eğitim Okulu: </a:t>
            </a:r>
            <a:r>
              <a:rPr lang="tr-TR" sz="2800" dirty="0">
                <a:solidFill>
                  <a:prstClr val="black"/>
                </a:solidFill>
                <a:latin typeface="Times New Roman"/>
                <a:ea typeface="Times New Roman"/>
              </a:rPr>
              <a:t>Bu uygulamada özel </a:t>
            </a:r>
            <a:r>
              <a:rPr lang="tr-TR" sz="2800" dirty="0" err="1" smtClean="0">
                <a:solidFill>
                  <a:prstClr val="black"/>
                </a:solidFill>
                <a:latin typeface="Times New Roman"/>
                <a:ea typeface="Times New Roman"/>
              </a:rPr>
              <a:t>gereksinimli</a:t>
            </a:r>
            <a:r>
              <a:rPr lang="tr-TR" sz="2800" dirty="0" smtClean="0">
                <a:solidFill>
                  <a:prstClr val="black"/>
                </a:solidFill>
                <a:latin typeface="Times New Roman"/>
                <a:ea typeface="Times New Roman"/>
              </a:rPr>
              <a:t> </a:t>
            </a:r>
            <a:r>
              <a:rPr lang="tr-TR" sz="2800" dirty="0">
                <a:solidFill>
                  <a:prstClr val="black"/>
                </a:solidFill>
                <a:latin typeface="Times New Roman"/>
                <a:ea typeface="Times New Roman"/>
              </a:rPr>
              <a:t>çocuklar okuldaki zamanlarının % 60’ından fazlasını özel eğitime gereksinim duyan çocuklara yönelik ayrı gündüz hizmet veren özel eğitim ve destek hizmetinden yararlanarak geçirir.</a:t>
            </a:r>
            <a:endParaRPr lang="tr-TR" sz="2800" dirty="0" smtClean="0">
              <a:latin typeface="Times New Roman"/>
              <a:ea typeface="Times New Roman"/>
            </a:endParaRPr>
          </a:p>
          <a:p>
            <a:pPr algn="just">
              <a:lnSpc>
                <a:spcPct val="150000"/>
              </a:lnSpc>
              <a:spcAft>
                <a:spcPts val="600"/>
              </a:spcAft>
            </a:pPr>
            <a:endParaRPr lang="tr-TR" sz="2800" dirty="0">
              <a:latin typeface="Times New Roman"/>
              <a:ea typeface="Times New Roman"/>
            </a:endParaRPr>
          </a:p>
        </p:txBody>
      </p:sp>
    </p:spTree>
    <p:extLst>
      <p:ext uri="{BB962C8B-B14F-4D97-AF65-F5344CB8AC3E}">
        <p14:creationId xmlns:p14="http://schemas.microsoft.com/office/powerpoint/2010/main" val="11855780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normAutofit fontScale="92500" lnSpcReduction="10000"/>
          </a:bodyPr>
          <a:lstStyle/>
          <a:p>
            <a:pPr algn="just">
              <a:lnSpc>
                <a:spcPct val="150000"/>
              </a:lnSpc>
              <a:spcAft>
                <a:spcPts val="600"/>
              </a:spcAft>
            </a:pPr>
            <a:r>
              <a:rPr lang="tr-TR" sz="2800" dirty="0" smtClean="0">
                <a:latin typeface="Times New Roman"/>
                <a:ea typeface="Times New Roman"/>
              </a:rPr>
              <a:t>Bu </a:t>
            </a:r>
            <a:r>
              <a:rPr lang="tr-TR" sz="2800" dirty="0">
                <a:latin typeface="Times New Roman"/>
                <a:ea typeface="Times New Roman"/>
              </a:rPr>
              <a:t>kurumların dezavantajı özel </a:t>
            </a:r>
            <a:r>
              <a:rPr lang="tr-TR" sz="2800" dirty="0" err="1" smtClean="0">
                <a:latin typeface="Times New Roman"/>
                <a:ea typeface="Times New Roman"/>
              </a:rPr>
              <a:t>gereksinimli</a:t>
            </a:r>
            <a:r>
              <a:rPr lang="tr-TR" sz="2800" dirty="0" smtClean="0">
                <a:latin typeface="Times New Roman"/>
                <a:ea typeface="Times New Roman"/>
              </a:rPr>
              <a:t> </a:t>
            </a:r>
            <a:r>
              <a:rPr lang="tr-TR" sz="2800" dirty="0">
                <a:latin typeface="Times New Roman"/>
                <a:ea typeface="Times New Roman"/>
              </a:rPr>
              <a:t>çocukların normal çocuklarla bir arada bulunmamasıdır. </a:t>
            </a:r>
            <a:endParaRPr lang="tr-TR" sz="2800" dirty="0" smtClean="0">
              <a:latin typeface="Times New Roman"/>
              <a:ea typeface="Times New Roman"/>
            </a:endParaRPr>
          </a:p>
          <a:p>
            <a:pPr algn="just">
              <a:lnSpc>
                <a:spcPct val="150000"/>
              </a:lnSpc>
              <a:spcAft>
                <a:spcPts val="600"/>
              </a:spcAft>
            </a:pPr>
            <a:r>
              <a:rPr lang="tr-TR" sz="2800" dirty="0" smtClean="0">
                <a:latin typeface="Times New Roman"/>
                <a:ea typeface="Times New Roman"/>
              </a:rPr>
              <a:t>Tam </a:t>
            </a:r>
            <a:r>
              <a:rPr lang="tr-TR" sz="2800" dirty="0">
                <a:latin typeface="Times New Roman"/>
                <a:ea typeface="Times New Roman"/>
              </a:rPr>
              <a:t>zamanlı özel eğitim okulu en fazla kısıtlayıcı ortamlar arasında yer almaktadır. Tam zamanlı özel eğitim okuluna devam eden  çocuklar okuldan çıkıp evlerine giderken sosyal çevrenin  içine çok az da olsa girebilirler</a:t>
            </a:r>
            <a:r>
              <a:rPr lang="tr-TR" dirty="0">
                <a:latin typeface="Times New Roman"/>
                <a:ea typeface="Times New Roman"/>
              </a:rPr>
              <a:t>. </a:t>
            </a:r>
            <a:endParaRPr lang="tr-TR" i="1" dirty="0">
              <a:effectLst/>
              <a:latin typeface="Times New Roman"/>
              <a:ea typeface="Times New Roman"/>
            </a:endParaRPr>
          </a:p>
        </p:txBody>
      </p:sp>
    </p:spTree>
    <p:extLst>
      <p:ext uri="{BB962C8B-B14F-4D97-AF65-F5344CB8AC3E}">
        <p14:creationId xmlns:p14="http://schemas.microsoft.com/office/powerpoint/2010/main" val="241058458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pPr algn="just">
              <a:lnSpc>
                <a:spcPct val="150000"/>
              </a:lnSpc>
              <a:spcAft>
                <a:spcPts val="600"/>
              </a:spcAft>
            </a:pPr>
            <a:r>
              <a:rPr lang="tr-TR" b="1" dirty="0">
                <a:latin typeface="Times New Roman"/>
                <a:ea typeface="Times New Roman"/>
              </a:rPr>
              <a:t>Tam </a:t>
            </a:r>
            <a:r>
              <a:rPr lang="tr-TR" b="1" dirty="0" smtClean="0">
                <a:latin typeface="Times New Roman"/>
                <a:ea typeface="Times New Roman"/>
              </a:rPr>
              <a:t>Zamanlı Yatılı </a:t>
            </a:r>
            <a:r>
              <a:rPr lang="tr-TR" b="1" dirty="0">
                <a:latin typeface="Times New Roman"/>
                <a:ea typeface="Times New Roman"/>
              </a:rPr>
              <a:t>Özel Eğitim </a:t>
            </a:r>
            <a:r>
              <a:rPr lang="tr-TR" b="1" dirty="0" smtClean="0">
                <a:latin typeface="Times New Roman"/>
                <a:ea typeface="Times New Roman"/>
              </a:rPr>
              <a:t>Okulu</a:t>
            </a:r>
          </a:p>
          <a:p>
            <a:pPr algn="just">
              <a:lnSpc>
                <a:spcPct val="150000"/>
              </a:lnSpc>
              <a:spcAft>
                <a:spcPts val="600"/>
              </a:spcAft>
            </a:pPr>
            <a:r>
              <a:rPr lang="tr-TR" dirty="0" smtClean="0">
                <a:latin typeface="Times New Roman"/>
                <a:ea typeface="Times New Roman"/>
              </a:rPr>
              <a:t> </a:t>
            </a:r>
            <a:r>
              <a:rPr lang="tr-TR" dirty="0">
                <a:latin typeface="Times New Roman"/>
                <a:ea typeface="Times New Roman"/>
              </a:rPr>
              <a:t>Yatılı özel eğitim okulunda, özel </a:t>
            </a:r>
            <a:r>
              <a:rPr lang="tr-TR" dirty="0" err="1">
                <a:latin typeface="Times New Roman"/>
                <a:ea typeface="Times New Roman"/>
              </a:rPr>
              <a:t>gereksinimli</a:t>
            </a:r>
            <a:r>
              <a:rPr lang="tr-TR" dirty="0">
                <a:latin typeface="Times New Roman"/>
                <a:ea typeface="Times New Roman"/>
              </a:rPr>
              <a:t> çocuklar aynı engel grubundan çocuklarla birlikte  eğitim alır ve </a:t>
            </a:r>
            <a:r>
              <a:rPr lang="tr-TR" dirty="0" smtClean="0">
                <a:latin typeface="Times New Roman"/>
                <a:ea typeface="Times New Roman"/>
              </a:rPr>
              <a:t>geceleri de </a:t>
            </a:r>
            <a:r>
              <a:rPr lang="tr-TR" dirty="0">
                <a:latin typeface="Times New Roman"/>
                <a:ea typeface="Times New Roman"/>
              </a:rPr>
              <a:t>okulun yatakhanesinde </a:t>
            </a:r>
            <a:r>
              <a:rPr lang="tr-TR" dirty="0" smtClean="0">
                <a:latin typeface="Times New Roman"/>
                <a:ea typeface="Times New Roman"/>
              </a:rPr>
              <a:t>kalır. Bu </a:t>
            </a:r>
            <a:r>
              <a:rPr lang="tr-TR" dirty="0">
                <a:latin typeface="Times New Roman"/>
                <a:ea typeface="Times New Roman"/>
              </a:rPr>
              <a:t>okullarda özel geliştirilmiş program uygulanır ve özel olarak yetiştirilmiş personel görev yapar. </a:t>
            </a:r>
            <a:endParaRPr lang="tr-TR" i="1" dirty="0">
              <a:effectLst/>
              <a:latin typeface="Times New Roman"/>
              <a:ea typeface="Times New Roman"/>
            </a:endParaRPr>
          </a:p>
        </p:txBody>
      </p:sp>
    </p:spTree>
    <p:extLst>
      <p:ext uri="{BB962C8B-B14F-4D97-AF65-F5344CB8AC3E}">
        <p14:creationId xmlns:p14="http://schemas.microsoft.com/office/powerpoint/2010/main" val="3187755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2 İçerik Yer Tutucusu"/>
          <p:cNvSpPr>
            <a:spLocks noGrp="1"/>
          </p:cNvSpPr>
          <p:nvPr>
            <p:ph sz="quarter" idx="1"/>
          </p:nvPr>
        </p:nvSpPr>
        <p:spPr/>
        <p:txBody>
          <a:bodyPr>
            <a:normAutofit/>
          </a:bodyPr>
          <a:lstStyle/>
          <a:p>
            <a:pPr algn="just">
              <a:lnSpc>
                <a:spcPct val="150000"/>
              </a:lnSpc>
              <a:spcAft>
                <a:spcPts val="800"/>
              </a:spcAft>
            </a:pPr>
            <a:r>
              <a:rPr lang="tr-TR" dirty="0" smtClean="0">
                <a:latin typeface="Times New Roman"/>
                <a:ea typeface="Times New Roman"/>
              </a:rPr>
              <a:t>Türkiye’de </a:t>
            </a:r>
            <a:r>
              <a:rPr lang="tr-TR" dirty="0">
                <a:latin typeface="Times New Roman"/>
                <a:ea typeface="Times New Roman"/>
              </a:rPr>
              <a:t>özel eğitim hizmetleri engel gruplarına göre oluşturulmuş özel eğitim okul ve kurumlarında </a:t>
            </a:r>
            <a:r>
              <a:rPr lang="tr-TR" dirty="0" smtClean="0">
                <a:latin typeface="Times New Roman"/>
                <a:ea typeface="Times New Roman"/>
              </a:rPr>
              <a:t>gerçekleştirilmektedir.</a:t>
            </a:r>
          </a:p>
          <a:p>
            <a:pPr algn="just">
              <a:lnSpc>
                <a:spcPct val="150000"/>
              </a:lnSpc>
              <a:spcAft>
                <a:spcPts val="800"/>
              </a:spcAft>
            </a:pPr>
            <a:r>
              <a:rPr lang="tr-TR" dirty="0" smtClean="0">
                <a:latin typeface="Times New Roman"/>
                <a:ea typeface="Times New Roman"/>
              </a:rPr>
              <a:t>Özel </a:t>
            </a:r>
            <a:r>
              <a:rPr lang="tr-TR" dirty="0">
                <a:latin typeface="Times New Roman"/>
                <a:ea typeface="Times New Roman"/>
              </a:rPr>
              <a:t>eğitime gereksinim duyan çocukların normal okullarda akranlarıyla birlikte eğitim görmelerine de önem verilmektedir. </a:t>
            </a:r>
            <a:endParaRPr lang="tr-T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r>
              <a:rPr lang="tr-TR" sz="2800" b="1" dirty="0">
                <a:latin typeface="Times New Roman"/>
                <a:ea typeface="Times New Roman"/>
              </a:rPr>
              <a:t>Evde / Hastanede Bakım:</a:t>
            </a:r>
            <a:r>
              <a:rPr lang="tr-TR" sz="2800" dirty="0">
                <a:latin typeface="Times New Roman"/>
                <a:ea typeface="Times New Roman"/>
              </a:rPr>
              <a:t> Bu uygulamada özel </a:t>
            </a:r>
            <a:r>
              <a:rPr lang="tr-TR" sz="2800" dirty="0" err="1">
                <a:latin typeface="Times New Roman"/>
                <a:ea typeface="Times New Roman"/>
              </a:rPr>
              <a:t>gereksinimli</a:t>
            </a:r>
            <a:r>
              <a:rPr lang="tr-TR" sz="2800" dirty="0">
                <a:latin typeface="Times New Roman"/>
                <a:ea typeface="Times New Roman"/>
              </a:rPr>
              <a:t> çocuklara hastane ve ev ortamında özel eğitim hizmeti </a:t>
            </a:r>
            <a:r>
              <a:rPr lang="tr-TR" sz="2800">
                <a:latin typeface="Times New Roman"/>
                <a:ea typeface="Times New Roman"/>
              </a:rPr>
              <a:t>verilmektedir</a:t>
            </a:r>
            <a:r>
              <a:rPr lang="tr-TR" sz="2800" smtClean="0">
                <a:latin typeface="Times New Roman"/>
                <a:ea typeface="Times New Roman"/>
              </a:rPr>
              <a:t>.</a:t>
            </a:r>
          </a:p>
          <a:p>
            <a:r>
              <a:rPr lang="tr-TR" sz="2800" smtClean="0">
                <a:latin typeface="Times New Roman"/>
                <a:ea typeface="Times New Roman"/>
              </a:rPr>
              <a:t> </a:t>
            </a:r>
            <a:r>
              <a:rPr lang="tr-TR" sz="2800" dirty="0" smtClean="0">
                <a:latin typeface="Times New Roman"/>
                <a:ea typeface="Times New Roman"/>
              </a:rPr>
              <a:t>Bu </a:t>
            </a:r>
            <a:r>
              <a:rPr lang="tr-TR" sz="2800" dirty="0">
                <a:latin typeface="Times New Roman"/>
                <a:ea typeface="Times New Roman"/>
              </a:rPr>
              <a:t>çocuklar evden dışarı çıkarılmaz ve hiçbir akranı ile beraber olma olanağına da sahip olamazlar. </a:t>
            </a:r>
            <a:endParaRPr lang="tr-TR" sz="2800" dirty="0" smtClean="0">
              <a:latin typeface="Times New Roman"/>
              <a:ea typeface="Times New Roman"/>
            </a:endParaRPr>
          </a:p>
          <a:p>
            <a:r>
              <a:rPr lang="tr-TR" sz="2800" dirty="0" smtClean="0">
                <a:latin typeface="Times New Roman"/>
                <a:ea typeface="Times New Roman"/>
              </a:rPr>
              <a:t>Bu </a:t>
            </a:r>
            <a:r>
              <a:rPr lang="tr-TR" sz="2800" dirty="0">
                <a:latin typeface="Times New Roman"/>
                <a:ea typeface="Times New Roman"/>
              </a:rPr>
              <a:t>çocuklar için uygun ev programları hazırlanarak program evde uygulanır. </a:t>
            </a:r>
            <a:endParaRPr lang="tr-TR" sz="2800" dirty="0"/>
          </a:p>
        </p:txBody>
      </p:sp>
    </p:spTree>
    <p:extLst>
      <p:ext uri="{BB962C8B-B14F-4D97-AF65-F5344CB8AC3E}">
        <p14:creationId xmlns:p14="http://schemas.microsoft.com/office/powerpoint/2010/main" val="190882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pPr lvl="0" algn="just">
              <a:lnSpc>
                <a:spcPct val="150000"/>
              </a:lnSpc>
              <a:spcAft>
                <a:spcPts val="800"/>
              </a:spcAft>
              <a:buClr>
                <a:srgbClr val="FE8637"/>
              </a:buClr>
            </a:pPr>
            <a:r>
              <a:rPr lang="tr-TR" sz="2800" dirty="0">
                <a:solidFill>
                  <a:prstClr val="black"/>
                </a:solidFill>
                <a:latin typeface="Times New Roman"/>
                <a:ea typeface="Times New Roman"/>
              </a:rPr>
              <a:t>Eğitim ortamları en fazla bütünleştirici en az sınırlayıcı ortam olan normal sınıflardan en az bütünleştirici en fazla sınırlayıcı ortam olan yatılı özel eğitim kurumlarına doğru sıralanmaktadır.</a:t>
            </a:r>
            <a:endParaRPr lang="tr-TR" sz="2800" i="1" dirty="0">
              <a:solidFill>
                <a:prstClr val="black"/>
              </a:solidFill>
              <a:latin typeface="Times New Roman"/>
              <a:ea typeface="Times New Roman"/>
            </a:endParaRPr>
          </a:p>
          <a:p>
            <a:endParaRPr lang="tr-TR" sz="2800" dirty="0"/>
          </a:p>
        </p:txBody>
      </p:sp>
    </p:spTree>
    <p:extLst>
      <p:ext uri="{BB962C8B-B14F-4D97-AF65-F5344CB8AC3E}">
        <p14:creationId xmlns:p14="http://schemas.microsoft.com/office/powerpoint/2010/main" val="582315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2 İçerik Yer Tutucusu"/>
          <p:cNvSpPr>
            <a:spLocks noGrp="1"/>
          </p:cNvSpPr>
          <p:nvPr>
            <p:ph sz="quarter" idx="1"/>
          </p:nvPr>
        </p:nvSpPr>
        <p:spPr/>
        <p:txBody>
          <a:bodyPr>
            <a:normAutofit/>
          </a:bodyPr>
          <a:lstStyle/>
          <a:p>
            <a:pPr algn="just">
              <a:lnSpc>
                <a:spcPct val="150000"/>
              </a:lnSpc>
              <a:spcAft>
                <a:spcPts val="800"/>
              </a:spcAft>
            </a:pPr>
            <a:r>
              <a:rPr lang="tr-TR" sz="2800" b="1" dirty="0">
                <a:latin typeface="Times New Roman"/>
                <a:ea typeface="Times New Roman"/>
              </a:rPr>
              <a:t>Normal sınıf: </a:t>
            </a:r>
            <a:endParaRPr lang="tr-TR" sz="2800" b="1" dirty="0" smtClean="0">
              <a:latin typeface="Times New Roman"/>
              <a:ea typeface="Times New Roman"/>
            </a:endParaRPr>
          </a:p>
          <a:p>
            <a:pPr algn="just">
              <a:lnSpc>
                <a:spcPct val="150000"/>
              </a:lnSpc>
              <a:spcAft>
                <a:spcPts val="800"/>
              </a:spcAft>
            </a:pPr>
            <a:r>
              <a:rPr lang="tr-TR" dirty="0" smtClean="0">
                <a:latin typeface="Times New Roman"/>
                <a:ea typeface="Times New Roman"/>
              </a:rPr>
              <a:t>En </a:t>
            </a:r>
            <a:r>
              <a:rPr lang="tr-TR" dirty="0">
                <a:latin typeface="Times New Roman"/>
                <a:ea typeface="Times New Roman"/>
              </a:rPr>
              <a:t>fazla bütünleştirmeyi sağlayan ve en az sınırlayıcı olan ortamlardır. Engelli çocuklar eğitimlerini normal sınıf ortamlarında akranlarıyla birlikte sürdürürler. Çocukların akranlarıyla birlikte olması, onların topluma kabullerinde önemli bir basamaktır. Engelli çocuklar zamanlarının % 21’inde özel eğitim hizmetinden yararlanırlar. </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2 İçerik Yer Tutucusu"/>
          <p:cNvSpPr>
            <a:spLocks noGrp="1"/>
          </p:cNvSpPr>
          <p:nvPr>
            <p:ph sz="quarter" idx="1"/>
          </p:nvPr>
        </p:nvSpPr>
        <p:spPr/>
        <p:txBody>
          <a:bodyPr>
            <a:normAutofit fontScale="92500" lnSpcReduction="20000"/>
          </a:bodyPr>
          <a:lstStyle/>
          <a:p>
            <a:pPr algn="just">
              <a:lnSpc>
                <a:spcPct val="150000"/>
              </a:lnSpc>
              <a:spcAft>
                <a:spcPts val="800"/>
              </a:spcAft>
            </a:pPr>
            <a:r>
              <a:rPr lang="tr-TR" b="1" dirty="0">
                <a:latin typeface="Times New Roman"/>
                <a:ea typeface="Times New Roman"/>
              </a:rPr>
              <a:t>Kaynak oda: </a:t>
            </a:r>
            <a:r>
              <a:rPr lang="tr-TR" dirty="0">
                <a:latin typeface="Times New Roman"/>
                <a:ea typeface="Times New Roman"/>
              </a:rPr>
              <a:t>Yarı zamanlı kaynaştırma olarak da adlandırılan bu uygulamada çocuklar okul zamanlarının en az % 21’inde, en çok % 60’ında destek özel eğitim hizmetinden yararlanırlar.</a:t>
            </a:r>
            <a:endParaRPr lang="tr-TR" b="1" dirty="0">
              <a:latin typeface="Times New Roman"/>
              <a:ea typeface="Times New Roman"/>
            </a:endParaRPr>
          </a:p>
          <a:p>
            <a:pPr algn="just">
              <a:lnSpc>
                <a:spcPct val="150000"/>
              </a:lnSpc>
              <a:spcAft>
                <a:spcPts val="800"/>
              </a:spcAft>
            </a:pPr>
            <a:r>
              <a:rPr lang="tr-TR" b="1" dirty="0">
                <a:latin typeface="Times New Roman"/>
                <a:ea typeface="Times New Roman"/>
              </a:rPr>
              <a:t>Alt özel sınıf:</a:t>
            </a:r>
            <a:r>
              <a:rPr lang="tr-TR" dirty="0">
                <a:latin typeface="Times New Roman"/>
                <a:ea typeface="Times New Roman"/>
              </a:rPr>
              <a:t> Bu uygulamada çocuklar kendileri için düzenlenmiş özel sınıflarda tam zamanlı olarak zamanlarının % 60’ından fazlasını geçirmekte ve özel eğitim hizmetlerinden yararlanmaktadır. Alt özel sınıflara dahil olan çocuklar boş zamanlarında normal sınıflarındaki arkadaşları ile kaynaşmaktadır.</a:t>
            </a:r>
            <a:endParaRPr lang="tr-TR" i="1" dirty="0">
              <a:latin typeface="Times New Roman"/>
              <a:ea typeface="Times New Roman"/>
            </a:endParaRP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Ayrı okul: </a:t>
            </a:r>
            <a:r>
              <a:rPr lang="tr-TR" dirty="0">
                <a:latin typeface="Times New Roman"/>
                <a:ea typeface="Times New Roman"/>
              </a:rPr>
              <a:t>Bu uygulamada engelli çocuklar okuldaki zamanlarının % 60’ından fazlasında özel eğitime gereksinim duyan çocuklara yönelik ayrı gündüz hizmet veren özel eğitim ve destek hizmetinden yararlanır. </a:t>
            </a:r>
            <a:endParaRPr lang="tr-TR" i="1" dirty="0">
              <a:latin typeface="Times New Roman"/>
              <a:ea typeface="Times New Roman"/>
            </a:endParaRPr>
          </a:p>
          <a:p>
            <a:pPr algn="just">
              <a:lnSpc>
                <a:spcPct val="150000"/>
              </a:lnSpc>
              <a:spcAft>
                <a:spcPts val="800"/>
              </a:spcAft>
            </a:pPr>
            <a:r>
              <a:rPr lang="tr-TR" dirty="0">
                <a:latin typeface="Times New Roman"/>
                <a:ea typeface="Times New Roman"/>
              </a:rPr>
              <a:t>Bu kurumların tek dezavantajı engelli çocukların normal çocuklarla bir arada bulunmamalarıdır. Fakat bu çocuklar okuldan çıkıp evlerine gidince sosyal çevrelerinin içine girmektedirler. </a:t>
            </a:r>
            <a:endParaRPr lang="tr-TR" i="1" dirty="0">
              <a:effectLst/>
              <a:latin typeface="Times New Roman"/>
              <a:ea typeface="Times New Roman"/>
            </a:endParaRPr>
          </a:p>
        </p:txBody>
      </p:sp>
    </p:spTree>
    <p:extLst>
      <p:ext uri="{BB962C8B-B14F-4D97-AF65-F5344CB8AC3E}">
        <p14:creationId xmlns:p14="http://schemas.microsoft.com/office/powerpoint/2010/main" val="1072584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ORTAMLARI</a:t>
            </a:r>
            <a:endParaRPr lang="tr-TR" sz="2400" i="1" cap="none" dirty="0">
              <a:solidFill>
                <a:prstClr val="black"/>
              </a:solidFill>
              <a:latin typeface="Times New Roman"/>
              <a:ea typeface="Times New Roman"/>
              <a:cs typeface="+mn-cs"/>
            </a:endParaRPr>
          </a:p>
        </p:txBody>
      </p:sp>
      <p:sp>
        <p:nvSpPr>
          <p:cNvPr id="3" name="İçerik Yer Tutucusu 2"/>
          <p:cNvSpPr>
            <a:spLocks noGrp="1"/>
          </p:cNvSpPr>
          <p:nvPr>
            <p:ph sz="quarter" idx="1"/>
          </p:nvPr>
        </p:nvSpPr>
        <p:spPr/>
        <p:txBody>
          <a:bodyPr>
            <a:normAutofit/>
          </a:bodyPr>
          <a:lstStyle/>
          <a:p>
            <a:pPr algn="just">
              <a:lnSpc>
                <a:spcPct val="150000"/>
              </a:lnSpc>
              <a:spcAft>
                <a:spcPts val="800"/>
              </a:spcAft>
            </a:pPr>
            <a:r>
              <a:rPr lang="tr-TR" b="1" dirty="0">
                <a:latin typeface="Times New Roman"/>
                <a:ea typeface="Times New Roman"/>
              </a:rPr>
              <a:t>Yatılı okul</a:t>
            </a:r>
            <a:r>
              <a:rPr lang="tr-TR" dirty="0">
                <a:latin typeface="Times New Roman"/>
                <a:ea typeface="Times New Roman"/>
              </a:rPr>
              <a:t>: Bu okullar derecesi çok ağır olan dolayısıyla zamanlarının tümünde </a:t>
            </a:r>
            <a:r>
              <a:rPr lang="tr-TR" dirty="0" smtClean="0">
                <a:latin typeface="Times New Roman"/>
                <a:ea typeface="Times New Roman"/>
              </a:rPr>
              <a:t>(% </a:t>
            </a:r>
            <a:r>
              <a:rPr lang="tr-TR" dirty="0">
                <a:latin typeface="Times New Roman"/>
                <a:ea typeface="Times New Roman"/>
              </a:rPr>
              <a:t>100) özel eğitime gereksinim duyan çocukların devam ettikleri yatılı kurumlardır. Bu okullarda özel geliştirilmiş program uygulanmakta ve özel olarak yetiştirilmiş personel görev yapmaktadır</a:t>
            </a:r>
            <a:r>
              <a:rPr lang="tr-TR" dirty="0" smtClean="0">
                <a:latin typeface="Times New Roman"/>
                <a:ea typeface="Times New Roman"/>
              </a:rPr>
              <a:t>.</a:t>
            </a:r>
            <a:endParaRPr lang="tr-TR" i="1" dirty="0">
              <a:latin typeface="Times New Roman"/>
              <a:ea typeface="Times New Roman"/>
            </a:endParaRPr>
          </a:p>
        </p:txBody>
      </p:sp>
    </p:spTree>
    <p:extLst>
      <p:ext uri="{BB962C8B-B14F-4D97-AF65-F5344CB8AC3E}">
        <p14:creationId xmlns:p14="http://schemas.microsoft.com/office/powerpoint/2010/main" val="1822043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marL="274320" lvl="0" indent="-274320">
              <a:lnSpc>
                <a:spcPct val="150000"/>
              </a:lnSpc>
              <a:spcBef>
                <a:spcPts val="600"/>
              </a:spcBef>
              <a:spcAft>
                <a:spcPts val="800"/>
              </a:spcAft>
            </a:pPr>
            <a:r>
              <a:rPr lang="tr-TR" sz="2400" b="1" cap="none" dirty="0">
                <a:solidFill>
                  <a:prstClr val="black"/>
                </a:solidFill>
                <a:latin typeface="Times New Roman"/>
                <a:ea typeface="Times New Roman"/>
                <a:cs typeface="+mn-cs"/>
              </a:rPr>
              <a:t>ÖZEL EĞİTİMDE EĞİTİM </a:t>
            </a:r>
            <a:r>
              <a:rPr lang="tr-TR" sz="2400" b="1" cap="none" dirty="0" smtClean="0">
                <a:solidFill>
                  <a:prstClr val="black"/>
                </a:solidFill>
                <a:latin typeface="Times New Roman"/>
                <a:ea typeface="Times New Roman"/>
                <a:cs typeface="+mn-cs"/>
              </a:rPr>
              <a:t>ORTAMLARI</a:t>
            </a:r>
            <a:endParaRPr lang="tr-TR" dirty="0"/>
          </a:p>
        </p:txBody>
      </p:sp>
      <p:sp>
        <p:nvSpPr>
          <p:cNvPr id="3" name="İçerik Yer Tutucusu 2"/>
          <p:cNvSpPr>
            <a:spLocks noGrp="1"/>
          </p:cNvSpPr>
          <p:nvPr>
            <p:ph sz="quarter" idx="1"/>
          </p:nvPr>
        </p:nvSpPr>
        <p:spPr/>
        <p:txBody>
          <a:bodyPr/>
          <a:lstStyle/>
          <a:p>
            <a:pPr algn="just">
              <a:lnSpc>
                <a:spcPct val="150000"/>
              </a:lnSpc>
              <a:spcAft>
                <a:spcPts val="800"/>
              </a:spcAft>
            </a:pPr>
            <a:r>
              <a:rPr lang="tr-TR" b="1" dirty="0">
                <a:latin typeface="Times New Roman"/>
                <a:ea typeface="Times New Roman"/>
              </a:rPr>
              <a:t>Ev-hastane programları:</a:t>
            </a:r>
            <a:r>
              <a:rPr lang="tr-TR" dirty="0">
                <a:latin typeface="Times New Roman"/>
                <a:ea typeface="Times New Roman"/>
              </a:rPr>
              <a:t> Bu programda engelli çocuklara hastane ve ev ortamında özel eğitim hizmeti verilmektedir. Engelli bazı çocuklar için uygun eğitim programları bulunmadığından bu çocuklar evden dışarı çıkamadıkları için hiçbir yaşıtı ile beraber olma olanağına da sahip olamazlar. Bu da onlar için sınırlayıcıdır. Bu çocuklar için uygun ev programları hazırlanarak program evde uygulanır. </a:t>
            </a:r>
            <a:endParaRPr lang="tr-TR" i="1" dirty="0">
              <a:latin typeface="Times New Roman"/>
              <a:ea typeface="Times New Roman"/>
            </a:endParaRPr>
          </a:p>
          <a:p>
            <a:endParaRPr lang="tr-TR" dirty="0"/>
          </a:p>
        </p:txBody>
      </p:sp>
    </p:spTree>
    <p:extLst>
      <p:ext uri="{BB962C8B-B14F-4D97-AF65-F5344CB8AC3E}">
        <p14:creationId xmlns:p14="http://schemas.microsoft.com/office/powerpoint/2010/main" val="40087102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34</TotalTime>
  <Words>1399</Words>
  <Application>Microsoft Office PowerPoint</Application>
  <PresentationFormat>Ekran Gösterisi (4:3)</PresentationFormat>
  <Paragraphs>82</Paragraphs>
  <Slides>30</Slides>
  <Notes>0</Notes>
  <HiddenSlides>0</HiddenSlides>
  <MMClips>0</MMClips>
  <ScaleCrop>false</ScaleCrop>
  <HeadingPairs>
    <vt:vector size="4" baseType="variant">
      <vt:variant>
        <vt:lpstr>Tema</vt:lpstr>
      </vt:variant>
      <vt:variant>
        <vt:i4>1</vt:i4>
      </vt:variant>
      <vt:variant>
        <vt:lpstr>Slayt Başlıkları</vt:lpstr>
      </vt:variant>
      <vt:variant>
        <vt:i4>30</vt:i4>
      </vt:variant>
    </vt:vector>
  </HeadingPairs>
  <TitlesOfParts>
    <vt:vector size="31" baseType="lpstr">
      <vt:lpstr>Cumba</vt:lpstr>
      <vt:lpstr>EĞİTİM ORTAMLARININ DÜZENLENMESİ</vt:lpstr>
      <vt:lpstr>PowerPoint Sunusu</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vt:lpstr>
      <vt:lpstr>ÖZEL EĞİTİMDE EĞİTİM ORTAMLARI </vt:lpstr>
      <vt:lpstr>Çok Az Destekli ya da Desteksiz Tam Zamanlı Genel Eğitim Sınıfı</vt:lpstr>
      <vt:lpstr>ÖZEL EĞİTİMDE EĞİTİM ORTAMLARI</vt:lpstr>
      <vt:lpstr>Yarı Zamanlı Genel Eğitim Sınıfı ve Yarı Zamanlı Özel Eğitim Sınıfı</vt:lpstr>
      <vt:lpstr>Tam Zamanlı Özel Eğitim Sınıfı</vt:lpstr>
      <vt:lpstr>PowerPoint Sunusu</vt:lpstr>
      <vt:lpstr>ÖZEL EĞİTİMDE EĞİTİM ORTAMLARI</vt:lpstr>
      <vt:lpstr>ÖZEL EĞİTİMDE EĞİTİM ORTAMLARI</vt:lpstr>
      <vt:lpstr>ÖZEL EĞİTİMDE EĞİTİM ORTAMLARI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Figen Gürsoy</cp:lastModifiedBy>
  <cp:revision>17</cp:revision>
  <dcterms:created xsi:type="dcterms:W3CDTF">2017-01-03T11:15:32Z</dcterms:created>
  <dcterms:modified xsi:type="dcterms:W3CDTF">2017-01-28T16:28:06Z</dcterms:modified>
</cp:coreProperties>
</file>