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F8BE1EF-B650-4492-BB9E-DCD303204A49}"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EA32F8-30FD-42A1-B175-5A3D0F11F1D0}" type="slidenum">
              <a:rPr lang="tr-TR" smtClean="0"/>
              <a:t>‹#›</a:t>
            </a:fld>
            <a:endParaRPr lang="tr-TR"/>
          </a:p>
        </p:txBody>
      </p:sp>
    </p:spTree>
    <p:extLst>
      <p:ext uri="{BB962C8B-B14F-4D97-AF65-F5344CB8AC3E}">
        <p14:creationId xmlns:p14="http://schemas.microsoft.com/office/powerpoint/2010/main" val="3622733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F8BE1EF-B650-4492-BB9E-DCD303204A49}"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EA32F8-30FD-42A1-B175-5A3D0F11F1D0}" type="slidenum">
              <a:rPr lang="tr-TR" smtClean="0"/>
              <a:t>‹#›</a:t>
            </a:fld>
            <a:endParaRPr lang="tr-TR"/>
          </a:p>
        </p:txBody>
      </p:sp>
    </p:spTree>
    <p:extLst>
      <p:ext uri="{BB962C8B-B14F-4D97-AF65-F5344CB8AC3E}">
        <p14:creationId xmlns:p14="http://schemas.microsoft.com/office/powerpoint/2010/main" val="3540537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F8BE1EF-B650-4492-BB9E-DCD303204A49}"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EA32F8-30FD-42A1-B175-5A3D0F11F1D0}" type="slidenum">
              <a:rPr lang="tr-TR" smtClean="0"/>
              <a:t>‹#›</a:t>
            </a:fld>
            <a:endParaRPr lang="tr-TR"/>
          </a:p>
        </p:txBody>
      </p:sp>
    </p:spTree>
    <p:extLst>
      <p:ext uri="{BB962C8B-B14F-4D97-AF65-F5344CB8AC3E}">
        <p14:creationId xmlns:p14="http://schemas.microsoft.com/office/powerpoint/2010/main" val="33640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F8BE1EF-B650-4492-BB9E-DCD303204A49}"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EA32F8-30FD-42A1-B175-5A3D0F11F1D0}" type="slidenum">
              <a:rPr lang="tr-TR" smtClean="0"/>
              <a:t>‹#›</a:t>
            </a:fld>
            <a:endParaRPr lang="tr-TR"/>
          </a:p>
        </p:txBody>
      </p:sp>
    </p:spTree>
    <p:extLst>
      <p:ext uri="{BB962C8B-B14F-4D97-AF65-F5344CB8AC3E}">
        <p14:creationId xmlns:p14="http://schemas.microsoft.com/office/powerpoint/2010/main" val="1426407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F8BE1EF-B650-4492-BB9E-DCD303204A49}"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EA32F8-30FD-42A1-B175-5A3D0F11F1D0}" type="slidenum">
              <a:rPr lang="tr-TR" smtClean="0"/>
              <a:t>‹#›</a:t>
            </a:fld>
            <a:endParaRPr lang="tr-TR"/>
          </a:p>
        </p:txBody>
      </p:sp>
    </p:spTree>
    <p:extLst>
      <p:ext uri="{BB962C8B-B14F-4D97-AF65-F5344CB8AC3E}">
        <p14:creationId xmlns:p14="http://schemas.microsoft.com/office/powerpoint/2010/main" val="525411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F8BE1EF-B650-4492-BB9E-DCD303204A49}"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EA32F8-30FD-42A1-B175-5A3D0F11F1D0}" type="slidenum">
              <a:rPr lang="tr-TR" smtClean="0"/>
              <a:t>‹#›</a:t>
            </a:fld>
            <a:endParaRPr lang="tr-TR"/>
          </a:p>
        </p:txBody>
      </p:sp>
    </p:spTree>
    <p:extLst>
      <p:ext uri="{BB962C8B-B14F-4D97-AF65-F5344CB8AC3E}">
        <p14:creationId xmlns:p14="http://schemas.microsoft.com/office/powerpoint/2010/main" val="2577232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F8BE1EF-B650-4492-BB9E-DCD303204A49}" type="datetimeFigureOut">
              <a:rPr lang="tr-TR" smtClean="0"/>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7EA32F8-30FD-42A1-B175-5A3D0F11F1D0}" type="slidenum">
              <a:rPr lang="tr-TR" smtClean="0"/>
              <a:t>‹#›</a:t>
            </a:fld>
            <a:endParaRPr lang="tr-TR"/>
          </a:p>
        </p:txBody>
      </p:sp>
    </p:spTree>
    <p:extLst>
      <p:ext uri="{BB962C8B-B14F-4D97-AF65-F5344CB8AC3E}">
        <p14:creationId xmlns:p14="http://schemas.microsoft.com/office/powerpoint/2010/main" val="133352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F8BE1EF-B650-4492-BB9E-DCD303204A49}" type="datetimeFigureOut">
              <a:rPr lang="tr-TR" smtClean="0"/>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7EA32F8-30FD-42A1-B175-5A3D0F11F1D0}" type="slidenum">
              <a:rPr lang="tr-TR" smtClean="0"/>
              <a:t>‹#›</a:t>
            </a:fld>
            <a:endParaRPr lang="tr-TR"/>
          </a:p>
        </p:txBody>
      </p:sp>
    </p:spTree>
    <p:extLst>
      <p:ext uri="{BB962C8B-B14F-4D97-AF65-F5344CB8AC3E}">
        <p14:creationId xmlns:p14="http://schemas.microsoft.com/office/powerpoint/2010/main" val="3808850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F8BE1EF-B650-4492-BB9E-DCD303204A49}" type="datetimeFigureOut">
              <a:rPr lang="tr-TR" smtClean="0"/>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7EA32F8-30FD-42A1-B175-5A3D0F11F1D0}" type="slidenum">
              <a:rPr lang="tr-TR" smtClean="0"/>
              <a:t>‹#›</a:t>
            </a:fld>
            <a:endParaRPr lang="tr-TR"/>
          </a:p>
        </p:txBody>
      </p:sp>
    </p:spTree>
    <p:extLst>
      <p:ext uri="{BB962C8B-B14F-4D97-AF65-F5344CB8AC3E}">
        <p14:creationId xmlns:p14="http://schemas.microsoft.com/office/powerpoint/2010/main" val="2364153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F8BE1EF-B650-4492-BB9E-DCD303204A49}"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EA32F8-30FD-42A1-B175-5A3D0F11F1D0}" type="slidenum">
              <a:rPr lang="tr-TR" smtClean="0"/>
              <a:t>‹#›</a:t>
            </a:fld>
            <a:endParaRPr lang="tr-TR"/>
          </a:p>
        </p:txBody>
      </p:sp>
    </p:spTree>
    <p:extLst>
      <p:ext uri="{BB962C8B-B14F-4D97-AF65-F5344CB8AC3E}">
        <p14:creationId xmlns:p14="http://schemas.microsoft.com/office/powerpoint/2010/main" val="115877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F8BE1EF-B650-4492-BB9E-DCD303204A49}"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EA32F8-30FD-42A1-B175-5A3D0F11F1D0}" type="slidenum">
              <a:rPr lang="tr-TR" smtClean="0"/>
              <a:t>‹#›</a:t>
            </a:fld>
            <a:endParaRPr lang="tr-TR"/>
          </a:p>
        </p:txBody>
      </p:sp>
    </p:spTree>
    <p:extLst>
      <p:ext uri="{BB962C8B-B14F-4D97-AF65-F5344CB8AC3E}">
        <p14:creationId xmlns:p14="http://schemas.microsoft.com/office/powerpoint/2010/main" val="3625108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B0F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8BE1EF-B650-4492-BB9E-DCD303204A49}" type="datetimeFigureOut">
              <a:rPr lang="tr-TR" smtClean="0"/>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EA32F8-30FD-42A1-B175-5A3D0F11F1D0}" type="slidenum">
              <a:rPr lang="tr-TR" smtClean="0"/>
              <a:t>‹#›</a:t>
            </a:fld>
            <a:endParaRPr lang="tr-TR"/>
          </a:p>
        </p:txBody>
      </p:sp>
    </p:spTree>
    <p:extLst>
      <p:ext uri="{BB962C8B-B14F-4D97-AF65-F5344CB8AC3E}">
        <p14:creationId xmlns:p14="http://schemas.microsoft.com/office/powerpoint/2010/main" val="3284817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  -4-</a:t>
            </a:r>
            <a:br>
              <a:rPr lang="tr-TR" b="1" dirty="0" smtClean="0"/>
            </a:br>
            <a:r>
              <a:rPr lang="tr-TR" b="1" dirty="0" smtClean="0"/>
              <a:t>Hedonist </a:t>
            </a:r>
            <a:r>
              <a:rPr lang="tr-TR" b="1" dirty="0"/>
              <a:t>Ahlâk Teorileri</a:t>
            </a:r>
          </a:p>
        </p:txBody>
      </p:sp>
      <p:sp>
        <p:nvSpPr>
          <p:cNvPr id="3" name="İçerik Yer Tutucusu 2"/>
          <p:cNvSpPr>
            <a:spLocks noGrp="1"/>
          </p:cNvSpPr>
          <p:nvPr>
            <p:ph idx="1"/>
          </p:nvPr>
        </p:nvSpPr>
        <p:spPr/>
        <p:txBody>
          <a:bodyPr/>
          <a:lstStyle/>
          <a:p>
            <a:pPr marL="0" indent="0">
              <a:lnSpc>
                <a:spcPct val="250000"/>
              </a:lnSpc>
              <a:buNone/>
            </a:pPr>
            <a:r>
              <a:rPr lang="tr-TR" b="1" dirty="0" smtClean="0"/>
              <a:t>1</a:t>
            </a:r>
            <a:r>
              <a:rPr lang="tr-TR" dirty="0" smtClean="0"/>
              <a:t>- </a:t>
            </a:r>
            <a:r>
              <a:rPr lang="tr-TR" b="1" i="1" dirty="0"/>
              <a:t>Epikür'ün Ahlâk Felsefesi</a:t>
            </a:r>
          </a:p>
          <a:p>
            <a:pPr marL="0" indent="0">
              <a:lnSpc>
                <a:spcPct val="250000"/>
              </a:lnSpc>
              <a:buNone/>
            </a:pPr>
            <a:r>
              <a:rPr lang="tr-TR" b="1" dirty="0" smtClean="0"/>
              <a:t>2- </a:t>
            </a:r>
            <a:r>
              <a:rPr lang="tr-TR" b="1" i="1" dirty="0"/>
              <a:t>David </a:t>
            </a:r>
            <a:r>
              <a:rPr lang="tr-TR" b="1" i="1" dirty="0" err="1"/>
              <a:t>Hume'un</a:t>
            </a:r>
            <a:r>
              <a:rPr lang="tr-TR" b="1" i="1" dirty="0"/>
              <a:t> Ahlâk </a:t>
            </a:r>
            <a:r>
              <a:rPr lang="tr-TR" b="1" i="1" dirty="0" smtClean="0"/>
              <a:t>Felsefesi</a:t>
            </a:r>
          </a:p>
          <a:p>
            <a:pPr marL="0" indent="0">
              <a:lnSpc>
                <a:spcPct val="250000"/>
              </a:lnSpc>
              <a:buNone/>
            </a:pPr>
            <a:r>
              <a:rPr lang="tr-TR" b="1" dirty="0" smtClean="0"/>
              <a:t>3- </a:t>
            </a:r>
            <a:r>
              <a:rPr lang="tr-TR" b="1" i="1" dirty="0"/>
              <a:t>John </a:t>
            </a:r>
            <a:r>
              <a:rPr lang="tr-TR" b="1" i="1" dirty="0" err="1"/>
              <a:t>Stuart</a:t>
            </a:r>
            <a:r>
              <a:rPr lang="tr-TR" b="1" i="1" dirty="0"/>
              <a:t> </a:t>
            </a:r>
            <a:r>
              <a:rPr lang="tr-TR" b="1" i="1" dirty="0" err="1"/>
              <a:t>Mill'in</a:t>
            </a:r>
            <a:r>
              <a:rPr lang="tr-TR" b="1" i="1" dirty="0"/>
              <a:t> Ahlâk Felsefesi </a:t>
            </a:r>
            <a:r>
              <a:rPr lang="tr-TR" i="1" dirty="0"/>
              <a:t>(</a:t>
            </a:r>
            <a:r>
              <a:rPr lang="tr-TR" i="1" dirty="0" err="1"/>
              <a:t>Utilitarianism</a:t>
            </a:r>
            <a:r>
              <a:rPr lang="tr-TR" i="1" dirty="0"/>
              <a:t>) </a:t>
            </a:r>
          </a:p>
          <a:p>
            <a:pPr>
              <a:lnSpc>
                <a:spcPct val="250000"/>
              </a:lnSpc>
            </a:pPr>
            <a:endParaRPr lang="tr-TR" i="1" u="sng" dirty="0"/>
          </a:p>
          <a:p>
            <a:endParaRPr lang="tr-TR" dirty="0"/>
          </a:p>
        </p:txBody>
      </p:sp>
    </p:spTree>
    <p:extLst>
      <p:ext uri="{BB962C8B-B14F-4D97-AF65-F5344CB8AC3E}">
        <p14:creationId xmlns:p14="http://schemas.microsoft.com/office/powerpoint/2010/main" val="2437178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37161"/>
            <a:ext cx="9144000" cy="1203959"/>
          </a:xfrm>
          <a:noFill/>
        </p:spPr>
        <p:txBody>
          <a:bodyPr>
            <a:normAutofit fontScale="90000"/>
          </a:bodyPr>
          <a:lstStyle/>
          <a:p>
            <a:r>
              <a:rPr lang="tr-TR" sz="4000" b="1" dirty="0" smtClean="0"/>
              <a:t/>
            </a:r>
            <a:br>
              <a:rPr lang="tr-TR" sz="4000" b="1" dirty="0" smtClean="0"/>
            </a:br>
            <a:r>
              <a:rPr lang="tr-TR" sz="4000" b="1" dirty="0" smtClean="0"/>
              <a:t>1</a:t>
            </a:r>
            <a:r>
              <a:rPr lang="tr-TR" sz="4000" dirty="0" smtClean="0"/>
              <a:t>- </a:t>
            </a:r>
            <a:r>
              <a:rPr lang="tr-TR" sz="4000" b="1" i="1" u="sng" dirty="0" smtClean="0"/>
              <a:t>Epikür'ün Ahlâk Felsefesi</a:t>
            </a:r>
            <a:br>
              <a:rPr lang="tr-TR" sz="4000" b="1" i="1" u="sng" dirty="0" smtClean="0"/>
            </a:br>
            <a:endParaRPr lang="tr-TR" sz="4000" b="1" dirty="0"/>
          </a:p>
        </p:txBody>
      </p:sp>
      <p:sp>
        <p:nvSpPr>
          <p:cNvPr id="3" name="Alt Başlık 2"/>
          <p:cNvSpPr>
            <a:spLocks noGrp="1"/>
          </p:cNvSpPr>
          <p:nvPr>
            <p:ph type="subTitle" idx="1"/>
          </p:nvPr>
        </p:nvSpPr>
        <p:spPr>
          <a:xfrm>
            <a:off x="563880" y="1066800"/>
            <a:ext cx="11277600" cy="5455921"/>
          </a:xfrm>
        </p:spPr>
        <p:txBody>
          <a:bodyPr>
            <a:normAutofit/>
          </a:bodyPr>
          <a:lstStyle/>
          <a:p>
            <a:pPr marL="342900" indent="-342900" algn="just">
              <a:buFont typeface="Wingdings" panose="05000000000000000000" pitchFamily="2" charset="2"/>
              <a:buChar char="q"/>
            </a:pPr>
            <a:r>
              <a:rPr lang="tr-TR" dirty="0" smtClean="0"/>
              <a:t>Epikür'e göre felsefe, “mutlu bir hayat sağlayan faaliyetten ibarettir. Vücudumuzu has­talıktan kurtarmadığı müddetçe bir ilaç, nasıl hiçbir işe ya­ramazsa, ruhumuzun sıkıntısını gidermediği müddetçe fel­sefe de, lüzumsuz bir uğraş olarak kalır.” İnsanın dünyada gerçekleştirmesi ge­reken şey, mutlu bir hayattır. “eğer mutlu isek, her şeyimiz mevcut demektir.”</a:t>
            </a:r>
          </a:p>
          <a:p>
            <a:pPr marL="342900" indent="-342900" algn="just">
              <a:buFont typeface="Wingdings" panose="05000000000000000000" pitchFamily="2" charset="2"/>
              <a:buChar char="q"/>
            </a:pPr>
            <a:r>
              <a:rPr lang="tr-TR" dirty="0" smtClean="0"/>
              <a:t>Mutlu hayatı gerçekleştirmenin iki önemli şartı vardır: “1. Ölüm ve Tanrı fikrinden kurtulmalıyız. 2. Bütün ar­zular, basit bir hayat için gerekli arzulara indirgenmelidir. Tanrılar, mükemmel bir mut­luluk içinde olduklarından dünya ve insan iş­leriyle ilgilenmezler. İman ve ibadet anlamsızdır. Ruhun ölüm­süzdür, ölüm korkusu anlamsızdır. Biz var iken, ölüm olmayacak; ölüm geldiğinde ise biz olmayacağız.</a:t>
            </a:r>
          </a:p>
          <a:p>
            <a:pPr marL="342900" indent="-342900" algn="just">
              <a:buFont typeface="Wingdings" panose="05000000000000000000" pitchFamily="2" charset="2"/>
              <a:buChar char="q"/>
            </a:pPr>
            <a:r>
              <a:rPr lang="tr-TR" dirty="0" smtClean="0"/>
              <a:t>Epi­kür' ahlâkında “ahlâkî yükümlülükten söz edilemez.” “cezasından kurtulabileceği durumlarda, haz veren bir cinayeti işlemekten alıkoyacak hiçbir saik yoktur.” Bu sebepten bencil (</a:t>
            </a:r>
            <a:r>
              <a:rPr lang="tr-TR" dirty="0" err="1" smtClean="0"/>
              <a:t>selfish</a:t>
            </a:r>
            <a:r>
              <a:rPr lang="tr-TR" dirty="0" smtClean="0"/>
              <a:t>, </a:t>
            </a:r>
            <a:r>
              <a:rPr lang="tr-TR" dirty="0" err="1" smtClean="0"/>
              <a:t>egocentric</a:t>
            </a:r>
            <a:r>
              <a:rPr lang="tr-TR" dirty="0" smtClean="0"/>
              <a:t>) bir ahlâk sistemidir.</a:t>
            </a:r>
          </a:p>
          <a:p>
            <a:pPr algn="just"/>
            <a:endParaRPr lang="tr-TR" dirty="0"/>
          </a:p>
        </p:txBody>
      </p:sp>
    </p:spTree>
    <p:extLst>
      <p:ext uri="{BB962C8B-B14F-4D97-AF65-F5344CB8AC3E}">
        <p14:creationId xmlns:p14="http://schemas.microsoft.com/office/powerpoint/2010/main" val="1642333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06681"/>
            <a:ext cx="10515600" cy="1158240"/>
          </a:xfrm>
        </p:spPr>
        <p:txBody>
          <a:bodyPr>
            <a:normAutofit fontScale="90000"/>
          </a:bodyPr>
          <a:lstStyle/>
          <a:p>
            <a:r>
              <a:rPr lang="tr-TR" sz="4000" b="1" dirty="0" smtClean="0"/>
              <a:t>                    </a:t>
            </a:r>
            <a:r>
              <a:rPr lang="tr-TR" sz="4000" b="1" u="sng" dirty="0" smtClean="0"/>
              <a:t>2- </a:t>
            </a:r>
            <a:r>
              <a:rPr lang="tr-TR" sz="4000" b="1" i="1" u="sng" dirty="0" smtClean="0"/>
              <a:t>David </a:t>
            </a:r>
            <a:r>
              <a:rPr lang="tr-TR" sz="4000" b="1" i="1" u="sng" dirty="0" err="1" smtClean="0"/>
              <a:t>Hume'un</a:t>
            </a:r>
            <a:r>
              <a:rPr lang="tr-TR" sz="4000" b="1" i="1" u="sng" dirty="0" smtClean="0"/>
              <a:t> Ahlâk Felsefesi</a:t>
            </a:r>
            <a:r>
              <a:rPr lang="tr-TR" sz="4000" i="1" u="sng" dirty="0" smtClean="0"/>
              <a:t/>
            </a:r>
            <a:br>
              <a:rPr lang="tr-TR" sz="4000" i="1" u="sng" dirty="0" smtClean="0"/>
            </a:br>
            <a:endParaRPr lang="tr-TR" sz="4000" u="sng" dirty="0"/>
          </a:p>
        </p:txBody>
      </p:sp>
      <p:sp>
        <p:nvSpPr>
          <p:cNvPr id="3" name="İçerik Yer Tutucusu 2"/>
          <p:cNvSpPr>
            <a:spLocks noGrp="1"/>
          </p:cNvSpPr>
          <p:nvPr>
            <p:ph idx="1"/>
          </p:nvPr>
        </p:nvSpPr>
        <p:spPr>
          <a:xfrm>
            <a:off x="350520" y="975360"/>
            <a:ext cx="11003280" cy="5882640"/>
          </a:xfrm>
        </p:spPr>
        <p:txBody>
          <a:bodyPr>
            <a:normAutofit fontScale="92500" lnSpcReduction="20000"/>
          </a:bodyPr>
          <a:lstStyle/>
          <a:p>
            <a:pPr>
              <a:buFont typeface="Wingdings" panose="05000000000000000000" pitchFamily="2" charset="2"/>
              <a:buChar char="q"/>
            </a:pPr>
            <a:r>
              <a:rPr lang="tr-TR" dirty="0" smtClean="0"/>
              <a:t>'Ahlâk felsefesi', “insan tabiatının ilmi” demektir. Davranışların kaynağı duygusal tabiatımızdır: “Akıl, bir fiil için saik ola­maz; tutkuya muhalefet edemez.” Herhangi bir obje haz veya acıya sebep olursa, ona karşı bir yönelme veya sakınma duygusu hisseder; adı geçen bu objeyi elde etmeye veya ondan sakınmaya ça­lışırız. Akıl, davranış açısından akıl, </a:t>
            </a:r>
            <a:r>
              <a:rPr lang="tr-TR" dirty="0" err="1" smtClean="0"/>
              <a:t>âtıl</a:t>
            </a:r>
            <a:r>
              <a:rPr lang="tr-TR" dirty="0" smtClean="0"/>
              <a:t> bir haldedir; tut­kuların kölesidir; tutkulara hizmet eder. Akıl, ya olgular yahut ilişkiler hakkında hüküm verir.” Zikredilen her iki faaliyet tarzı ile de akıl, fazileti keşfedemez. 'adam öldürme fiili' ve “</a:t>
            </a:r>
            <a:r>
              <a:rPr lang="tr-TR" dirty="0" err="1" smtClean="0"/>
              <a:t>ensest</a:t>
            </a:r>
            <a:r>
              <a:rPr lang="tr-TR" dirty="0" smtClean="0"/>
              <a:t> ilişki” örnekleri</a:t>
            </a:r>
          </a:p>
          <a:p>
            <a:pPr>
              <a:buFont typeface="Wingdings" panose="05000000000000000000" pitchFamily="2" charset="2"/>
              <a:buChar char="q"/>
            </a:pPr>
            <a:r>
              <a:rPr lang="tr-TR" dirty="0" smtClean="0"/>
              <a:t>Ahlâkî farklılıklar, duygu üzerine temellenmelidir. </a:t>
            </a:r>
            <a:r>
              <a:rPr lang="tr-TR" dirty="0" err="1" smtClean="0"/>
              <a:t>Ahlâklılık</a:t>
            </a:r>
            <a:r>
              <a:rPr lang="tr-TR" dirty="0" smtClean="0"/>
              <a:t>, hakkında hüküm verilen bir şey olmaktan ziyade, tam olarak hissedilen bir şeydir. Fazilet hoş; </a:t>
            </a:r>
            <a:r>
              <a:rPr lang="tr-TR" dirty="0" err="1" smtClean="0"/>
              <a:t>rezilet</a:t>
            </a:r>
            <a:r>
              <a:rPr lang="tr-TR" dirty="0" smtClean="0"/>
              <a:t> ise rahatsız edici bir izlenim uyandıran şeydir. Bir ka­rakter veya davranışın faziletli olduğunu aklî istidlal ile değil, duygu ile hissederek anlarız.”</a:t>
            </a:r>
          </a:p>
          <a:p>
            <a:pPr>
              <a:buFont typeface="Wingdings" panose="05000000000000000000" pitchFamily="2" charset="2"/>
              <a:buChar char="q"/>
            </a:pPr>
            <a:r>
              <a:rPr lang="tr-TR" i="1" dirty="0" smtClean="0"/>
              <a:t>Acaba bu görüş, </a:t>
            </a:r>
            <a:r>
              <a:rPr lang="tr-TR" i="1" dirty="0" err="1" smtClean="0"/>
              <a:t>relativisme</a:t>
            </a:r>
            <a:r>
              <a:rPr lang="tr-TR" i="1" dirty="0" smtClean="0"/>
              <a:t> mi götürmektedir' </a:t>
            </a:r>
            <a:r>
              <a:rPr lang="tr-TR" dirty="0" err="1" smtClean="0"/>
              <a:t>Hume</a:t>
            </a:r>
            <a:r>
              <a:rPr lang="tr-TR" dirty="0" smtClean="0"/>
              <a:t>, genel ahlâk duy­gularının, her insan için müşterek olduğunu düşünür.</a:t>
            </a:r>
          </a:p>
          <a:p>
            <a:pPr>
              <a:buFont typeface="Wingdings" panose="05000000000000000000" pitchFamily="2" charset="2"/>
              <a:buChar char="q"/>
            </a:pPr>
            <a:r>
              <a:rPr lang="tr-TR" dirty="0" smtClean="0"/>
              <a:t>Toplumun faydası, kamu menfaati, adaletin temelidir.</a:t>
            </a:r>
          </a:p>
          <a:p>
            <a:pPr>
              <a:buFont typeface="Wingdings" panose="05000000000000000000" pitchFamily="2" charset="2"/>
              <a:buChar char="q"/>
            </a:pPr>
            <a:r>
              <a:rPr lang="tr-TR" dirty="0" smtClean="0"/>
              <a:t>Ahlâkî yükümlülük veya va­zife duygusunun temeli </a:t>
            </a:r>
            <a:r>
              <a:rPr lang="tr-TR" b="1" dirty="0" smtClean="0"/>
              <a:t>sempatidir.</a:t>
            </a:r>
          </a:p>
          <a:p>
            <a:pPr>
              <a:buFont typeface="Wingdings" panose="05000000000000000000" pitchFamily="2" charset="2"/>
              <a:buChar char="q"/>
            </a:pPr>
            <a:r>
              <a:rPr lang="tr-TR" dirty="0" smtClean="0"/>
              <a:t>Ahlâkî yü­kümlülük, başkalarının haz ve acılarını paylaşma duy­gusundan kaynaklanmaktadır.</a:t>
            </a:r>
          </a:p>
          <a:p>
            <a:endParaRPr lang="tr-TR" dirty="0"/>
          </a:p>
        </p:txBody>
      </p:sp>
    </p:spTree>
    <p:extLst>
      <p:ext uri="{BB962C8B-B14F-4D97-AF65-F5344CB8AC3E}">
        <p14:creationId xmlns:p14="http://schemas.microsoft.com/office/powerpoint/2010/main" val="91990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7240" y="152400"/>
            <a:ext cx="10515600" cy="701040"/>
          </a:xfrm>
        </p:spPr>
        <p:txBody>
          <a:bodyPr>
            <a:normAutofit fontScale="90000"/>
          </a:bodyPr>
          <a:lstStyle/>
          <a:p>
            <a:r>
              <a:rPr lang="tr-TR" sz="4000" b="1" u="sng" dirty="0" smtClean="0"/>
              <a:t>3- </a:t>
            </a:r>
            <a:r>
              <a:rPr lang="tr-TR" sz="4000" b="1" i="1" u="sng" dirty="0" smtClean="0"/>
              <a:t>John </a:t>
            </a:r>
            <a:r>
              <a:rPr lang="tr-TR" sz="4000" b="1" i="1" u="sng" dirty="0" err="1" smtClean="0"/>
              <a:t>Stuart</a:t>
            </a:r>
            <a:r>
              <a:rPr lang="tr-TR" sz="4000" b="1" i="1" u="sng" dirty="0" smtClean="0"/>
              <a:t> </a:t>
            </a:r>
            <a:r>
              <a:rPr lang="tr-TR" sz="4000" b="1" i="1" u="sng" dirty="0" err="1" smtClean="0"/>
              <a:t>Mill'in</a:t>
            </a:r>
            <a:r>
              <a:rPr lang="tr-TR" sz="4000" b="1" i="1" u="sng" dirty="0" smtClean="0"/>
              <a:t> Ahlâk Felsefesi </a:t>
            </a:r>
            <a:r>
              <a:rPr lang="tr-TR" sz="4000" b="1" i="1" dirty="0" smtClean="0"/>
              <a:t>(</a:t>
            </a:r>
            <a:r>
              <a:rPr lang="tr-TR" sz="4000" b="1" i="1" dirty="0" err="1" smtClean="0"/>
              <a:t>Utilitarianism</a:t>
            </a:r>
            <a:r>
              <a:rPr lang="tr-TR" sz="4000" b="1" i="1" dirty="0" smtClean="0"/>
              <a:t>) </a:t>
            </a:r>
            <a:r>
              <a:rPr lang="tr-TR" sz="4000" i="1" dirty="0" smtClean="0"/>
              <a:t/>
            </a:r>
            <a:br>
              <a:rPr lang="tr-TR" sz="4000" i="1" dirty="0" smtClean="0"/>
            </a:br>
            <a:endParaRPr lang="tr-TR" sz="4000" dirty="0"/>
          </a:p>
        </p:txBody>
      </p:sp>
      <p:sp>
        <p:nvSpPr>
          <p:cNvPr id="3" name="İçerik Yer Tutucusu 2"/>
          <p:cNvSpPr>
            <a:spLocks noGrp="1"/>
          </p:cNvSpPr>
          <p:nvPr>
            <p:ph idx="1"/>
          </p:nvPr>
        </p:nvSpPr>
        <p:spPr>
          <a:xfrm>
            <a:off x="182880" y="1127761"/>
            <a:ext cx="11475720" cy="5623559"/>
          </a:xfrm>
        </p:spPr>
        <p:txBody>
          <a:bodyPr>
            <a:normAutofit fontScale="92500" lnSpcReduction="10000"/>
          </a:bodyPr>
          <a:lstStyle/>
          <a:p>
            <a:pPr>
              <a:buFont typeface="Wingdings" panose="05000000000000000000" pitchFamily="2" charset="2"/>
              <a:buChar char="§"/>
            </a:pPr>
            <a:r>
              <a:rPr lang="tr-TR" dirty="0" smtClean="0"/>
              <a:t>S. </a:t>
            </a:r>
            <a:r>
              <a:rPr lang="tr-TR" dirty="0" err="1" smtClean="0"/>
              <a:t>Mill'in</a:t>
            </a:r>
            <a:r>
              <a:rPr lang="tr-TR" dirty="0" smtClean="0"/>
              <a:t> ahlâk felsefesi, </a:t>
            </a:r>
            <a:r>
              <a:rPr lang="tr-TR" dirty="0" err="1" smtClean="0"/>
              <a:t>gayecidir</a:t>
            </a:r>
            <a:r>
              <a:rPr lang="tr-TR" dirty="0" smtClean="0"/>
              <a:t>. “İnsan davranışlarının yegane gayesi ise mutluluktur”; hazzı yahut acının yokluğudur; bunu tecrübe ve gözlem ile doğ­rular. İnsanların hazzı arzu etmeleri olgusundan, hazzın arzu edilmesinin gerekliliğine ulaşmaktadır. (olgu/değer (is/</a:t>
            </a:r>
            <a:r>
              <a:rPr lang="tr-TR" dirty="0" err="1" smtClean="0"/>
              <a:t>ought</a:t>
            </a:r>
            <a:r>
              <a:rPr lang="tr-TR" dirty="0" smtClean="0"/>
              <a:t>) prob­lemi ) </a:t>
            </a:r>
          </a:p>
          <a:p>
            <a:pPr>
              <a:buFont typeface="Wingdings" panose="05000000000000000000" pitchFamily="2" charset="2"/>
              <a:buChar char="§"/>
            </a:pPr>
            <a:r>
              <a:rPr lang="tr-TR" dirty="0" err="1" smtClean="0"/>
              <a:t>Mill'in</a:t>
            </a:r>
            <a:r>
              <a:rPr lang="tr-TR" dirty="0" smtClean="0"/>
              <a:t> sis­teminde </a:t>
            </a:r>
            <a:r>
              <a:rPr lang="tr-TR" dirty="0" err="1" smtClean="0"/>
              <a:t>ferd</a:t>
            </a:r>
            <a:r>
              <a:rPr lang="tr-TR" dirty="0" smtClean="0"/>
              <a:t> toplumun mutluluğunu kendisininkine niçin tercih etmektedir? Her insan, “top­lumun menfaati için yürekten bir ilgi ve doğal olarak ferdî bir sevgi gösterme gücü taşır.” Ahlâkın nihai yaptırımı, “kendi ruhumuzda doğmuş olan bu </a:t>
            </a:r>
            <a:r>
              <a:rPr lang="tr-TR" dirty="0" err="1" smtClean="0"/>
              <a:t>subjektif</a:t>
            </a:r>
            <a:r>
              <a:rPr lang="tr-TR" dirty="0" smtClean="0"/>
              <a:t> </a:t>
            </a:r>
            <a:r>
              <a:rPr lang="tr-TR" dirty="0" err="1" smtClean="0"/>
              <a:t>duygu”dur</a:t>
            </a:r>
            <a:r>
              <a:rPr lang="tr-TR" dirty="0" smtClean="0"/>
              <a:t>. (</a:t>
            </a:r>
            <a:r>
              <a:rPr lang="tr-TR" b="1" dirty="0" smtClean="0"/>
              <a:t>sempati duygusu)</a:t>
            </a:r>
          </a:p>
          <a:p>
            <a:pPr>
              <a:buFont typeface="Wingdings" panose="05000000000000000000" pitchFamily="2" charset="2"/>
              <a:buChar char="§"/>
            </a:pPr>
            <a:r>
              <a:rPr lang="tr-TR" dirty="0" err="1" smtClean="0"/>
              <a:t>Mill'in</a:t>
            </a:r>
            <a:r>
              <a:rPr lang="tr-TR" dirty="0" smtClean="0"/>
              <a:t> ahlâk teorisinde fedakarlık, doğruluk gibi faziletler, kendinde bizatihi iyi olan değerler değillerdir. Kendinde iyi olan tek değer, kişinin hem nitelik hem de nicelik bakımından mümkün olan en yüksek hazzı gerçekleştirmesidir. Buna hizmet etmediği takdirde, “kah­raman ve şehitlerin fedakar1ık1arı” bile, insan gü­cünün boşa israf edilmesinden başka bir şey ifade etmez. </a:t>
            </a:r>
            <a:r>
              <a:rPr lang="tr-TR" dirty="0" err="1" smtClean="0"/>
              <a:t>Mill'in</a:t>
            </a:r>
            <a:r>
              <a:rPr lang="tr-TR" dirty="0" smtClean="0"/>
              <a:t> ahlâk teorisi iki prensipten oluşur: birincisi, davranışları sonuçlarına göre değerlendirme prensibi (</a:t>
            </a:r>
            <a:r>
              <a:rPr lang="tr-TR" dirty="0" err="1" smtClean="0"/>
              <a:t>the</a:t>
            </a:r>
            <a:r>
              <a:rPr lang="tr-TR" dirty="0" smtClean="0"/>
              <a:t> consequentia1ist </a:t>
            </a:r>
            <a:r>
              <a:rPr lang="tr-TR" dirty="0" err="1" smtClean="0"/>
              <a:t>principle</a:t>
            </a:r>
            <a:r>
              <a:rPr lang="tr-TR" dirty="0" smtClean="0"/>
              <a:t>), ikincisi haz pren­sibidir. </a:t>
            </a:r>
          </a:p>
          <a:p>
            <a:endParaRPr lang="tr-TR" dirty="0"/>
          </a:p>
        </p:txBody>
      </p:sp>
    </p:spTree>
    <p:extLst>
      <p:ext uri="{BB962C8B-B14F-4D97-AF65-F5344CB8AC3E}">
        <p14:creationId xmlns:p14="http://schemas.microsoft.com/office/powerpoint/2010/main" val="246425553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TotalTime>
  <Words>580</Words>
  <Application>Microsoft Office PowerPoint</Application>
  <PresentationFormat>Geniş ekran</PresentationFormat>
  <Paragraphs>19</Paragraphs>
  <Slides>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Calibri</vt:lpstr>
      <vt:lpstr>Calibri Light</vt:lpstr>
      <vt:lpstr>Wingdings</vt:lpstr>
      <vt:lpstr>Office Teması</vt:lpstr>
      <vt:lpstr>  -4- Hedonist Ahlâk Teorileri</vt:lpstr>
      <vt:lpstr> 1- Epikür'ün Ahlâk Felsefesi </vt:lpstr>
      <vt:lpstr>                    2- David Hume'un Ahlâk Felsefesi </vt:lpstr>
      <vt:lpstr>3- John Stuart Mill'in Ahlâk Felsefesi (Utilitarianism)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-4- Hedonist Ahlâk Teorileri</dc:title>
  <dc:creator>Windows Kullanıcısı</dc:creator>
  <cp:lastModifiedBy>Windows Kullanıcısı</cp:lastModifiedBy>
  <cp:revision>2</cp:revision>
  <dcterms:created xsi:type="dcterms:W3CDTF">2020-05-05T17:36:47Z</dcterms:created>
  <dcterms:modified xsi:type="dcterms:W3CDTF">2020-05-05T17:48:39Z</dcterms:modified>
</cp:coreProperties>
</file>