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9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66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DF8AA-39D2-401D-A14F-1E103EAAB837}" type="datetimeFigureOut">
              <a:rPr lang="tr-TR" smtClean="0"/>
              <a:t>19.1.2020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EA057-44E5-4602-868E-97C5B9F7EF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1990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DF8AA-39D2-401D-A14F-1E103EAAB837}" type="datetimeFigureOut">
              <a:rPr lang="tr-TR" smtClean="0"/>
              <a:t>19.1.2020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EA057-44E5-4602-868E-97C5B9F7EF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0432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DF8AA-39D2-401D-A14F-1E103EAAB837}" type="datetimeFigureOut">
              <a:rPr lang="tr-TR" smtClean="0"/>
              <a:t>19.1.2020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EA057-44E5-4602-868E-97C5B9F7EF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73643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DF8AA-39D2-401D-A14F-1E103EAAB837}" type="datetimeFigureOut">
              <a:rPr lang="tr-TR" smtClean="0"/>
              <a:t>19.1.2020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EA057-44E5-4602-868E-97C5B9F7EF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9534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DF8AA-39D2-401D-A14F-1E103EAAB837}" type="datetimeFigureOut">
              <a:rPr lang="tr-TR" smtClean="0"/>
              <a:t>19.1.2020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EA057-44E5-4602-868E-97C5B9F7EF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65084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DF8AA-39D2-401D-A14F-1E103EAAB837}" type="datetimeFigureOut">
              <a:rPr lang="tr-TR" smtClean="0"/>
              <a:t>19.1.2020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EA057-44E5-4602-868E-97C5B9F7EF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6988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DF8AA-39D2-401D-A14F-1E103EAAB837}" type="datetimeFigureOut">
              <a:rPr lang="tr-TR" smtClean="0"/>
              <a:t>19.1.2020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EA057-44E5-4602-868E-97C5B9F7EF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3506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DF8AA-39D2-401D-A14F-1E103EAAB837}" type="datetimeFigureOut">
              <a:rPr lang="tr-TR" smtClean="0"/>
              <a:t>19.1.2020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EA057-44E5-4602-868E-97C5B9F7EF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97395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DF8AA-39D2-401D-A14F-1E103EAAB837}" type="datetimeFigureOut">
              <a:rPr lang="tr-TR" smtClean="0"/>
              <a:t>19.1.2020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EA057-44E5-4602-868E-97C5B9F7EF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33631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DF8AA-39D2-401D-A14F-1E103EAAB837}" type="datetimeFigureOut">
              <a:rPr lang="tr-TR" smtClean="0"/>
              <a:t>19.1.2020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EA057-44E5-4602-868E-97C5B9F7EF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5879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DF8AA-39D2-401D-A14F-1E103EAAB837}" type="datetimeFigureOut">
              <a:rPr lang="tr-TR" smtClean="0"/>
              <a:t>19.1.2020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EA057-44E5-4602-868E-97C5B9F7EF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79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5DF8AA-39D2-401D-A14F-1E103EAAB837}" type="datetimeFigureOut">
              <a:rPr lang="tr-TR" smtClean="0"/>
              <a:t>19.1.2020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3EA057-44E5-4602-868E-97C5B9F7EF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99876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4051096" y="556218"/>
            <a:ext cx="35830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b="0" i="0" dirty="0" err="1" smtClean="0">
                <a:solidFill>
                  <a:srgbClr val="666666"/>
                </a:solidFill>
                <a:effectLst/>
                <a:latin typeface="Arial TUR" panose="020B0604020202020204" pitchFamily="34" charset="0"/>
              </a:rPr>
              <a:t>Presipitasyona</a:t>
            </a:r>
            <a:r>
              <a:rPr lang="tr-TR" b="0" i="0" dirty="0" smtClean="0">
                <a:solidFill>
                  <a:srgbClr val="666666"/>
                </a:solidFill>
                <a:effectLst/>
                <a:latin typeface="Arial TUR" panose="020B0604020202020204" pitchFamily="34" charset="0"/>
              </a:rPr>
              <a:t> dayalı yöntemler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233832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189431" y="379948"/>
            <a:ext cx="54605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/>
              <a:t> Elektro-</a:t>
            </a:r>
            <a:r>
              <a:rPr lang="tr-TR" dirty="0" err="1" smtClean="0"/>
              <a:t>immuno</a:t>
            </a:r>
            <a:r>
              <a:rPr lang="tr-TR" dirty="0" smtClean="0"/>
              <a:t> Difüzyon Tekniğine Bağlı </a:t>
            </a:r>
            <a:r>
              <a:rPr lang="tr-TR" dirty="0" err="1" smtClean="0"/>
              <a:t>Presipitasyon</a:t>
            </a:r>
            <a:endParaRPr lang="tr-TR" dirty="0"/>
          </a:p>
        </p:txBody>
      </p:sp>
      <p:sp>
        <p:nvSpPr>
          <p:cNvPr id="3" name="Dikdörtgen 2"/>
          <p:cNvSpPr/>
          <p:nvPr/>
        </p:nvSpPr>
        <p:spPr>
          <a:xfrm>
            <a:off x="495759" y="1553998"/>
            <a:ext cx="11215171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 Basit, tek yönlü </a:t>
            </a:r>
            <a:r>
              <a:rPr lang="tr-TR" dirty="0" err="1" smtClean="0"/>
              <a:t>immunodifüzyon</a:t>
            </a:r>
            <a:r>
              <a:rPr lang="tr-TR" dirty="0" smtClean="0"/>
              <a:t>: (</a:t>
            </a:r>
            <a:r>
              <a:rPr lang="tr-TR" dirty="0" err="1" smtClean="0"/>
              <a:t>Laurell</a:t>
            </a:r>
            <a:r>
              <a:rPr lang="tr-TR" dirty="0" smtClean="0"/>
              <a:t> tekniği) Roket </a:t>
            </a:r>
            <a:r>
              <a:rPr lang="tr-TR" dirty="0" err="1" smtClean="0"/>
              <a:t>eletroforezi</a:t>
            </a:r>
            <a:endParaRPr lang="tr-TR" dirty="0" smtClean="0"/>
          </a:p>
          <a:p>
            <a:r>
              <a:rPr lang="tr-TR" dirty="0" smtClean="0"/>
              <a:t>de denilen bu yöntemde daha çok </a:t>
            </a:r>
            <a:r>
              <a:rPr lang="tr-TR" dirty="0" err="1" smtClean="0"/>
              <a:t>titresi</a:t>
            </a:r>
            <a:r>
              <a:rPr lang="tr-TR" dirty="0" smtClean="0"/>
              <a:t> bilinmeyen bir antijenin </a:t>
            </a:r>
            <a:r>
              <a:rPr lang="tr-TR" dirty="0" err="1" smtClean="0"/>
              <a:t>titresini</a:t>
            </a:r>
            <a:r>
              <a:rPr lang="tr-TR" dirty="0" smtClean="0"/>
              <a:t>,</a:t>
            </a:r>
          </a:p>
          <a:p>
            <a:r>
              <a:rPr lang="tr-TR" dirty="0" err="1" smtClean="0"/>
              <a:t>titresi</a:t>
            </a:r>
            <a:r>
              <a:rPr lang="tr-TR" dirty="0" smtClean="0"/>
              <a:t> bilinen aynı türdeki bir antijen ile karşılaştırarak ölçmek amaçlanır.</a:t>
            </a:r>
          </a:p>
          <a:p>
            <a:endParaRPr lang="tr-TR" dirty="0" smtClean="0"/>
          </a:p>
          <a:p>
            <a:r>
              <a:rPr lang="tr-TR" dirty="0" smtClean="0"/>
              <a:t> Karşıt </a:t>
            </a:r>
            <a:r>
              <a:rPr lang="tr-TR" dirty="0" err="1" smtClean="0"/>
              <a:t>immunoelektroforez</a:t>
            </a:r>
            <a:r>
              <a:rPr lang="tr-TR" dirty="0" smtClean="0"/>
              <a:t>: (CIE) içerisinden doğru akım geçmekte</a:t>
            </a:r>
          </a:p>
          <a:p>
            <a:r>
              <a:rPr lang="tr-TR" dirty="0" smtClean="0"/>
              <a:t>olan alkali </a:t>
            </a:r>
            <a:r>
              <a:rPr lang="tr-TR" dirty="0" err="1" smtClean="0"/>
              <a:t>pH‟daki</a:t>
            </a:r>
            <a:r>
              <a:rPr lang="tr-TR" dirty="0" smtClean="0"/>
              <a:t> jel içerisinde negatif yüklü antijen molekülleri anoda</a:t>
            </a:r>
          </a:p>
          <a:p>
            <a:r>
              <a:rPr lang="tr-TR" dirty="0" smtClean="0"/>
              <a:t>göç ederken antikor molekülleri de difüzyon nedeniyle katoda göç</a:t>
            </a:r>
          </a:p>
          <a:p>
            <a:r>
              <a:rPr lang="tr-TR" dirty="0" smtClean="0"/>
              <a:t>ederler. Uygun teknik uygulandığında olay hızlı seyrettiğinden çok kısa</a:t>
            </a:r>
          </a:p>
          <a:p>
            <a:r>
              <a:rPr lang="tr-TR" dirty="0" smtClean="0"/>
              <a:t>zamanda (1/2 - 2 saatte) sonuç alınır. Halen insan serumunda hepatit B</a:t>
            </a:r>
          </a:p>
          <a:p>
            <a:r>
              <a:rPr lang="tr-TR" dirty="0" err="1" smtClean="0"/>
              <a:t>yüzeyel</a:t>
            </a:r>
            <a:r>
              <a:rPr lang="tr-TR" dirty="0" smtClean="0"/>
              <a:t> antijeni (</a:t>
            </a:r>
            <a:r>
              <a:rPr lang="tr-TR" dirty="0" err="1" smtClean="0"/>
              <a:t>HBsAg</a:t>
            </a:r>
            <a:r>
              <a:rPr lang="tr-TR" dirty="0" smtClean="0"/>
              <a:t>), beyin omurilik sıvısında N. </a:t>
            </a:r>
            <a:r>
              <a:rPr lang="tr-TR" dirty="0" err="1" smtClean="0"/>
              <a:t>meningitidis</a:t>
            </a:r>
            <a:r>
              <a:rPr lang="tr-TR" dirty="0" smtClean="0"/>
              <a:t>, S.</a:t>
            </a:r>
          </a:p>
          <a:p>
            <a:r>
              <a:rPr lang="tr-TR" dirty="0" err="1" smtClean="0"/>
              <a:t>pneumoniae</a:t>
            </a:r>
            <a:r>
              <a:rPr lang="tr-TR" dirty="0" smtClean="0"/>
              <a:t>, H. </a:t>
            </a:r>
            <a:r>
              <a:rPr lang="tr-TR" dirty="0" err="1" smtClean="0"/>
              <a:t>influenzae</a:t>
            </a:r>
            <a:r>
              <a:rPr lang="tr-TR" dirty="0" smtClean="0"/>
              <a:t>, B grubu streptokok ve </a:t>
            </a:r>
            <a:r>
              <a:rPr lang="tr-TR" dirty="0" err="1" smtClean="0"/>
              <a:t>Cryptpcoccus</a:t>
            </a:r>
            <a:endParaRPr lang="tr-TR" dirty="0" smtClean="0"/>
          </a:p>
          <a:p>
            <a:r>
              <a:rPr lang="tr-TR" dirty="0" err="1" smtClean="0"/>
              <a:t>neoformans</a:t>
            </a:r>
            <a:r>
              <a:rPr lang="tr-TR" dirty="0" smtClean="0"/>
              <a:t> antijenlerinin araştırılmasında kullanılır.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255403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561860" y="1305342"/>
            <a:ext cx="858214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Bu yöntemde temel ilkeler şunlardır:</a:t>
            </a:r>
          </a:p>
          <a:p>
            <a:r>
              <a:rPr lang="tr-TR" dirty="0" smtClean="0"/>
              <a:t> Jel plakları, düz camlar üzerinde hazırlanır. Yeterli iyon içermeleri ve </a:t>
            </a:r>
            <a:r>
              <a:rPr lang="tr-TR" dirty="0" err="1" smtClean="0"/>
              <a:t>pH</a:t>
            </a:r>
            <a:endParaRPr lang="tr-TR" dirty="0" smtClean="0"/>
          </a:p>
          <a:p>
            <a:r>
              <a:rPr lang="tr-TR" dirty="0" smtClean="0"/>
              <a:t>derecelerinin çok duyarlı olarak ayarlanması gereklidir.</a:t>
            </a:r>
          </a:p>
          <a:p>
            <a:r>
              <a:rPr lang="tr-TR" dirty="0" smtClean="0"/>
              <a:t> Antijenin, antikorun ya da her ikisinin göçünü sağlamak için jelin iki yan</a:t>
            </a:r>
          </a:p>
          <a:p>
            <a:r>
              <a:rPr lang="tr-TR" dirty="0" smtClean="0"/>
              <a:t>kenarına, iyonlu tampon eriyiği ile ıslatılmış emici kâğıtlar konur.</a:t>
            </a:r>
          </a:p>
          <a:p>
            <a:r>
              <a:rPr lang="tr-TR" dirty="0" smtClean="0"/>
              <a:t> Bunlar, iki yandaki aynı eriyiği içeren küvetlere daldırıldıktan sonra bir</a:t>
            </a:r>
          </a:p>
          <a:p>
            <a:r>
              <a:rPr lang="tr-TR" dirty="0" smtClean="0"/>
              <a:t>tarafa (+) diğer tarafa (-) elektrotlar bağlanır. Geçirilecek akımın voltajı</a:t>
            </a:r>
          </a:p>
          <a:p>
            <a:r>
              <a:rPr lang="tr-TR" dirty="0" smtClean="0"/>
              <a:t>(yaklaşık 6-8 volt) ve süresi yönteme göre değişik olup duyarlı olarak</a:t>
            </a:r>
          </a:p>
          <a:p>
            <a:r>
              <a:rPr lang="tr-TR" dirty="0" smtClean="0"/>
              <a:t>sağlanmalıdır.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21193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29050" y="238125"/>
            <a:ext cx="4533900" cy="6381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41674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596017" y="644354"/>
            <a:ext cx="25830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/>
              <a:t>Halkalı </a:t>
            </a:r>
            <a:r>
              <a:rPr lang="tr-TR" dirty="0" err="1" smtClean="0"/>
              <a:t>Presipitasyon</a:t>
            </a:r>
            <a:r>
              <a:rPr lang="tr-TR" dirty="0" smtClean="0"/>
              <a:t> Testi</a:t>
            </a:r>
            <a:endParaRPr lang="tr-TR" dirty="0"/>
          </a:p>
        </p:txBody>
      </p:sp>
      <p:sp>
        <p:nvSpPr>
          <p:cNvPr id="3" name="Dikdörtgen 2"/>
          <p:cNvSpPr/>
          <p:nvPr/>
        </p:nvSpPr>
        <p:spPr>
          <a:xfrm>
            <a:off x="473725" y="1443841"/>
            <a:ext cx="1098381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Enfeksiyon hastalıklarında tanı koymak ve mikroorganizmaların </a:t>
            </a:r>
            <a:r>
              <a:rPr lang="tr-TR" dirty="0" err="1" smtClean="0"/>
              <a:t>identifikasyonu</a:t>
            </a:r>
            <a:endParaRPr lang="tr-TR" dirty="0" smtClean="0"/>
          </a:p>
          <a:p>
            <a:r>
              <a:rPr lang="tr-TR" dirty="0" smtClean="0"/>
              <a:t>amacıyla yararlanılır.</a:t>
            </a:r>
          </a:p>
          <a:p>
            <a:r>
              <a:rPr lang="tr-TR" dirty="0" smtClean="0"/>
              <a:t> Testin Prensibi: ince bir tüpte uygun antijen ve antikor içeren sıvıların</a:t>
            </a:r>
          </a:p>
          <a:p>
            <a:r>
              <a:rPr lang="tr-TR" dirty="0" smtClean="0"/>
              <a:t>birbirlerine karışmayacak ve üst üste bir tabaka oluşturacak biçimde konulması</a:t>
            </a:r>
          </a:p>
          <a:p>
            <a:r>
              <a:rPr lang="tr-TR" dirty="0" smtClean="0"/>
              <a:t>sonucu iki sıvının birleşme yerinde bulanık bir halkanın (</a:t>
            </a:r>
            <a:r>
              <a:rPr lang="tr-TR" dirty="0" err="1" smtClean="0"/>
              <a:t>presipitasyon</a:t>
            </a:r>
            <a:endParaRPr lang="tr-TR" dirty="0" smtClean="0"/>
          </a:p>
          <a:p>
            <a:r>
              <a:rPr lang="tr-TR" dirty="0" smtClean="0"/>
              <a:t>halkasının) oluşması temeline dayanır. Genel kural olarak serumların yoğunluğu</a:t>
            </a:r>
          </a:p>
          <a:p>
            <a:r>
              <a:rPr lang="tr-TR" dirty="0" smtClean="0"/>
              <a:t>daha fazla olduğundan tüpün altına, diğer sıvılar üste konur. Deney sıvılarının</a:t>
            </a:r>
          </a:p>
          <a:p>
            <a:r>
              <a:rPr lang="tr-TR" dirty="0" smtClean="0"/>
              <a:t>mutlaka berrak olması gerekir.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142815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690390" y="642776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 smtClean="0"/>
              <a:t>Halkalı </a:t>
            </a:r>
            <a:r>
              <a:rPr lang="tr-TR" dirty="0" err="1" smtClean="0"/>
              <a:t>Prespitasyon</a:t>
            </a:r>
            <a:r>
              <a:rPr lang="tr-TR" dirty="0" smtClean="0"/>
              <a:t> Testi ile Antijen Arama</a:t>
            </a:r>
          </a:p>
          <a:p>
            <a:r>
              <a:rPr lang="tr-TR" dirty="0" smtClean="0"/>
              <a:t> Amaç</a:t>
            </a:r>
          </a:p>
          <a:p>
            <a:r>
              <a:rPr lang="tr-TR" dirty="0" smtClean="0"/>
              <a:t>Çeşitli bakteri ve virüs antijenlerinin tanımlanması</a:t>
            </a:r>
            <a:endParaRPr lang="tr-TR" dirty="0"/>
          </a:p>
        </p:txBody>
      </p:sp>
      <p:sp>
        <p:nvSpPr>
          <p:cNvPr id="3" name="Dikdörtgen 2"/>
          <p:cNvSpPr/>
          <p:nvPr/>
        </p:nvSpPr>
        <p:spPr>
          <a:xfrm>
            <a:off x="690390" y="1805797"/>
            <a:ext cx="6096000" cy="440120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sz="1400" dirty="0" smtClean="0"/>
              <a:t> Teknik</a:t>
            </a:r>
          </a:p>
          <a:p>
            <a:r>
              <a:rPr lang="tr-TR" sz="1400" dirty="0" smtClean="0"/>
              <a:t> Test tüpleri numaralandırılır.</a:t>
            </a:r>
          </a:p>
          <a:p>
            <a:r>
              <a:rPr lang="tr-TR" sz="1400" dirty="0" smtClean="0"/>
              <a:t> 1. tüpe birim hacim bağışık serum + 1/1 sulandırılmış test sıvısı konur.</a:t>
            </a:r>
          </a:p>
          <a:p>
            <a:r>
              <a:rPr lang="tr-TR" sz="1400" dirty="0" smtClean="0"/>
              <a:t> 2. tüpe birim hacim bağışık serum + 1/2 sulandırılmış test sıvısı konur.</a:t>
            </a:r>
          </a:p>
          <a:p>
            <a:r>
              <a:rPr lang="tr-TR" sz="1400" dirty="0" smtClean="0"/>
              <a:t> 3. tüpe birim hacim bağışık serum + olumlu kontrol (</a:t>
            </a:r>
            <a:r>
              <a:rPr lang="tr-TR" sz="1400" dirty="0" err="1" smtClean="0"/>
              <a:t>antijenli</a:t>
            </a:r>
            <a:r>
              <a:rPr lang="tr-TR" sz="1400" dirty="0" smtClean="0"/>
              <a:t> sıvı) konur.</a:t>
            </a:r>
          </a:p>
          <a:p>
            <a:r>
              <a:rPr lang="tr-TR" sz="1400" dirty="0" smtClean="0"/>
              <a:t> 4. tüpe birim hacim bağışık serum + tuzlu su konur.</a:t>
            </a:r>
          </a:p>
          <a:p>
            <a:r>
              <a:rPr lang="tr-TR" sz="1400" dirty="0" smtClean="0"/>
              <a:t> 5. tüp birim hacim normal tavşan serumu + test sıvısı konur.</a:t>
            </a:r>
          </a:p>
          <a:p>
            <a:r>
              <a:rPr lang="tr-TR" sz="1400" dirty="0" smtClean="0"/>
              <a:t> 6. tüpe birim hacim tuzlu su + test sıvısı konur.</a:t>
            </a:r>
          </a:p>
          <a:p>
            <a:r>
              <a:rPr lang="tr-TR" sz="1400" dirty="0" smtClean="0"/>
              <a:t> </a:t>
            </a:r>
            <a:r>
              <a:rPr lang="tr-TR" sz="1400" dirty="0" err="1" smtClean="0"/>
              <a:t>Presipitasyon</a:t>
            </a:r>
            <a:r>
              <a:rPr lang="tr-TR" sz="1400" dirty="0" smtClean="0"/>
              <a:t> halkasının oluşması beklenir. Genellikle 15. dakikadan</a:t>
            </a:r>
          </a:p>
          <a:p>
            <a:r>
              <a:rPr lang="tr-TR" sz="1400" dirty="0" smtClean="0"/>
              <a:t>itibaren sıvıların birleşme yüzeylerinde </a:t>
            </a:r>
            <a:r>
              <a:rPr lang="tr-TR" sz="1400" dirty="0" err="1" smtClean="0"/>
              <a:t>presipitasyon</a:t>
            </a:r>
            <a:r>
              <a:rPr lang="tr-TR" sz="1400" dirty="0" smtClean="0"/>
              <a:t> halkası oluşmaya</a:t>
            </a:r>
          </a:p>
          <a:p>
            <a:r>
              <a:rPr lang="tr-TR" sz="1400" dirty="0" smtClean="0"/>
              <a:t>başlar.</a:t>
            </a:r>
          </a:p>
          <a:p>
            <a:r>
              <a:rPr lang="tr-TR" sz="1400" dirty="0" smtClean="0"/>
              <a:t> Bazı durumlarda bunun daha belirginleşmesi için 37 </a:t>
            </a:r>
            <a:r>
              <a:rPr lang="tr-TR" sz="1400" dirty="0" err="1" smtClean="0"/>
              <a:t>oC</a:t>
            </a:r>
            <a:r>
              <a:rPr lang="tr-TR" sz="1400" dirty="0" smtClean="0"/>
              <a:t> de 2 saat bazen de</a:t>
            </a:r>
          </a:p>
          <a:p>
            <a:r>
              <a:rPr lang="tr-TR" sz="1400" dirty="0" smtClean="0"/>
              <a:t>bunun arkasından bir gece buzdolabında bekletmek gerekli olur.</a:t>
            </a:r>
          </a:p>
          <a:p>
            <a:r>
              <a:rPr lang="tr-TR" sz="1400" dirty="0" smtClean="0"/>
              <a:t>Not: Birim hacim= Tüplerin kalınlığına bağlı olarak 0.05, 0.1 ya da 0.2 cc kullanılır.</a:t>
            </a:r>
          </a:p>
          <a:p>
            <a:r>
              <a:rPr lang="tr-TR" sz="1400" dirty="0" smtClean="0"/>
              <a:t> Testin değerlendirilmesi</a:t>
            </a:r>
          </a:p>
          <a:p>
            <a:r>
              <a:rPr lang="tr-TR" sz="1400" dirty="0" smtClean="0"/>
              <a:t> 3 numaralı tüp olumlu,</a:t>
            </a:r>
          </a:p>
          <a:p>
            <a:r>
              <a:rPr lang="tr-TR" sz="1400" dirty="0" smtClean="0"/>
              <a:t> 4-5 ve 6 numaralı tüpler olumsuz bulunmalıdır.</a:t>
            </a:r>
          </a:p>
          <a:p>
            <a:r>
              <a:rPr lang="tr-TR" sz="1400" dirty="0" smtClean="0"/>
              <a:t> 1 ve 2 numaralı tüplerde </a:t>
            </a:r>
            <a:r>
              <a:rPr lang="tr-TR" sz="1400" dirty="0" err="1" smtClean="0"/>
              <a:t>presipitasyon</a:t>
            </a:r>
            <a:r>
              <a:rPr lang="tr-TR" sz="1400" dirty="0" smtClean="0"/>
              <a:t> halkalarının görülmesi test</a:t>
            </a:r>
          </a:p>
          <a:p>
            <a:r>
              <a:rPr lang="tr-TR" sz="1400" dirty="0" smtClean="0"/>
              <a:t>sıvısında bağışık serumdaki antikora uygun antijenin var olduğu anlamını</a:t>
            </a:r>
          </a:p>
          <a:p>
            <a:r>
              <a:rPr lang="tr-TR" sz="1400" dirty="0" smtClean="0"/>
              <a:t>taşır.</a:t>
            </a:r>
            <a:endParaRPr lang="tr-TR" sz="1400" dirty="0"/>
          </a:p>
        </p:txBody>
      </p:sp>
    </p:spTree>
    <p:extLst>
      <p:ext uri="{BB962C8B-B14F-4D97-AF65-F5344CB8AC3E}">
        <p14:creationId xmlns:p14="http://schemas.microsoft.com/office/powerpoint/2010/main" val="22653399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965812" y="318567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 err="1" smtClean="0"/>
              <a:t>Menenjit’de</a:t>
            </a:r>
            <a:r>
              <a:rPr lang="tr-TR" dirty="0" smtClean="0"/>
              <a:t> Halkalı </a:t>
            </a:r>
            <a:r>
              <a:rPr lang="tr-TR" dirty="0" err="1" smtClean="0"/>
              <a:t>Presipitasyon</a:t>
            </a:r>
            <a:r>
              <a:rPr lang="tr-TR" dirty="0" smtClean="0"/>
              <a:t> Testi ile Mikroorganizma</a:t>
            </a:r>
          </a:p>
          <a:p>
            <a:r>
              <a:rPr lang="tr-TR" dirty="0" smtClean="0"/>
              <a:t>Antijenlerini Belirleme</a:t>
            </a:r>
            <a:endParaRPr lang="tr-TR" dirty="0"/>
          </a:p>
        </p:txBody>
      </p:sp>
      <p:sp>
        <p:nvSpPr>
          <p:cNvPr id="3" name="Dikdörtgen 2"/>
          <p:cNvSpPr/>
          <p:nvPr/>
        </p:nvSpPr>
        <p:spPr>
          <a:xfrm>
            <a:off x="965811" y="964898"/>
            <a:ext cx="1077816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Neisseria</a:t>
            </a:r>
            <a:r>
              <a:rPr lang="tr-TR" dirty="0" smtClean="0"/>
              <a:t> </a:t>
            </a:r>
            <a:r>
              <a:rPr lang="tr-TR" dirty="0" err="1" smtClean="0"/>
              <a:t>meningitidis</a:t>
            </a:r>
            <a:r>
              <a:rPr lang="tr-TR" dirty="0" smtClean="0"/>
              <a:t>, </a:t>
            </a:r>
            <a:r>
              <a:rPr lang="tr-TR" dirty="0" err="1" smtClean="0"/>
              <a:t>Haemophylus</a:t>
            </a:r>
            <a:r>
              <a:rPr lang="tr-TR" dirty="0" smtClean="0"/>
              <a:t> </a:t>
            </a:r>
            <a:r>
              <a:rPr lang="tr-TR" dirty="0" err="1" smtClean="0"/>
              <a:t>influenzae</a:t>
            </a:r>
            <a:r>
              <a:rPr lang="tr-TR" dirty="0" smtClean="0"/>
              <a:t>, </a:t>
            </a:r>
            <a:r>
              <a:rPr lang="tr-TR" dirty="0" err="1" smtClean="0"/>
              <a:t>Streptococcus</a:t>
            </a:r>
            <a:r>
              <a:rPr lang="tr-TR" dirty="0" smtClean="0"/>
              <a:t> </a:t>
            </a:r>
            <a:r>
              <a:rPr lang="tr-TR" dirty="0" err="1" smtClean="0"/>
              <a:t>pneumoniae</a:t>
            </a:r>
            <a:r>
              <a:rPr lang="tr-TR" dirty="0" smtClean="0"/>
              <a:t> menenjitlerinde, bu mikroorganizmalara karşı elde edilmiş bağışık tavşan serumları ile beyin</a:t>
            </a:r>
          </a:p>
          <a:p>
            <a:r>
              <a:rPr lang="tr-TR" dirty="0" smtClean="0"/>
              <a:t>omurilik sıvısının karşılaştırılması sonucunda oluşabilen </a:t>
            </a:r>
            <a:r>
              <a:rPr lang="tr-TR" dirty="0" err="1" smtClean="0"/>
              <a:t>presipitasyon</a:t>
            </a:r>
            <a:r>
              <a:rPr lang="tr-TR" dirty="0" smtClean="0"/>
              <a:t> halkasına bakılarak</a:t>
            </a:r>
          </a:p>
          <a:p>
            <a:r>
              <a:rPr lang="tr-TR" dirty="0" smtClean="0"/>
              <a:t>tanı konulabilir. </a:t>
            </a:r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965810" y="2165227"/>
            <a:ext cx="6096000" cy="267765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sz="1400" dirty="0" smtClean="0"/>
              <a:t> Teknik</a:t>
            </a:r>
          </a:p>
          <a:p>
            <a:r>
              <a:rPr lang="tr-TR" sz="1400" dirty="0" smtClean="0"/>
              <a:t> Tüpler numaralandırılır.</a:t>
            </a:r>
          </a:p>
          <a:p>
            <a:r>
              <a:rPr lang="tr-TR" sz="1400" dirty="0" smtClean="0"/>
              <a:t> 1. tüpe birim hacim bağışık serum + 1/1 sulandırılmış bos konur.</a:t>
            </a:r>
          </a:p>
          <a:p>
            <a:r>
              <a:rPr lang="tr-TR" sz="1400" dirty="0" smtClean="0"/>
              <a:t> 2. tüpe birim hacim bağışık serum + 1/2 sulandırılmış bos konur.</a:t>
            </a:r>
          </a:p>
          <a:p>
            <a:r>
              <a:rPr lang="tr-TR" sz="1400" dirty="0" smtClean="0"/>
              <a:t> 3. tüpe birim hacim bağışık serum + olumlu kontrol (</a:t>
            </a:r>
            <a:r>
              <a:rPr lang="tr-TR" sz="1400" dirty="0" err="1" smtClean="0"/>
              <a:t>antijenli</a:t>
            </a:r>
            <a:r>
              <a:rPr lang="tr-TR" sz="1400" dirty="0" smtClean="0"/>
              <a:t> sıvı) konur.</a:t>
            </a:r>
          </a:p>
          <a:p>
            <a:r>
              <a:rPr lang="tr-TR" sz="1400" dirty="0" smtClean="0"/>
              <a:t> 4. tüpe birim hacim bağışık serum + tuzlu su konur.  5. tüp birim hacim normal tavşan serumu + BOS konur.  6. tüpe birim hacim tuzlu su + BOS konur. </a:t>
            </a:r>
          </a:p>
          <a:p>
            <a:r>
              <a:rPr lang="tr-TR" sz="1400" dirty="0" smtClean="0"/>
              <a:t> </a:t>
            </a:r>
            <a:r>
              <a:rPr lang="tr-TR" sz="1400" dirty="0" err="1" smtClean="0"/>
              <a:t>Presipitasyon</a:t>
            </a:r>
            <a:r>
              <a:rPr lang="tr-TR" sz="1400" dirty="0" smtClean="0"/>
              <a:t> halkasının oluşması beklenir. Genellikle 15. dakikadan itibaren sıvıların birleşme yüzeylerinde </a:t>
            </a:r>
            <a:r>
              <a:rPr lang="tr-TR" sz="1400" dirty="0" err="1" smtClean="0"/>
              <a:t>presipitasyon</a:t>
            </a:r>
            <a:r>
              <a:rPr lang="tr-TR" sz="1400" dirty="0" smtClean="0"/>
              <a:t> halkası oluşmaya başlar. </a:t>
            </a:r>
          </a:p>
          <a:p>
            <a:r>
              <a:rPr lang="tr-TR" sz="1400" dirty="0" smtClean="0"/>
              <a:t> Bazı durumlarda bunun daha belirginleşmesi için 37 </a:t>
            </a:r>
            <a:r>
              <a:rPr lang="tr-TR" sz="1400" dirty="0" err="1" smtClean="0"/>
              <a:t>oC</a:t>
            </a:r>
            <a:r>
              <a:rPr lang="tr-TR" sz="1400" dirty="0" smtClean="0"/>
              <a:t> de 2 saat bazen de bunun arkasından bir gece buzdolabında bekletmek gerekli olur. </a:t>
            </a:r>
          </a:p>
          <a:p>
            <a:r>
              <a:rPr lang="tr-TR" sz="1400" dirty="0" smtClean="0"/>
              <a:t>Not: Birim hacim= Tüplerin kalınlığına bağlı olarak 0.05, 0.1 ya da 0.2 cc kullanılır</a:t>
            </a:r>
            <a:endParaRPr lang="tr-TR" sz="1400" dirty="0"/>
          </a:p>
        </p:txBody>
      </p:sp>
      <p:sp>
        <p:nvSpPr>
          <p:cNvPr id="5" name="Dikdörtgen 4"/>
          <p:cNvSpPr/>
          <p:nvPr/>
        </p:nvSpPr>
        <p:spPr>
          <a:xfrm>
            <a:off x="7061810" y="2811557"/>
            <a:ext cx="4891491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400" dirty="0" smtClean="0"/>
              <a:t> Testin değerlendirilmesi</a:t>
            </a:r>
          </a:p>
          <a:p>
            <a:r>
              <a:rPr lang="tr-TR" sz="1400" dirty="0" smtClean="0"/>
              <a:t> 3 numaralı tüp olumlu,</a:t>
            </a:r>
          </a:p>
          <a:p>
            <a:r>
              <a:rPr lang="tr-TR" sz="1400" dirty="0" smtClean="0"/>
              <a:t> 4-5 ve 6 numaralı tüpler olumsuz bulunmalıdır.</a:t>
            </a:r>
          </a:p>
          <a:p>
            <a:r>
              <a:rPr lang="tr-TR" sz="1400" dirty="0" smtClean="0"/>
              <a:t> 1 ve 2 numaralı tüplerde </a:t>
            </a:r>
            <a:r>
              <a:rPr lang="tr-TR" sz="1400" dirty="0" err="1" smtClean="0"/>
              <a:t>presipitasyon</a:t>
            </a:r>
            <a:r>
              <a:rPr lang="tr-TR" sz="1400" dirty="0" smtClean="0"/>
              <a:t> halkalarının görülmesi test sıvısında bağışık serumdaki antikora uygun antijenin var olduğu anlamını</a:t>
            </a:r>
          </a:p>
          <a:p>
            <a:r>
              <a:rPr lang="tr-TR" sz="1400" dirty="0" smtClean="0"/>
              <a:t>taşır.</a:t>
            </a:r>
            <a:endParaRPr lang="tr-TR" sz="1400" dirty="0"/>
          </a:p>
        </p:txBody>
      </p:sp>
    </p:spTree>
    <p:extLst>
      <p:ext uri="{BB962C8B-B14F-4D97-AF65-F5344CB8AC3E}">
        <p14:creationId xmlns:p14="http://schemas.microsoft.com/office/powerpoint/2010/main" val="42249446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952282" y="578252"/>
            <a:ext cx="36704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/>
              <a:t>Jel içinde Yayılma </a:t>
            </a:r>
            <a:r>
              <a:rPr lang="tr-TR" dirty="0" err="1" smtClean="0"/>
              <a:t>Presipitasyon</a:t>
            </a:r>
            <a:r>
              <a:rPr lang="tr-TR" dirty="0" smtClean="0"/>
              <a:t> Testi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215982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59884" y="497980"/>
            <a:ext cx="6096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 smtClean="0"/>
              <a:t>Tüpteki Jel içinde Tek Yönlü Yayılma </a:t>
            </a:r>
            <a:r>
              <a:rPr lang="tr-TR" dirty="0" err="1" smtClean="0"/>
              <a:t>Presipitasyon</a:t>
            </a:r>
            <a:r>
              <a:rPr lang="tr-TR" dirty="0" smtClean="0"/>
              <a:t> Testi (</a:t>
            </a:r>
            <a:r>
              <a:rPr lang="tr-TR" dirty="0" err="1" smtClean="0"/>
              <a:t>Oudin</a:t>
            </a:r>
            <a:endParaRPr lang="tr-TR" dirty="0" smtClean="0"/>
          </a:p>
          <a:p>
            <a:r>
              <a:rPr lang="tr-TR" dirty="0" smtClean="0"/>
              <a:t>Yöntemi)</a:t>
            </a:r>
          </a:p>
          <a:p>
            <a:r>
              <a:rPr lang="tr-TR" dirty="0" smtClean="0"/>
              <a:t>Halkalı </a:t>
            </a:r>
            <a:r>
              <a:rPr lang="tr-TR" dirty="0" err="1" smtClean="0"/>
              <a:t>presipitasyon</a:t>
            </a:r>
            <a:r>
              <a:rPr lang="tr-TR" dirty="0" smtClean="0"/>
              <a:t> yönteminin jel içinde uygulanması gibidir.</a:t>
            </a:r>
          </a:p>
          <a:p>
            <a:r>
              <a:rPr lang="tr-TR" dirty="0" smtClean="0"/>
              <a:t> Amaç</a:t>
            </a:r>
          </a:p>
          <a:p>
            <a:r>
              <a:rPr lang="tr-TR" dirty="0" smtClean="0"/>
              <a:t>Çeşitli bakteri ve virüslerin antijenlerinin tanımlanmasıdır.</a:t>
            </a:r>
            <a:endParaRPr lang="tr-TR" dirty="0"/>
          </a:p>
        </p:txBody>
      </p:sp>
      <p:sp>
        <p:nvSpPr>
          <p:cNvPr id="3" name="Dikdörtgen 2"/>
          <p:cNvSpPr/>
          <p:nvPr/>
        </p:nvSpPr>
        <p:spPr>
          <a:xfrm>
            <a:off x="359884" y="2106407"/>
            <a:ext cx="6096000" cy="375487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sz="1400" dirty="0" smtClean="0"/>
              <a:t> Teknik</a:t>
            </a:r>
          </a:p>
          <a:p>
            <a:r>
              <a:rPr lang="tr-TR" sz="1400" dirty="0" smtClean="0"/>
              <a:t> 20 x 20 mm boyutlarındaki tüpler alınır.</a:t>
            </a:r>
          </a:p>
          <a:p>
            <a:r>
              <a:rPr lang="tr-TR" sz="1400" dirty="0" smtClean="0"/>
              <a:t> Fizyolojik tuzlu su ya da daha iyisi fosfat tamponlu tuzlu su (</a:t>
            </a:r>
            <a:r>
              <a:rPr lang="tr-TR" sz="1400" dirty="0" err="1" smtClean="0"/>
              <a:t>pH</a:t>
            </a:r>
            <a:r>
              <a:rPr lang="tr-TR" sz="1400" dirty="0" smtClean="0"/>
              <a:t> 7.2)</a:t>
            </a:r>
          </a:p>
          <a:p>
            <a:r>
              <a:rPr lang="tr-TR" sz="1400" dirty="0" smtClean="0"/>
              <a:t>içerisinde hazırlanmış ve eritilmiş % 1.2 </a:t>
            </a:r>
            <a:r>
              <a:rPr lang="tr-TR" sz="1400" dirty="0" err="1" smtClean="0"/>
              <a:t>lik</a:t>
            </a:r>
            <a:r>
              <a:rPr lang="tr-TR" sz="1400" dirty="0" smtClean="0"/>
              <a:t> </a:t>
            </a:r>
            <a:r>
              <a:rPr lang="tr-TR" sz="1400" dirty="0" err="1" smtClean="0"/>
              <a:t>agar</a:t>
            </a:r>
            <a:r>
              <a:rPr lang="tr-TR" sz="1400" dirty="0" smtClean="0"/>
              <a:t> hazırlanır.</a:t>
            </a:r>
          </a:p>
          <a:p>
            <a:r>
              <a:rPr lang="tr-TR" sz="1400" dirty="0" smtClean="0"/>
              <a:t> 50°C de tutulan bu </a:t>
            </a:r>
            <a:r>
              <a:rPr lang="tr-TR" sz="1400" dirty="0" err="1" smtClean="0"/>
              <a:t>agardan</a:t>
            </a:r>
            <a:r>
              <a:rPr lang="tr-TR" sz="1400" dirty="0" smtClean="0"/>
              <a:t> bir kısım ile 50 derecede ısıtılmış bir kısım</a:t>
            </a:r>
          </a:p>
          <a:p>
            <a:r>
              <a:rPr lang="tr-TR" sz="1400" dirty="0" smtClean="0"/>
              <a:t>bağışık serum karıştırılıp tüplere dökülerek katılaştırılır.</a:t>
            </a:r>
          </a:p>
          <a:p>
            <a:r>
              <a:rPr lang="tr-TR" sz="1400" dirty="0" smtClean="0"/>
              <a:t> </a:t>
            </a:r>
            <a:r>
              <a:rPr lang="tr-TR" sz="1400" dirty="0" err="1" smtClean="0"/>
              <a:t>Agar</a:t>
            </a:r>
            <a:r>
              <a:rPr lang="tr-TR" sz="1400" dirty="0" smtClean="0"/>
              <a:t> - serum karışımı katılaştıktan sonra üzerine içinde antijen</a:t>
            </a:r>
          </a:p>
          <a:p>
            <a:r>
              <a:rPr lang="tr-TR" sz="1400" dirty="0" smtClean="0"/>
              <a:t>araştırılacak olan sıvıdan yavaşça eklenir.</a:t>
            </a:r>
          </a:p>
          <a:p>
            <a:r>
              <a:rPr lang="tr-TR" sz="1400" dirty="0" smtClean="0"/>
              <a:t> Tüpler oda derecesinde dik olarak bekletilir.</a:t>
            </a:r>
          </a:p>
          <a:p>
            <a:r>
              <a:rPr lang="tr-TR" sz="1400" dirty="0" smtClean="0"/>
              <a:t> incelenen sıvıda, bağışık serumdaki antikorlara uygun antijen varsa bir</a:t>
            </a:r>
          </a:p>
          <a:p>
            <a:r>
              <a:rPr lang="tr-TR" sz="1400" dirty="0" smtClean="0"/>
              <a:t>süre sonra </a:t>
            </a:r>
            <a:r>
              <a:rPr lang="tr-TR" sz="1400" dirty="0" err="1" smtClean="0"/>
              <a:t>agarlı</a:t>
            </a:r>
            <a:r>
              <a:rPr lang="tr-TR" sz="1400" dirty="0" smtClean="0"/>
              <a:t> kısımda bir </a:t>
            </a:r>
            <a:r>
              <a:rPr lang="tr-TR" sz="1400" dirty="0" err="1" smtClean="0"/>
              <a:t>presipitasyon</a:t>
            </a:r>
            <a:r>
              <a:rPr lang="tr-TR" sz="1400" dirty="0" smtClean="0"/>
              <a:t> bulanıklığı oluşmaya başlar.</a:t>
            </a:r>
          </a:p>
          <a:p>
            <a:r>
              <a:rPr lang="tr-TR" sz="1400" dirty="0" smtClean="0"/>
              <a:t>Bu bulanıklık üstten azalırken alta doğru yayılarak belirli bir bölgede</a:t>
            </a:r>
          </a:p>
          <a:p>
            <a:r>
              <a:rPr lang="tr-TR" sz="1400" dirty="0" smtClean="0"/>
              <a:t>yoğunlaşır. Sonunda antijen - antikor miktarlarının en uygun bulundukları</a:t>
            </a:r>
          </a:p>
          <a:p>
            <a:r>
              <a:rPr lang="tr-TR" sz="1400" dirty="0" smtClean="0"/>
              <a:t>uzaklıkta bir </a:t>
            </a:r>
            <a:r>
              <a:rPr lang="tr-TR" sz="1400" dirty="0" err="1" smtClean="0"/>
              <a:t>presipitasyon</a:t>
            </a:r>
            <a:r>
              <a:rPr lang="tr-TR" sz="1400" dirty="0" smtClean="0"/>
              <a:t> diski (</a:t>
            </a:r>
            <a:r>
              <a:rPr lang="tr-TR" sz="1400" dirty="0" err="1" smtClean="0"/>
              <a:t>zonu</a:t>
            </a:r>
            <a:r>
              <a:rPr lang="tr-TR" sz="1400" dirty="0" smtClean="0"/>
              <a:t>) oluşur.</a:t>
            </a:r>
          </a:p>
          <a:p>
            <a:r>
              <a:rPr lang="tr-TR" sz="1400" dirty="0" smtClean="0"/>
              <a:t> Eğer incelenen sıvıda serumdaki antikorlar için uygun, birden çok antijen</a:t>
            </a:r>
          </a:p>
          <a:p>
            <a:r>
              <a:rPr lang="tr-TR" sz="1400" dirty="0" smtClean="0"/>
              <a:t>varsa her birisi için ayrı uzaklıklarda ayrı </a:t>
            </a:r>
            <a:r>
              <a:rPr lang="tr-TR" sz="1400" dirty="0" err="1" smtClean="0"/>
              <a:t>presipitasyon</a:t>
            </a:r>
            <a:r>
              <a:rPr lang="tr-TR" sz="1400" dirty="0" smtClean="0"/>
              <a:t> diskleri oluşur.</a:t>
            </a:r>
          </a:p>
          <a:p>
            <a:r>
              <a:rPr lang="tr-TR" sz="1400" dirty="0" smtClean="0"/>
              <a:t> Deneyde gerekli kontroller kullanılmalıdır.</a:t>
            </a:r>
            <a:endParaRPr lang="tr-TR" sz="1400" dirty="0"/>
          </a:p>
        </p:txBody>
      </p:sp>
    </p:spTree>
    <p:extLst>
      <p:ext uri="{BB962C8B-B14F-4D97-AF65-F5344CB8AC3E}">
        <p14:creationId xmlns:p14="http://schemas.microsoft.com/office/powerpoint/2010/main" val="15727546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81918" y="235152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 smtClean="0"/>
              <a:t>Tüpteki Jel içinde Çift Yönlü Yayılımla </a:t>
            </a:r>
            <a:r>
              <a:rPr lang="tr-TR" dirty="0" err="1" smtClean="0"/>
              <a:t>Presipitasyon</a:t>
            </a:r>
            <a:r>
              <a:rPr lang="tr-TR" dirty="0" smtClean="0"/>
              <a:t> Testi</a:t>
            </a:r>
          </a:p>
          <a:p>
            <a:r>
              <a:rPr lang="tr-TR" dirty="0" smtClean="0"/>
              <a:t> Amaç</a:t>
            </a:r>
          </a:p>
          <a:p>
            <a:r>
              <a:rPr lang="tr-TR" dirty="0" smtClean="0"/>
              <a:t>Çeşitli bakteri ve virüslerin antijenlerinin tanımlanmasıdır.</a:t>
            </a:r>
            <a:endParaRPr lang="tr-TR" dirty="0"/>
          </a:p>
        </p:txBody>
      </p:sp>
      <p:sp>
        <p:nvSpPr>
          <p:cNvPr id="3" name="Dikdörtgen 2"/>
          <p:cNvSpPr/>
          <p:nvPr/>
        </p:nvSpPr>
        <p:spPr>
          <a:xfrm>
            <a:off x="381918" y="1283320"/>
            <a:ext cx="6096000" cy="424731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 smtClean="0"/>
              <a:t> Teknik</a:t>
            </a:r>
          </a:p>
          <a:p>
            <a:r>
              <a:rPr lang="tr-TR" dirty="0" smtClean="0"/>
              <a:t> 20 x 20 mm boyutlarındaki tüpler alınır.</a:t>
            </a:r>
          </a:p>
          <a:p>
            <a:r>
              <a:rPr lang="tr-TR" dirty="0" smtClean="0"/>
              <a:t> Fizyolojik tuzlu su ya da daha iyisi fosfat tamponlu tuzlu su </a:t>
            </a:r>
            <a:r>
              <a:rPr lang="tr-TR" dirty="0" err="1" smtClean="0"/>
              <a:t>pH</a:t>
            </a:r>
            <a:r>
              <a:rPr lang="tr-TR" dirty="0" smtClean="0"/>
              <a:t> 7.2</a:t>
            </a:r>
          </a:p>
          <a:p>
            <a:r>
              <a:rPr lang="tr-TR" dirty="0" smtClean="0"/>
              <a:t>içerisinde hazırlanmış ve eritilmiş % 1.2 </a:t>
            </a:r>
            <a:r>
              <a:rPr lang="tr-TR" dirty="0" err="1" smtClean="0"/>
              <a:t>lik</a:t>
            </a:r>
            <a:r>
              <a:rPr lang="tr-TR" dirty="0" smtClean="0"/>
              <a:t> </a:t>
            </a:r>
            <a:r>
              <a:rPr lang="tr-TR" dirty="0" err="1" smtClean="0"/>
              <a:t>agar</a:t>
            </a:r>
            <a:r>
              <a:rPr lang="tr-TR" dirty="0" smtClean="0"/>
              <a:t> hazırlanır.</a:t>
            </a:r>
          </a:p>
          <a:p>
            <a:r>
              <a:rPr lang="tr-TR" dirty="0" smtClean="0"/>
              <a:t> 50°C de tutulan bu </a:t>
            </a:r>
            <a:r>
              <a:rPr lang="tr-TR" dirty="0" err="1" smtClean="0"/>
              <a:t>agardan</a:t>
            </a:r>
            <a:r>
              <a:rPr lang="tr-TR" dirty="0" smtClean="0"/>
              <a:t> bir kısım ile 50 derecede ısıtılmış bir kısım</a:t>
            </a:r>
          </a:p>
          <a:p>
            <a:r>
              <a:rPr lang="tr-TR" dirty="0" smtClean="0"/>
              <a:t>bağışık serum karıştırılıp tüplere dökülerek katılaştırılır.</a:t>
            </a:r>
          </a:p>
          <a:p>
            <a:r>
              <a:rPr lang="tr-TR" dirty="0" smtClean="0"/>
              <a:t> Sonra bunun üzerine 2.5 cm yüksekliğinde % 0.6‟lık </a:t>
            </a:r>
            <a:r>
              <a:rPr lang="tr-TR" dirty="0" err="1" smtClean="0"/>
              <a:t>serumsuz</a:t>
            </a:r>
            <a:r>
              <a:rPr lang="tr-TR" dirty="0" smtClean="0"/>
              <a:t> </a:t>
            </a:r>
            <a:r>
              <a:rPr lang="tr-TR" dirty="0" err="1" smtClean="0"/>
              <a:t>agar</a:t>
            </a:r>
            <a:r>
              <a:rPr lang="tr-TR" dirty="0" smtClean="0"/>
              <a:t> konur ve o da katılaştırılır. </a:t>
            </a:r>
          </a:p>
          <a:p>
            <a:r>
              <a:rPr lang="tr-TR" dirty="0" smtClean="0"/>
              <a:t> En üste içerisinde antijen araştırılacak olan sıvı eklenir. </a:t>
            </a:r>
          </a:p>
          <a:p>
            <a:r>
              <a:rPr lang="tr-TR" dirty="0" smtClean="0"/>
              <a:t> Testin değerlendirilmesi Sonuç olarak antijen aşağıya, antikorlar da yukarıya doğru difüzyonla ilerleyerek birbirlerine uygun noktada ve aradaki </a:t>
            </a:r>
            <a:r>
              <a:rPr lang="tr-TR" dirty="0" err="1" smtClean="0"/>
              <a:t>agar</a:t>
            </a:r>
            <a:r>
              <a:rPr lang="tr-TR" dirty="0" smtClean="0"/>
              <a:t> tabakasında </a:t>
            </a:r>
            <a:r>
              <a:rPr lang="tr-TR" dirty="0" err="1" smtClean="0"/>
              <a:t>presipitasyon</a:t>
            </a:r>
            <a:r>
              <a:rPr lang="tr-TR" dirty="0" smtClean="0"/>
              <a:t> diskleri oluşur. Deneyde gerekli kontroller kullanılmalıdır.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590378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53872" y="324864"/>
            <a:ext cx="42571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/>
              <a:t>Plak içi Jelde Yayılım ile </a:t>
            </a:r>
            <a:r>
              <a:rPr lang="tr-TR" dirty="0" err="1" smtClean="0"/>
              <a:t>Presipitasyon</a:t>
            </a:r>
            <a:r>
              <a:rPr lang="tr-TR" dirty="0" smtClean="0"/>
              <a:t> Testi </a:t>
            </a:r>
            <a:endParaRPr lang="tr-TR" dirty="0"/>
          </a:p>
        </p:txBody>
      </p:sp>
      <p:sp>
        <p:nvSpPr>
          <p:cNvPr id="3" name="Dikdörtgen 2"/>
          <p:cNvSpPr/>
          <p:nvPr/>
        </p:nvSpPr>
        <p:spPr>
          <a:xfrm>
            <a:off x="353872" y="793858"/>
            <a:ext cx="6096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 smtClean="0"/>
              <a:t>Plak içi Jelde Çift Yönlü Yayılımla </a:t>
            </a:r>
            <a:r>
              <a:rPr lang="tr-TR" dirty="0" err="1" smtClean="0"/>
              <a:t>Presipitasyon</a:t>
            </a:r>
            <a:r>
              <a:rPr lang="tr-TR" dirty="0" smtClean="0"/>
              <a:t> Testi (</a:t>
            </a:r>
            <a:r>
              <a:rPr lang="tr-TR" dirty="0" err="1" smtClean="0"/>
              <a:t>Ouchterlony</a:t>
            </a:r>
            <a:endParaRPr lang="tr-TR" dirty="0" smtClean="0"/>
          </a:p>
          <a:p>
            <a:r>
              <a:rPr lang="tr-TR" dirty="0" smtClean="0"/>
              <a:t>Yöntemi)</a:t>
            </a:r>
          </a:p>
          <a:p>
            <a:r>
              <a:rPr lang="tr-TR" dirty="0" smtClean="0"/>
              <a:t> Amaç</a:t>
            </a:r>
          </a:p>
          <a:p>
            <a:r>
              <a:rPr lang="tr-TR" dirty="0" smtClean="0"/>
              <a:t>Hazırlanan plakların içerisinde antijen ile antikorun karşılaşmasından oluşan</a:t>
            </a:r>
          </a:p>
          <a:p>
            <a:r>
              <a:rPr lang="tr-TR" dirty="0" err="1" smtClean="0"/>
              <a:t>presipitasyon</a:t>
            </a:r>
            <a:r>
              <a:rPr lang="tr-TR" dirty="0" smtClean="0"/>
              <a:t> çizgilerinin incelenmesidir.</a:t>
            </a:r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5923403" y="324864"/>
            <a:ext cx="6096000" cy="483209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sz="1400" dirty="0" smtClean="0"/>
              <a:t> Teknik</a:t>
            </a:r>
          </a:p>
          <a:p>
            <a:r>
              <a:rPr lang="tr-TR" sz="1400" dirty="0" smtClean="0"/>
              <a:t> % 0.85 tuzlu su ya da 0.2 M fosfat tampon eriyiği (</a:t>
            </a:r>
            <a:r>
              <a:rPr lang="tr-TR" sz="1400" dirty="0" err="1" smtClean="0"/>
              <a:t>pH</a:t>
            </a:r>
            <a:r>
              <a:rPr lang="tr-TR" sz="1400" dirty="0" smtClean="0"/>
              <a:t>: 7.2)içerisinde % 1</a:t>
            </a:r>
          </a:p>
          <a:p>
            <a:r>
              <a:rPr lang="tr-TR" sz="1400" dirty="0" err="1" smtClean="0"/>
              <a:t>agar</a:t>
            </a:r>
            <a:r>
              <a:rPr lang="tr-TR" sz="1400" dirty="0" smtClean="0"/>
              <a:t> karıştırılıp eritilir.</a:t>
            </a:r>
          </a:p>
          <a:p>
            <a:r>
              <a:rPr lang="tr-TR" sz="1400" dirty="0" smtClean="0"/>
              <a:t> içerisine koruyucu olarak % 0,1 </a:t>
            </a:r>
            <a:r>
              <a:rPr lang="tr-TR" sz="1400" dirty="0" err="1" smtClean="0"/>
              <a:t>sodium</a:t>
            </a:r>
            <a:r>
              <a:rPr lang="tr-TR" sz="1400" dirty="0" smtClean="0"/>
              <a:t> </a:t>
            </a:r>
            <a:r>
              <a:rPr lang="tr-TR" sz="1400" dirty="0" err="1" smtClean="0"/>
              <a:t>azid</a:t>
            </a:r>
            <a:r>
              <a:rPr lang="tr-TR" sz="1400" dirty="0" smtClean="0"/>
              <a:t> eklenir</a:t>
            </a:r>
          </a:p>
          <a:p>
            <a:r>
              <a:rPr lang="tr-TR" sz="1400" dirty="0" smtClean="0"/>
              <a:t> 90 mm çapındaki </a:t>
            </a:r>
            <a:r>
              <a:rPr lang="tr-TR" sz="1400" dirty="0" err="1" smtClean="0"/>
              <a:t>düztabanlı</a:t>
            </a:r>
            <a:r>
              <a:rPr lang="tr-TR" sz="1400" dirty="0" smtClean="0"/>
              <a:t> </a:t>
            </a:r>
            <a:r>
              <a:rPr lang="tr-TR" sz="1400" dirty="0" err="1" smtClean="0"/>
              <a:t>petri</a:t>
            </a:r>
            <a:r>
              <a:rPr lang="tr-TR" sz="1400" dirty="0" smtClean="0"/>
              <a:t> kutularına 10‟ar ml dökülerek plak</a:t>
            </a:r>
          </a:p>
          <a:p>
            <a:r>
              <a:rPr lang="tr-TR" sz="1400" dirty="0" smtClean="0"/>
              <a:t>şeklinde katılaştırılır.( Bu plakların kalınlığı yaklaşık 1,5 </a:t>
            </a:r>
            <a:r>
              <a:rPr lang="tr-TR" sz="1400" dirty="0" err="1" smtClean="0"/>
              <a:t>mm‟dir</a:t>
            </a:r>
            <a:r>
              <a:rPr lang="tr-TR" sz="1400" dirty="0" smtClean="0"/>
              <a:t>.)</a:t>
            </a:r>
          </a:p>
          <a:p>
            <a:r>
              <a:rPr lang="tr-TR" sz="1400" dirty="0" smtClean="0"/>
              <a:t> Antikor (bağışık serumlar) ve </a:t>
            </a:r>
            <a:r>
              <a:rPr lang="tr-TR" sz="1400" dirty="0" err="1" smtClean="0"/>
              <a:t>antijenli</a:t>
            </a:r>
            <a:r>
              <a:rPr lang="tr-TR" sz="1400" dirty="0" smtClean="0"/>
              <a:t> sıvılar bu plaklarda açılacak</a:t>
            </a:r>
          </a:p>
          <a:p>
            <a:r>
              <a:rPr lang="tr-TR" sz="1400" dirty="0" smtClean="0"/>
              <a:t>çukurların içerisine konur.</a:t>
            </a:r>
          </a:p>
          <a:p>
            <a:r>
              <a:rPr lang="tr-TR" sz="1400" dirty="0" smtClean="0"/>
              <a:t> Çukurlar yaklaşık 4-5 mm çapında ve basitçe bir cam boru, mantar delici</a:t>
            </a:r>
          </a:p>
          <a:p>
            <a:r>
              <a:rPr lang="tr-TR" sz="1400" dirty="0" smtClean="0"/>
              <a:t>ya da özel olarak yapılmış </a:t>
            </a:r>
            <a:r>
              <a:rPr lang="tr-TR" sz="1400" dirty="0" err="1" smtClean="0"/>
              <a:t>agar</a:t>
            </a:r>
            <a:r>
              <a:rPr lang="tr-TR" sz="1400" dirty="0" smtClean="0"/>
              <a:t> kesici ile </a:t>
            </a:r>
            <a:r>
              <a:rPr lang="tr-TR" sz="1400" dirty="0" err="1" smtClean="0"/>
              <a:t>agar</a:t>
            </a:r>
            <a:r>
              <a:rPr lang="tr-TR" sz="1400" dirty="0" smtClean="0"/>
              <a:t> kesilmek suretiyle açılır.</a:t>
            </a:r>
          </a:p>
          <a:p>
            <a:r>
              <a:rPr lang="tr-TR" sz="1400" dirty="0" smtClean="0"/>
              <a:t> Çalışma amacına göre aralarında 1‟er cm olmak üzere yan yana ikişerli</a:t>
            </a:r>
          </a:p>
          <a:p>
            <a:r>
              <a:rPr lang="tr-TR" sz="1400" dirty="0" smtClean="0"/>
              <a:t>çukurlar, eşkenar üçgenin tepelerinde olmak üzere üç çukur ya da</a:t>
            </a:r>
          </a:p>
          <a:p>
            <a:r>
              <a:rPr lang="tr-TR" sz="1400" dirty="0" smtClean="0"/>
              <a:t>merkezinde bir ve köşelerinde birer olmak üzere bir altıgen şeklinde 7</a:t>
            </a:r>
          </a:p>
          <a:p>
            <a:r>
              <a:rPr lang="tr-TR" sz="1400" dirty="0" smtClean="0"/>
              <a:t>adet çukur açılarak çalışılır.</a:t>
            </a:r>
          </a:p>
          <a:p>
            <a:r>
              <a:rPr lang="tr-TR" sz="1400" dirty="0" smtClean="0"/>
              <a:t> Çukurların düzgün açılabilmesi için plakların altına konan şablonlardan</a:t>
            </a:r>
          </a:p>
          <a:p>
            <a:r>
              <a:rPr lang="tr-TR" sz="1400" dirty="0" smtClean="0"/>
              <a:t>yararlanılır.</a:t>
            </a:r>
          </a:p>
          <a:p>
            <a:r>
              <a:rPr lang="tr-TR" sz="1400" dirty="0" smtClean="0"/>
              <a:t> Tek bir antijen ile bir antikorun araştırılması amacıyla yan yana açılan iki</a:t>
            </a:r>
          </a:p>
          <a:p>
            <a:r>
              <a:rPr lang="tr-TR" sz="1400" dirty="0" smtClean="0"/>
              <a:t>çukurdan birisine antikor içeren bağışık serumlar diğerine </a:t>
            </a:r>
            <a:r>
              <a:rPr lang="tr-TR" sz="1400" dirty="0" err="1" smtClean="0"/>
              <a:t>antijenli</a:t>
            </a:r>
            <a:r>
              <a:rPr lang="tr-TR" sz="1400" dirty="0" smtClean="0"/>
              <a:t> sıvı</a:t>
            </a:r>
          </a:p>
          <a:p>
            <a:r>
              <a:rPr lang="tr-TR" sz="1400" dirty="0" smtClean="0"/>
              <a:t>ayrı </a:t>
            </a:r>
            <a:r>
              <a:rPr lang="tr-TR" sz="1400" dirty="0" err="1" smtClean="0"/>
              <a:t>pastör</a:t>
            </a:r>
            <a:r>
              <a:rPr lang="tr-TR" sz="1400" dirty="0" smtClean="0"/>
              <a:t> pipetleri ile ve plak yüzeyine taşmayacak şekilde doldurulur.</a:t>
            </a:r>
          </a:p>
          <a:p>
            <a:r>
              <a:rPr lang="tr-TR" sz="1400" dirty="0" smtClean="0"/>
              <a:t> </a:t>
            </a:r>
            <a:r>
              <a:rPr lang="tr-TR" sz="1400" dirty="0" err="1" smtClean="0"/>
              <a:t>Petri</a:t>
            </a:r>
            <a:r>
              <a:rPr lang="tr-TR" sz="1400" dirty="0" smtClean="0"/>
              <a:t> kutuları, nem kaybını engellemek üzere, altına ıslatılmış bir süzgeç</a:t>
            </a:r>
          </a:p>
          <a:p>
            <a:r>
              <a:rPr lang="tr-TR" sz="1400" dirty="0" smtClean="0"/>
              <a:t>kâğıdı bulunan kapaklı bir plastik kutuya yerleştirilerek bir gece</a:t>
            </a:r>
          </a:p>
          <a:p>
            <a:r>
              <a:rPr lang="tr-TR" sz="1400" dirty="0" smtClean="0"/>
              <a:t>buzdolabında bekletilir.</a:t>
            </a:r>
            <a:endParaRPr lang="tr-TR" sz="1400" dirty="0"/>
          </a:p>
        </p:txBody>
      </p:sp>
    </p:spTree>
    <p:extLst>
      <p:ext uri="{BB962C8B-B14F-4D97-AF65-F5344CB8AC3E}">
        <p14:creationId xmlns:p14="http://schemas.microsoft.com/office/powerpoint/2010/main" val="3654558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293782" y="520002"/>
            <a:ext cx="11538333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400" dirty="0" smtClean="0"/>
              <a:t>Plak içinde Tek Yönlü </a:t>
            </a:r>
            <a:r>
              <a:rPr lang="tr-TR" sz="1400" dirty="0" err="1" smtClean="0"/>
              <a:t>Işınsal</a:t>
            </a:r>
            <a:r>
              <a:rPr lang="tr-TR" sz="1400" dirty="0" smtClean="0"/>
              <a:t> Yayılım Yöntemi ile </a:t>
            </a:r>
            <a:r>
              <a:rPr lang="tr-TR" sz="1400" dirty="0" err="1" smtClean="0"/>
              <a:t>Presipitasyon</a:t>
            </a:r>
            <a:r>
              <a:rPr lang="tr-TR" sz="1400" dirty="0" smtClean="0"/>
              <a:t> Testi</a:t>
            </a:r>
          </a:p>
          <a:p>
            <a:r>
              <a:rPr lang="tr-TR" sz="1400" dirty="0" smtClean="0"/>
              <a:t>(</a:t>
            </a:r>
            <a:r>
              <a:rPr lang="tr-TR" sz="1400" dirty="0" err="1" smtClean="0"/>
              <a:t>Mancini</a:t>
            </a:r>
            <a:r>
              <a:rPr lang="tr-TR" sz="1400" dirty="0" smtClean="0"/>
              <a:t> Yöntemi)</a:t>
            </a:r>
          </a:p>
          <a:p>
            <a:r>
              <a:rPr lang="tr-TR" sz="1400" dirty="0" smtClean="0"/>
              <a:t>Bu yöntemle pratikte, kendilerine uygun antikorlarla çalışmak koşulu ile </a:t>
            </a:r>
            <a:r>
              <a:rPr lang="tr-TR" sz="1400" dirty="0" err="1" smtClean="0"/>
              <a:t>immunoglobulin</a:t>
            </a:r>
            <a:r>
              <a:rPr lang="tr-TR" sz="1400" dirty="0" smtClean="0"/>
              <a:t> sınıflarının miktarları, alfa </a:t>
            </a:r>
            <a:r>
              <a:rPr lang="tr-TR" sz="1400" dirty="0" err="1" smtClean="0"/>
              <a:t>fetoprotein</a:t>
            </a:r>
            <a:r>
              <a:rPr lang="tr-TR" sz="1400" dirty="0" smtClean="0"/>
              <a:t>, C reaktif protein, </a:t>
            </a:r>
            <a:r>
              <a:rPr lang="tr-TR" sz="1400" dirty="0" err="1" smtClean="0"/>
              <a:t>komplemanın</a:t>
            </a:r>
            <a:r>
              <a:rPr lang="tr-TR" sz="1400" dirty="0" smtClean="0"/>
              <a:t> 3.</a:t>
            </a:r>
          </a:p>
          <a:p>
            <a:r>
              <a:rPr lang="tr-TR" sz="1400" dirty="0" smtClean="0"/>
              <a:t>parçası gibi protein yapısındaki antijenlerin miktarları duyarlı olarak ölçülebilir.</a:t>
            </a:r>
          </a:p>
          <a:p>
            <a:r>
              <a:rPr lang="tr-TR" sz="1400" dirty="0" smtClean="0"/>
              <a:t> Amaç</a:t>
            </a:r>
          </a:p>
          <a:p>
            <a:r>
              <a:rPr lang="tr-TR" sz="1400" dirty="0" smtClean="0"/>
              <a:t>Hazırlanan plakların içerisinde antijen ile antikorun karşılaşmasından oluşan</a:t>
            </a:r>
          </a:p>
          <a:p>
            <a:r>
              <a:rPr lang="tr-TR" sz="1400" dirty="0" err="1" smtClean="0"/>
              <a:t>presipitasyon</a:t>
            </a:r>
            <a:r>
              <a:rPr lang="tr-TR" sz="1400" dirty="0" smtClean="0"/>
              <a:t> halelerinin incelenmesidir.</a:t>
            </a:r>
          </a:p>
          <a:p>
            <a:r>
              <a:rPr lang="tr-TR" sz="1400" dirty="0" smtClean="0"/>
              <a:t> Teknik  Fizyolojik tuzlu su ya da daha iyisi fosfat tamponlu tuzlu su </a:t>
            </a:r>
            <a:r>
              <a:rPr lang="tr-TR" sz="1400" dirty="0" err="1" smtClean="0"/>
              <a:t>pH</a:t>
            </a:r>
            <a:r>
              <a:rPr lang="tr-TR" sz="1400" dirty="0" smtClean="0"/>
              <a:t> 7.2 içerisinde hazırlanmış ve eritilmiş % 2‟lik </a:t>
            </a:r>
            <a:r>
              <a:rPr lang="tr-TR" sz="1400" dirty="0" err="1" smtClean="0"/>
              <a:t>agar</a:t>
            </a:r>
            <a:r>
              <a:rPr lang="tr-TR" sz="1400" dirty="0" smtClean="0"/>
              <a:t> hazırlanır. </a:t>
            </a:r>
          </a:p>
          <a:p>
            <a:r>
              <a:rPr lang="tr-TR" sz="1400" dirty="0" smtClean="0"/>
              <a:t> 50 °C de tutulan bu </a:t>
            </a:r>
            <a:r>
              <a:rPr lang="tr-TR" sz="1400" dirty="0" err="1" smtClean="0"/>
              <a:t>agardan</a:t>
            </a:r>
            <a:r>
              <a:rPr lang="tr-TR" sz="1400" dirty="0" smtClean="0"/>
              <a:t> bir kısım ile 50 derecede ısıtılmış bir kısım bağışık serum karışımı tüp yerine plak şeklinde dökülür. 40 </a:t>
            </a:r>
          </a:p>
          <a:p>
            <a:r>
              <a:rPr lang="tr-TR" sz="1400" dirty="0" smtClean="0"/>
              <a:t> Plaktaki bağışık serumda bulunan antikorlara uygun antijen içerip içermediklerinin araştırılması istenilen çeşitli inceleme örnekleri bu plakta açılan çukurlara ayrı ayrı doldurulup nem kaybetmeleri önlenerek + 4 derecede bir gece bekletilirse, homolog antijen içeren örneklerin konduğu çukurların etraflarında belirli bir uzaklıkta çevreleyen bir </a:t>
            </a:r>
            <a:r>
              <a:rPr lang="tr-TR" sz="1400" dirty="0" err="1" smtClean="0"/>
              <a:t>presipitasyon</a:t>
            </a:r>
            <a:r>
              <a:rPr lang="tr-TR" sz="1400" dirty="0" smtClean="0"/>
              <a:t> halesi ortaya çıkar. </a:t>
            </a:r>
          </a:p>
          <a:p>
            <a:r>
              <a:rPr lang="tr-TR" sz="1400" dirty="0" smtClean="0"/>
              <a:t> Antijen </a:t>
            </a:r>
            <a:r>
              <a:rPr lang="tr-TR" sz="1400" dirty="0" err="1" smtClean="0"/>
              <a:t>titrajı</a:t>
            </a:r>
            <a:r>
              <a:rPr lang="tr-TR" sz="1400" dirty="0" smtClean="0"/>
              <a:t> amacıyla aynı şekilde hazırlanan bağışık </a:t>
            </a:r>
            <a:r>
              <a:rPr lang="tr-TR" sz="1400" dirty="0" err="1" smtClean="0"/>
              <a:t>serumlu</a:t>
            </a:r>
            <a:r>
              <a:rPr lang="tr-TR" sz="1400" dirty="0" smtClean="0"/>
              <a:t> </a:t>
            </a:r>
            <a:r>
              <a:rPr lang="tr-TR" sz="1400" dirty="0" err="1" smtClean="0"/>
              <a:t>plak'ın</a:t>
            </a:r>
            <a:r>
              <a:rPr lang="tr-TR" sz="1400" dirty="0" smtClean="0"/>
              <a:t> biri ortada, diğerleri altıgen köşelerinde olmak üzere 7 çukur açılır.  Her çukura incelenecek antijenin değişik </a:t>
            </a:r>
            <a:r>
              <a:rPr lang="tr-TR" sz="1400" dirty="0" err="1" smtClean="0"/>
              <a:t>sulandırımlarından</a:t>
            </a:r>
            <a:r>
              <a:rPr lang="tr-TR" sz="1400" dirty="0" smtClean="0"/>
              <a:t> doldurulup difüzyona bırakılır. </a:t>
            </a:r>
          </a:p>
          <a:p>
            <a:r>
              <a:rPr lang="tr-TR" sz="1400" dirty="0" smtClean="0"/>
              <a:t> Ertesi gün bakıldığında, </a:t>
            </a:r>
            <a:r>
              <a:rPr lang="tr-TR" sz="1400" dirty="0" err="1" smtClean="0"/>
              <a:t>presipitasyon</a:t>
            </a:r>
            <a:r>
              <a:rPr lang="tr-TR" sz="1400" dirty="0" smtClean="0"/>
              <a:t> halesi oluşturan en son </a:t>
            </a:r>
            <a:r>
              <a:rPr lang="tr-TR" sz="1400" dirty="0" err="1" smtClean="0"/>
              <a:t>sulandırım</a:t>
            </a:r>
            <a:r>
              <a:rPr lang="tr-TR" sz="1400" dirty="0" smtClean="0"/>
              <a:t>, antijenin </a:t>
            </a:r>
            <a:r>
              <a:rPr lang="tr-TR" sz="1400" dirty="0" err="1" smtClean="0"/>
              <a:t>titresini</a:t>
            </a:r>
            <a:r>
              <a:rPr lang="tr-TR" sz="1400" dirty="0" smtClean="0"/>
              <a:t> verir.</a:t>
            </a:r>
            <a:endParaRPr lang="tr-TR" sz="1400" dirty="0"/>
          </a:p>
        </p:txBody>
      </p:sp>
    </p:spTree>
    <p:extLst>
      <p:ext uri="{BB962C8B-B14F-4D97-AF65-F5344CB8AC3E}">
        <p14:creationId xmlns:p14="http://schemas.microsoft.com/office/powerpoint/2010/main" val="705882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1502</Words>
  <Application>Microsoft Office PowerPoint</Application>
  <PresentationFormat>Geniş ekran</PresentationFormat>
  <Paragraphs>149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7" baseType="lpstr">
      <vt:lpstr>Arial</vt:lpstr>
      <vt:lpstr>Arial TUR</vt:lpstr>
      <vt:lpstr>Calibri</vt:lpstr>
      <vt:lpstr>Calibri Light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KILIÇ</dc:creator>
  <cp:lastModifiedBy>KILIÇ</cp:lastModifiedBy>
  <cp:revision>3</cp:revision>
  <dcterms:created xsi:type="dcterms:W3CDTF">2020-01-19T11:18:02Z</dcterms:created>
  <dcterms:modified xsi:type="dcterms:W3CDTF">2020-01-19T11:34:46Z</dcterms:modified>
</cp:coreProperties>
</file>