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-13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Click to edit Master text styles</a:t>
            </a:r>
          </a:p>
          <a:p>
            <a:pPr lvl="1" eaLnBrk="1" latinLnBrk="0" hangingPunct="1"/>
            <a:r>
              <a:rPr lang="tr-TR" smtClean="0"/>
              <a:t>Second level</a:t>
            </a:r>
          </a:p>
          <a:p>
            <a:pPr lvl="2" eaLnBrk="1" latinLnBrk="0" hangingPunct="1"/>
            <a:r>
              <a:rPr lang="tr-TR" smtClean="0"/>
              <a:t>Third level</a:t>
            </a:r>
          </a:p>
          <a:p>
            <a:pPr lvl="3" eaLnBrk="1" latinLnBrk="0" hangingPunct="1"/>
            <a:r>
              <a:rPr lang="tr-TR" smtClean="0"/>
              <a:t>Fourth level</a:t>
            </a:r>
          </a:p>
          <a:p>
            <a:pPr lvl="4" eaLnBrk="1" latinLnBrk="0" hangingPunct="1"/>
            <a:r>
              <a:rPr lang="tr-TR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t>6.01.19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Click to edit Master text styles</a:t>
            </a:r>
          </a:p>
          <a:p>
            <a:pPr lvl="1" eaLnBrk="1" latinLnBrk="0" hangingPunct="1"/>
            <a:r>
              <a:rPr kumimoji="0" lang="tr-TR" smtClean="0"/>
              <a:t>Second level</a:t>
            </a:r>
          </a:p>
          <a:p>
            <a:pPr lvl="2" eaLnBrk="1" latinLnBrk="0" hangingPunct="1"/>
            <a:r>
              <a:rPr kumimoji="0" lang="tr-TR" smtClean="0"/>
              <a:t>Third level</a:t>
            </a:r>
          </a:p>
          <a:p>
            <a:pPr lvl="3" eaLnBrk="1" latinLnBrk="0" hangingPunct="1"/>
            <a:r>
              <a:rPr kumimoji="0" lang="tr-TR" smtClean="0"/>
              <a:t>Fourth level</a:t>
            </a:r>
          </a:p>
          <a:p>
            <a:pPr lvl="4" eaLnBrk="1" latinLnBrk="0" hangingPunct="1"/>
            <a:r>
              <a:rPr kumimoji="0" lang="tr-TR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6.01.19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960738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rgbClr val="660066"/>
                </a:solidFill>
              </a:rPr>
              <a:t>TÜRK DIŞ POLİTİKASI (</a:t>
            </a:r>
            <a:r>
              <a:rPr lang="en-US" sz="3600" dirty="0" err="1">
                <a:solidFill>
                  <a:srgbClr val="660066"/>
                </a:solidFill>
              </a:rPr>
              <a:t>Güz</a:t>
            </a:r>
            <a:r>
              <a:rPr lang="en-US" sz="3600" dirty="0">
                <a:solidFill>
                  <a:srgbClr val="660066"/>
                </a:solidFill>
              </a:rPr>
              <a:t> 2018)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246909"/>
            <a:ext cx="7406640" cy="3486727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endParaRPr lang="en-US" sz="2800" dirty="0" smtClean="0">
              <a:solidFill>
                <a:srgbClr val="660066"/>
              </a:solidFill>
            </a:endParaRPr>
          </a:p>
          <a:p>
            <a:pPr algn="ctr"/>
            <a:r>
              <a:rPr lang="en-US" sz="2800" dirty="0" smtClean="0">
                <a:solidFill>
                  <a:srgbClr val="660066"/>
                </a:solidFill>
              </a:rPr>
              <a:t>6</a:t>
            </a:r>
            <a:r>
              <a:rPr lang="en-US" sz="2800" dirty="0" smtClean="0">
                <a:solidFill>
                  <a:srgbClr val="660066"/>
                </a:solidFill>
              </a:rPr>
              <a:t>. </a:t>
            </a:r>
            <a:r>
              <a:rPr lang="en-US" sz="2800" dirty="0" err="1" smtClean="0">
                <a:solidFill>
                  <a:srgbClr val="660066"/>
                </a:solidFill>
              </a:rPr>
              <a:t>Hafta</a:t>
            </a:r>
            <a:r>
              <a:rPr lang="en-US" sz="2800" dirty="0" smtClean="0">
                <a:solidFill>
                  <a:srgbClr val="660066"/>
                </a:solidFill>
              </a:rPr>
              <a:t>: </a:t>
            </a:r>
            <a:r>
              <a:rPr lang="en-GB" sz="2800" dirty="0" err="1">
                <a:solidFill>
                  <a:srgbClr val="660066"/>
                </a:solidFill>
              </a:rPr>
              <a:t>Batı</a:t>
            </a:r>
            <a:r>
              <a:rPr lang="en-GB" sz="2800" dirty="0">
                <a:solidFill>
                  <a:srgbClr val="660066"/>
                </a:solidFill>
              </a:rPr>
              <a:t> </a:t>
            </a:r>
            <a:r>
              <a:rPr lang="en-GB" sz="2800" dirty="0" err="1">
                <a:solidFill>
                  <a:srgbClr val="660066"/>
                </a:solidFill>
              </a:rPr>
              <a:t>Bloku</a:t>
            </a:r>
            <a:r>
              <a:rPr lang="en-GB" sz="2800" dirty="0">
                <a:solidFill>
                  <a:srgbClr val="660066"/>
                </a:solidFill>
              </a:rPr>
              <a:t> </a:t>
            </a:r>
            <a:r>
              <a:rPr lang="en-GB" sz="2800" dirty="0" err="1">
                <a:solidFill>
                  <a:srgbClr val="660066"/>
                </a:solidFill>
              </a:rPr>
              <a:t>Ekseninde</a:t>
            </a:r>
            <a:r>
              <a:rPr lang="en-GB" sz="2800" dirty="0">
                <a:solidFill>
                  <a:srgbClr val="660066"/>
                </a:solidFill>
              </a:rPr>
              <a:t> </a:t>
            </a:r>
            <a:r>
              <a:rPr lang="en-GB" sz="2800" dirty="0" err="1">
                <a:solidFill>
                  <a:srgbClr val="660066"/>
                </a:solidFill>
              </a:rPr>
              <a:t>Türkiye</a:t>
            </a:r>
            <a:r>
              <a:rPr lang="en-GB" sz="2800" dirty="0">
                <a:solidFill>
                  <a:srgbClr val="660066"/>
                </a:solidFill>
              </a:rPr>
              <a:t> I: 1945-1960 (2)</a:t>
            </a:r>
            <a:r>
              <a:rPr lang="tr-TR" sz="2800" dirty="0">
                <a:solidFill>
                  <a:srgbClr val="660066"/>
                </a:solidFill>
              </a:rPr>
              <a:t> 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711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1945-1960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Olmayan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Devletlerle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İran’la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Savaşın</a:t>
            </a:r>
            <a:r>
              <a:rPr lang="en-US" dirty="0" smtClean="0"/>
              <a:t> </a:t>
            </a:r>
            <a:r>
              <a:rPr lang="en-US" dirty="0" err="1" smtClean="0"/>
              <a:t>getirdiği</a:t>
            </a:r>
            <a:r>
              <a:rPr lang="en-US" dirty="0" smtClean="0"/>
              <a:t> </a:t>
            </a:r>
            <a:r>
              <a:rPr lang="en-US" dirty="0" err="1" smtClean="0"/>
              <a:t>durgunluğun</a:t>
            </a:r>
            <a:r>
              <a:rPr lang="en-US" dirty="0" smtClean="0"/>
              <a:t> </a:t>
            </a:r>
            <a:r>
              <a:rPr lang="en-US" dirty="0" err="1" smtClean="0"/>
              <a:t>aşılması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Musaddık</a:t>
            </a:r>
            <a:r>
              <a:rPr lang="en-US" dirty="0"/>
              <a:t> </a:t>
            </a:r>
            <a:r>
              <a:rPr lang="en-US" dirty="0" err="1" smtClean="0"/>
              <a:t>döneminde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Paktı’ndan</a:t>
            </a:r>
            <a:r>
              <a:rPr lang="en-US" dirty="0" smtClean="0"/>
              <a:t> </a:t>
            </a:r>
            <a:r>
              <a:rPr lang="en-US" dirty="0" err="1" smtClean="0"/>
              <a:t>CENTO’ya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97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1945-1960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Arap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Devletleriyle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/>
          </a:p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Devletleriyle</a:t>
            </a:r>
            <a:r>
              <a:rPr lang="en-US" dirty="0" smtClean="0"/>
              <a:t> </a:t>
            </a:r>
            <a:r>
              <a:rPr lang="en-US" dirty="0" err="1" smtClean="0"/>
              <a:t>Yakınlaşma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r>
              <a:rPr lang="en-US" dirty="0" smtClean="0"/>
              <a:t> (1945-1949):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bağımsızlığını</a:t>
            </a:r>
            <a:r>
              <a:rPr lang="en-US" dirty="0" smtClean="0"/>
              <a:t> </a:t>
            </a:r>
            <a:r>
              <a:rPr lang="en-US" dirty="0" err="1" smtClean="0"/>
              <a:t>kazanan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ülkelerini</a:t>
            </a:r>
            <a:r>
              <a:rPr lang="en-US" dirty="0" smtClean="0"/>
              <a:t> </a:t>
            </a:r>
            <a:r>
              <a:rPr lang="en-US" dirty="0" err="1" smtClean="0"/>
              <a:t>tanıması</a:t>
            </a:r>
            <a:r>
              <a:rPr lang="en-US" dirty="0" smtClean="0"/>
              <a:t>, 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r>
              <a:rPr lang="en-US" dirty="0" smtClean="0"/>
              <a:t> </a:t>
            </a:r>
            <a:r>
              <a:rPr lang="en-US" dirty="0" err="1" smtClean="0"/>
              <a:t>konusunda</a:t>
            </a:r>
            <a:r>
              <a:rPr lang="en-US" dirty="0" smtClean="0"/>
              <a:t> </a:t>
            </a:r>
            <a:r>
              <a:rPr lang="en-US" dirty="0" err="1" smtClean="0"/>
              <a:t>izlediği</a:t>
            </a:r>
            <a:r>
              <a:rPr lang="en-US" dirty="0" smtClean="0"/>
              <a:t> </a:t>
            </a:r>
            <a:r>
              <a:rPr lang="en-US" dirty="0" err="1" smtClean="0"/>
              <a:t>dış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.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397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1945-1960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Arap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Devletleriyle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Komutanlığı</a:t>
            </a:r>
            <a:r>
              <a:rPr lang="en-US" dirty="0" smtClean="0"/>
              <a:t> </a:t>
            </a:r>
            <a:r>
              <a:rPr lang="en-US" dirty="0" err="1" smtClean="0"/>
              <a:t>Projesinden</a:t>
            </a:r>
            <a:r>
              <a:rPr lang="en-US" dirty="0" smtClean="0"/>
              <a:t> 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Paktı’na</a:t>
            </a:r>
            <a:r>
              <a:rPr lang="en-US" dirty="0" smtClean="0"/>
              <a:t> (1950-1955)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Komutanlığı</a:t>
            </a:r>
            <a:r>
              <a:rPr lang="en-US" dirty="0" smtClean="0"/>
              <a:t> </a:t>
            </a:r>
            <a:r>
              <a:rPr lang="en-US" dirty="0" err="1" smtClean="0"/>
              <a:t>Projesi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smtClean="0"/>
              <a:t>-Pakistan </a:t>
            </a:r>
            <a:r>
              <a:rPr lang="en-US" dirty="0" err="1" smtClean="0"/>
              <a:t>Dostane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, 1954</a:t>
            </a:r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Türkiye-Irak</a:t>
            </a:r>
            <a:r>
              <a:rPr lang="en-US" dirty="0" smtClean="0"/>
              <a:t> </a:t>
            </a:r>
            <a:r>
              <a:rPr lang="en-US" dirty="0" err="1" smtClean="0"/>
              <a:t>Karşılıklı</a:t>
            </a:r>
            <a:r>
              <a:rPr lang="en-US" dirty="0" smtClean="0"/>
              <a:t> </a:t>
            </a:r>
            <a:r>
              <a:rPr lang="en-US" dirty="0" err="1" smtClean="0"/>
              <a:t>İşbirliği</a:t>
            </a:r>
            <a:r>
              <a:rPr lang="en-US" dirty="0" smtClean="0"/>
              <a:t> </a:t>
            </a:r>
            <a:r>
              <a:rPr lang="en-US" dirty="0" err="1" smtClean="0"/>
              <a:t>Antlaşması</a:t>
            </a:r>
            <a:r>
              <a:rPr lang="en-US" dirty="0" smtClean="0"/>
              <a:t>, 1955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66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1945-1960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Arap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Devletleriyle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smtClean="0"/>
              <a:t> </a:t>
            </a:r>
            <a:r>
              <a:rPr lang="en-US" dirty="0" err="1" smtClean="0"/>
              <a:t>Ortadoğu</a:t>
            </a:r>
            <a:r>
              <a:rPr lang="en-US" dirty="0" smtClean="0"/>
              <a:t> </a:t>
            </a:r>
            <a:r>
              <a:rPr lang="en-US" dirty="0" err="1" smtClean="0"/>
              <a:t>Bunalımları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</a:t>
            </a:r>
            <a:r>
              <a:rPr lang="en-US" dirty="0" smtClean="0"/>
              <a:t> (1956-1960)</a:t>
            </a:r>
          </a:p>
          <a:p>
            <a:pPr marL="82296" indent="0">
              <a:buNone/>
            </a:pPr>
            <a:r>
              <a:rPr lang="en-US" dirty="0" smtClean="0"/>
              <a:t>1. 1956 </a:t>
            </a:r>
            <a:r>
              <a:rPr lang="en-US" dirty="0" err="1" smtClean="0"/>
              <a:t>Süveyş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Süveyş</a:t>
            </a:r>
            <a:r>
              <a:rPr lang="en-US" dirty="0" smtClean="0"/>
              <a:t> </a:t>
            </a:r>
            <a:r>
              <a:rPr lang="en-US" dirty="0" err="1" smtClean="0"/>
              <a:t>Bunalımının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tarafları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Bunalım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</a:t>
            </a:r>
            <a:r>
              <a:rPr lang="en-US" dirty="0" err="1"/>
              <a:t>-</a:t>
            </a:r>
            <a:r>
              <a:rPr lang="en-US" dirty="0" err="1" smtClean="0"/>
              <a:t>Mısır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endParaRPr lang="en-US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2169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1945-1960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Devletleriyle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2. 1957 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Bunalımı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Suriye</a:t>
            </a:r>
            <a:r>
              <a:rPr lang="en-US" dirty="0" smtClean="0"/>
              <a:t> </a:t>
            </a:r>
            <a:r>
              <a:rPr lang="en-US" dirty="0" err="1" smtClean="0"/>
              <a:t>bunalımının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tarafları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Ortadoğu’da</a:t>
            </a:r>
            <a:r>
              <a:rPr lang="en-US" dirty="0" smtClean="0"/>
              <a:t> </a:t>
            </a:r>
            <a:r>
              <a:rPr lang="en-US" dirty="0" err="1" smtClean="0"/>
              <a:t>Arap</a:t>
            </a:r>
            <a:r>
              <a:rPr lang="en-US" dirty="0" smtClean="0"/>
              <a:t> </a:t>
            </a:r>
            <a:r>
              <a:rPr lang="en-US" dirty="0" err="1" smtClean="0"/>
              <a:t>Soğuk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Bunalım</a:t>
            </a:r>
            <a:r>
              <a:rPr lang="en-US" dirty="0" smtClean="0"/>
              <a:t> </a:t>
            </a:r>
            <a:r>
              <a:rPr lang="en-US" dirty="0" err="1" smtClean="0"/>
              <a:t>sırasında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Türkiye-Suriye</a:t>
            </a:r>
            <a:r>
              <a:rPr lang="en-US" dirty="0" smtClean="0"/>
              <a:t> </a:t>
            </a:r>
            <a:r>
              <a:rPr lang="en-US" dirty="0" err="1" smtClean="0"/>
              <a:t>ilişkileri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506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1945-1960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Devletleriyle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3. 1958 </a:t>
            </a:r>
            <a:r>
              <a:rPr lang="en-US" dirty="0" err="1" smtClean="0"/>
              <a:t>Irak</a:t>
            </a:r>
            <a:r>
              <a:rPr lang="en-US" dirty="0" smtClean="0"/>
              <a:t> </a:t>
            </a:r>
            <a:r>
              <a:rPr lang="en-US" dirty="0" err="1" smtClean="0"/>
              <a:t>Darbesi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CENTO’nun</a:t>
            </a:r>
            <a:r>
              <a:rPr lang="en-US" dirty="0" smtClean="0"/>
              <a:t> </a:t>
            </a:r>
            <a:r>
              <a:rPr lang="en-US" dirty="0" err="1" smtClean="0"/>
              <a:t>Kuruluşu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Irak’ta</a:t>
            </a:r>
            <a:r>
              <a:rPr lang="en-US" dirty="0" smtClean="0"/>
              <a:t> General </a:t>
            </a:r>
            <a:r>
              <a:rPr lang="en-US" dirty="0" err="1" smtClean="0"/>
              <a:t>Kasım</a:t>
            </a:r>
            <a:r>
              <a:rPr lang="en-US" dirty="0" smtClean="0"/>
              <a:t> </a:t>
            </a:r>
            <a:r>
              <a:rPr lang="en-US" dirty="0" err="1" smtClean="0"/>
              <a:t>darbesi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Irak’taki</a:t>
            </a:r>
            <a:r>
              <a:rPr lang="en-US" dirty="0" smtClean="0"/>
              <a:t> </a:t>
            </a:r>
            <a:r>
              <a:rPr lang="en-US" dirty="0" err="1" smtClean="0"/>
              <a:t>darbeye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Paktı’ndan</a:t>
            </a:r>
            <a:r>
              <a:rPr lang="en-US" dirty="0" smtClean="0"/>
              <a:t> </a:t>
            </a:r>
            <a:r>
              <a:rPr lang="en-US" dirty="0" err="1" smtClean="0"/>
              <a:t>CENTO’ya</a:t>
            </a:r>
            <a:r>
              <a:rPr lang="en-US" dirty="0" smtClean="0"/>
              <a:t> (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Antlaşma</a:t>
            </a:r>
            <a:r>
              <a:rPr lang="en-US" dirty="0" smtClean="0"/>
              <a:t> </a:t>
            </a:r>
            <a:r>
              <a:rPr lang="en-US" dirty="0" err="1" smtClean="0"/>
              <a:t>Teşkilatı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866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1945-1960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Devletleriyle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4. 1958 </a:t>
            </a:r>
            <a:r>
              <a:rPr lang="en-US" dirty="0" err="1" smtClean="0"/>
              <a:t>Lübnan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Ürdün</a:t>
            </a:r>
            <a:r>
              <a:rPr lang="en-US" dirty="0" smtClean="0"/>
              <a:t> </a:t>
            </a:r>
            <a:r>
              <a:rPr lang="en-US" dirty="0" err="1" smtClean="0"/>
              <a:t>Olayları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Lübnan’da</a:t>
            </a:r>
            <a:r>
              <a:rPr lang="en-US" dirty="0"/>
              <a:t> </a:t>
            </a:r>
            <a:r>
              <a:rPr lang="en-US" dirty="0" err="1" smtClean="0"/>
              <a:t>siyasal</a:t>
            </a:r>
            <a:r>
              <a:rPr lang="en-US" dirty="0"/>
              <a:t> </a:t>
            </a:r>
            <a:r>
              <a:rPr lang="en-US" dirty="0" err="1" smtClean="0"/>
              <a:t>kriz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Lübnan’a</a:t>
            </a:r>
            <a:r>
              <a:rPr lang="en-US" dirty="0" smtClean="0"/>
              <a:t> </a:t>
            </a:r>
            <a:r>
              <a:rPr lang="en-US" dirty="0" err="1" smtClean="0"/>
              <a:t>Amerikan</a:t>
            </a:r>
            <a:r>
              <a:rPr lang="en-US" dirty="0" smtClean="0"/>
              <a:t> </a:t>
            </a:r>
            <a:r>
              <a:rPr lang="en-US" dirty="0" err="1" smtClean="0"/>
              <a:t>müdahalesi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Ürdün’de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kriz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Ürdün’e</a:t>
            </a:r>
            <a:r>
              <a:rPr lang="en-US" dirty="0" smtClean="0"/>
              <a:t> </a:t>
            </a:r>
            <a:r>
              <a:rPr lang="en-US" dirty="0" err="1" smtClean="0"/>
              <a:t>İngiliz</a:t>
            </a:r>
            <a:r>
              <a:rPr lang="en-US" dirty="0" smtClean="0"/>
              <a:t> </a:t>
            </a:r>
            <a:r>
              <a:rPr lang="en-US" dirty="0" err="1" smtClean="0"/>
              <a:t>müdahalesi</a:t>
            </a:r>
            <a:r>
              <a:rPr lang="en-US" dirty="0" smtClean="0"/>
              <a:t> </a:t>
            </a:r>
            <a:r>
              <a:rPr lang="en-US" dirty="0" err="1" smtClean="0"/>
              <a:t>sırasındaki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4334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660066"/>
                </a:solidFill>
              </a:rPr>
              <a:t>1945-1960 </a:t>
            </a:r>
            <a:r>
              <a:rPr lang="en-US" sz="3200" dirty="0" err="1">
                <a:solidFill>
                  <a:srgbClr val="660066"/>
                </a:solidFill>
              </a:rPr>
              <a:t>Döneminde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Arap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Devletleriyle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r>
              <a:rPr lang="en-US" sz="3200" dirty="0" err="1">
                <a:solidFill>
                  <a:srgbClr val="660066"/>
                </a:solidFill>
              </a:rPr>
              <a:t>İlişkiler</a:t>
            </a:r>
            <a:r>
              <a:rPr lang="en-US" sz="3200" dirty="0">
                <a:solidFill>
                  <a:srgbClr val="660066"/>
                </a:solidFill>
              </a:rPr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Türkiye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Sorunu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sorununun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çıkışı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Filistin’in</a:t>
            </a:r>
            <a:r>
              <a:rPr lang="en-US" dirty="0" smtClean="0"/>
              <a:t> </a:t>
            </a:r>
            <a:r>
              <a:rPr lang="en-US" dirty="0" err="1" smtClean="0"/>
              <a:t>taksimi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-1948-1949 </a:t>
            </a:r>
            <a:r>
              <a:rPr lang="en-US" dirty="0" err="1" smtClean="0"/>
              <a:t>Arap-İsrail</a:t>
            </a:r>
            <a:r>
              <a:rPr lang="en-US" dirty="0" smtClean="0"/>
              <a:t> </a:t>
            </a:r>
            <a:r>
              <a:rPr lang="en-US" dirty="0" err="1" smtClean="0"/>
              <a:t>Savaşı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Filistin</a:t>
            </a:r>
            <a:r>
              <a:rPr lang="en-US" dirty="0" smtClean="0"/>
              <a:t> </a:t>
            </a:r>
            <a:r>
              <a:rPr lang="en-US" dirty="0" err="1" smtClean="0"/>
              <a:t>Uzlaştırma</a:t>
            </a:r>
            <a:r>
              <a:rPr lang="en-US" dirty="0" smtClean="0"/>
              <a:t> </a:t>
            </a:r>
            <a:r>
              <a:rPr lang="en-US" dirty="0" err="1" smtClean="0"/>
              <a:t>Komisyonu</a:t>
            </a:r>
            <a:r>
              <a:rPr lang="en-US" dirty="0" smtClean="0"/>
              <a:t>, 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Türkiye’nin</a:t>
            </a:r>
            <a:r>
              <a:rPr lang="en-US" dirty="0" smtClean="0"/>
              <a:t> </a:t>
            </a:r>
            <a:r>
              <a:rPr lang="en-US" dirty="0" err="1" smtClean="0"/>
              <a:t>İsrail’i</a:t>
            </a:r>
            <a:r>
              <a:rPr lang="en-US" dirty="0" smtClean="0"/>
              <a:t> </a:t>
            </a:r>
            <a:r>
              <a:rPr lang="en-US" dirty="0" err="1" smtClean="0"/>
              <a:t>tanıması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4136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rgbClr val="660066"/>
                </a:solidFill>
              </a:rPr>
              <a:t>1945-1960 </a:t>
            </a:r>
            <a:r>
              <a:rPr lang="en-US" sz="3200" dirty="0" err="1" smtClean="0">
                <a:solidFill>
                  <a:srgbClr val="660066"/>
                </a:solidFill>
              </a:rPr>
              <a:t>Döneminde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Arap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Olmayan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Devletlerle</a:t>
            </a:r>
            <a:r>
              <a:rPr lang="en-US" sz="3200" dirty="0" smtClean="0">
                <a:solidFill>
                  <a:srgbClr val="660066"/>
                </a:solidFill>
              </a:rPr>
              <a:t> </a:t>
            </a:r>
            <a:r>
              <a:rPr lang="en-US" sz="3200" dirty="0" err="1" smtClean="0">
                <a:solidFill>
                  <a:srgbClr val="660066"/>
                </a:solidFill>
              </a:rPr>
              <a:t>İlişkiler</a:t>
            </a:r>
            <a:endParaRPr lang="en-US" sz="3200" dirty="0">
              <a:solidFill>
                <a:srgbClr val="66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en-US" dirty="0" smtClean="0"/>
          </a:p>
          <a:p>
            <a:pPr>
              <a:buFont typeface="Wingdings" charset="2"/>
              <a:buChar char="u"/>
            </a:pPr>
            <a:r>
              <a:rPr lang="en-US" dirty="0" err="1" smtClean="0"/>
              <a:t>İsrail’le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İlişkilerin</a:t>
            </a:r>
            <a:r>
              <a:rPr lang="en-US" dirty="0" smtClean="0"/>
              <a:t> </a:t>
            </a:r>
            <a:r>
              <a:rPr lang="en-US" dirty="0" err="1" smtClean="0"/>
              <a:t>gelişmesinin</a:t>
            </a:r>
            <a:r>
              <a:rPr lang="en-US" dirty="0" smtClean="0"/>
              <a:t> </a:t>
            </a:r>
            <a:r>
              <a:rPr lang="en-US" dirty="0" err="1" smtClean="0"/>
              <a:t>nedenleri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Ekonomik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pPr marL="82296" indent="0">
              <a:buNone/>
            </a:pPr>
            <a:r>
              <a:rPr lang="en-US" dirty="0" smtClean="0"/>
              <a:t>-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ilişkiler</a:t>
            </a:r>
            <a:r>
              <a:rPr lang="en-US" dirty="0" smtClean="0"/>
              <a:t>: </a:t>
            </a:r>
            <a:r>
              <a:rPr lang="en-US" dirty="0" err="1" smtClean="0"/>
              <a:t>İsrail’in</a:t>
            </a:r>
            <a:r>
              <a:rPr lang="en-US" dirty="0" smtClean="0"/>
              <a:t> </a:t>
            </a:r>
            <a:r>
              <a:rPr lang="en-US" dirty="0" err="1" smtClean="0"/>
              <a:t>Bağdat</a:t>
            </a:r>
            <a:r>
              <a:rPr lang="en-US" dirty="0" smtClean="0"/>
              <a:t> </a:t>
            </a:r>
            <a:r>
              <a:rPr lang="en-US" dirty="0" err="1" smtClean="0"/>
              <a:t>Paktı</a:t>
            </a:r>
            <a:r>
              <a:rPr lang="en-US" dirty="0" smtClean="0"/>
              <a:t> </a:t>
            </a:r>
            <a:r>
              <a:rPr lang="en-US" dirty="0" err="1" smtClean="0"/>
              <a:t>karşısındaki</a:t>
            </a:r>
            <a:r>
              <a:rPr lang="en-US" dirty="0" smtClean="0"/>
              <a:t> </a:t>
            </a:r>
            <a:r>
              <a:rPr lang="en-US" dirty="0" err="1" smtClean="0"/>
              <a:t>tutumu</a:t>
            </a:r>
            <a:r>
              <a:rPr lang="en-US" dirty="0" smtClean="0"/>
              <a:t>, “</a:t>
            </a:r>
            <a:r>
              <a:rPr lang="en-US" dirty="0" err="1" smtClean="0"/>
              <a:t>Çevresel</a:t>
            </a:r>
            <a:r>
              <a:rPr lang="en-US" dirty="0" smtClean="0"/>
              <a:t> </a:t>
            </a:r>
            <a:r>
              <a:rPr lang="en-US" dirty="0" err="1" smtClean="0"/>
              <a:t>Pakt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543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34</TotalTime>
  <Words>337</Words>
  <Application>Microsoft Macintosh PowerPoint</Application>
  <PresentationFormat>On-screen Show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TÜRK DIŞ POLİTİKASI (Güz 2018)</vt:lpstr>
      <vt:lpstr>1945-1960 Döneminde Arap Devletleriyle İlişkiler </vt:lpstr>
      <vt:lpstr>1945-1960 Döneminde Arap Devletleriyle İlişkiler </vt:lpstr>
      <vt:lpstr>1945-1960 Döneminde Arap Devletleriyle İlişkiler </vt:lpstr>
      <vt:lpstr>1945-1960 Döneminde Arap Devletleriyle İlişkiler </vt:lpstr>
      <vt:lpstr>1945-1960 Döneminde Arap Devletleriyle İlişkiler </vt:lpstr>
      <vt:lpstr>1945-1960 Döneminde Arap Devletleriyle İlişkiler </vt:lpstr>
      <vt:lpstr>1945-1960 Döneminde Arap Devletleriyle İlişkiler </vt:lpstr>
      <vt:lpstr>1945-1960 Döneminde Arap Olmayan Devletlerle İlişkiler</vt:lpstr>
      <vt:lpstr>1945-1960 Döneminde Arap Olmayan Devletlerle İlişkiler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 DIŞ POLİTİKASI (Güz 2018)</dc:title>
  <dc:creator>Ozge</dc:creator>
  <cp:lastModifiedBy>Ozge</cp:lastModifiedBy>
  <cp:revision>6</cp:revision>
  <dcterms:created xsi:type="dcterms:W3CDTF">2019-01-06T17:18:30Z</dcterms:created>
  <dcterms:modified xsi:type="dcterms:W3CDTF">2019-01-06T21:38:41Z</dcterms:modified>
</cp:coreProperties>
</file>