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2" r:id="rId9"/>
    <p:sldId id="263" r:id="rId10"/>
    <p:sldId id="265" r:id="rId11"/>
    <p:sldId id="268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8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54B60-4D93-4619-BECF-95A0E162E400}" type="datetimeFigureOut">
              <a:rPr lang="en-US" smtClean="0"/>
              <a:t>8/2/2018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4FD61-85CF-4D33-A9C2-CE7E60ACA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40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54B60-4D93-4619-BECF-95A0E162E400}" type="datetimeFigureOut">
              <a:rPr lang="en-US" smtClean="0"/>
              <a:t>8/2/2018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4FD61-85CF-4D33-A9C2-CE7E60ACA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745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54B60-4D93-4619-BECF-95A0E162E400}" type="datetimeFigureOut">
              <a:rPr lang="en-US" smtClean="0"/>
              <a:t>8/2/2018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4FD61-85CF-4D33-A9C2-CE7E60ACA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565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54B60-4D93-4619-BECF-95A0E162E400}" type="datetimeFigureOut">
              <a:rPr lang="en-US" smtClean="0"/>
              <a:t>8/2/2018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4FD61-85CF-4D33-A9C2-CE7E60ACA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745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54B60-4D93-4619-BECF-95A0E162E400}" type="datetimeFigureOut">
              <a:rPr lang="en-US" smtClean="0"/>
              <a:t>8/2/2018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4FD61-85CF-4D33-A9C2-CE7E60ACA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56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54B60-4D93-4619-BECF-95A0E162E400}" type="datetimeFigureOut">
              <a:rPr lang="en-US" smtClean="0"/>
              <a:t>8/2/2018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4FD61-85CF-4D33-A9C2-CE7E60ACA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263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54B60-4D93-4619-BECF-95A0E162E400}" type="datetimeFigureOut">
              <a:rPr lang="en-US" smtClean="0"/>
              <a:t>8/2/2018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4FD61-85CF-4D33-A9C2-CE7E60ACA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517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54B60-4D93-4619-BECF-95A0E162E400}" type="datetimeFigureOut">
              <a:rPr lang="en-US" smtClean="0"/>
              <a:t>8/2/2018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4FD61-85CF-4D33-A9C2-CE7E60ACA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349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54B60-4D93-4619-BECF-95A0E162E400}" type="datetimeFigureOut">
              <a:rPr lang="en-US" smtClean="0"/>
              <a:t>8/2/2018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4FD61-85CF-4D33-A9C2-CE7E60ACA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924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54B60-4D93-4619-BECF-95A0E162E400}" type="datetimeFigureOut">
              <a:rPr lang="en-US" smtClean="0"/>
              <a:t>8/2/2018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4FD61-85CF-4D33-A9C2-CE7E60ACA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797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54B60-4D93-4619-BECF-95A0E162E400}" type="datetimeFigureOut">
              <a:rPr lang="en-US" smtClean="0"/>
              <a:t>8/2/2018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4FD61-85CF-4D33-A9C2-CE7E60ACA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527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854B60-4D93-4619-BECF-95A0E162E400}" type="datetimeFigureOut">
              <a:rPr lang="en-US" smtClean="0"/>
              <a:t>8/2/2018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4FD61-85CF-4D33-A9C2-CE7E60ACA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108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Temel İşletmecilik Fonksiyonları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/>
              <a:t>İşletme Biliminin Temel Kavramları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5803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Yönetim Fonksiyonu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smtClean="0"/>
              <a:t>Yönetim fonksiyonu, bu realizasyon faaliyetlerini planlama, karar verme, organizasyon, koordinasyon, yönlendirme ve denetim faaliyetlerini içerir.</a:t>
            </a:r>
          </a:p>
          <a:p>
            <a:r>
              <a:rPr lang="tr-TR" sz="3600" smtClean="0"/>
              <a:t>Böylelikle etkinlik ve verimlilik sağlanabilir.</a:t>
            </a:r>
          </a:p>
          <a:p>
            <a:endParaRPr lang="tr-TR" sz="3600" smtClean="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6151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Yönetim Fonksiyonu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600"/>
              <a:t>İşletme yönetimi</a:t>
            </a:r>
            <a:r>
              <a:rPr lang="tr-TR" sz="3600"/>
              <a:t>, </a:t>
            </a:r>
            <a:r>
              <a:rPr lang="tr-TR" sz="3600" smtClean="0"/>
              <a:t>bu </a:t>
            </a:r>
            <a:r>
              <a:rPr lang="tr-TR" sz="3600"/>
              <a:t>durumda, belirli bir amaca en verimli şekilde ulaşmak için işletme faaliyetlerini örgütleme, yöneltme ve denetleme işlerinin bütünü olarak tanımlanabilir.</a:t>
            </a:r>
            <a:endParaRPr lang="en-US" sz="360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754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Yararlanılan Kaynaklar: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Varoğlu D., D. Tuncer ve D. Y. Ayhan (2007), </a:t>
            </a:r>
            <a:r>
              <a:rPr lang="tr-TR" i="1" smtClean="0"/>
              <a:t>Genel İşletmecilik Bilgileri</a:t>
            </a:r>
            <a:r>
              <a:rPr lang="tr-TR" smtClean="0"/>
              <a:t>, Ankara: Siyasal Kitabevi</a:t>
            </a:r>
          </a:p>
          <a:p>
            <a:r>
              <a:rPr lang="tr-TR" smtClean="0"/>
              <a:t>Müftüoğlu T. (2003), </a:t>
            </a:r>
            <a:r>
              <a:rPr lang="tr-TR" i="1" smtClean="0"/>
              <a:t>İşletme Ekonomisi</a:t>
            </a:r>
            <a:r>
              <a:rPr lang="tr-TR" smtClean="0"/>
              <a:t>, Ankara: Turhan Kitabevi</a:t>
            </a:r>
            <a:endParaRPr lang="en-US" smtClean="0"/>
          </a:p>
          <a:p>
            <a:pPr marL="0" indent="0">
              <a:buNone/>
            </a:pPr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DCC18C-EF92-4FBC-A1DA-BDC47913DEC6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1213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Temel İşletmecilik Fonksiyonları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Temel işletmecilik fonksiyonlarını 5 grupta toplamak mümkündür:</a:t>
            </a:r>
          </a:p>
          <a:p>
            <a:pPr lvl="1"/>
            <a:r>
              <a:rPr lang="tr-TR" smtClean="0"/>
              <a:t>Tedarik Fonksiyonu</a:t>
            </a:r>
          </a:p>
          <a:p>
            <a:pPr lvl="1"/>
            <a:r>
              <a:rPr lang="tr-TR" smtClean="0"/>
              <a:t>Üretim Fonksiyonu</a:t>
            </a:r>
          </a:p>
          <a:p>
            <a:pPr lvl="1"/>
            <a:r>
              <a:rPr lang="tr-TR" smtClean="0"/>
              <a:t>Pazarlama Fonksiyonu</a:t>
            </a:r>
          </a:p>
          <a:p>
            <a:pPr lvl="1"/>
            <a:r>
              <a:rPr lang="tr-TR" smtClean="0"/>
              <a:t>Finansman Fonksiyonu</a:t>
            </a:r>
          </a:p>
          <a:p>
            <a:pPr lvl="1"/>
            <a:r>
              <a:rPr lang="tr-TR" smtClean="0"/>
              <a:t>Yönetim Fonksiyonu</a:t>
            </a:r>
          </a:p>
        </p:txBody>
      </p:sp>
    </p:spTree>
    <p:extLst>
      <p:ext uri="{BB962C8B-B14F-4D97-AF65-F5344CB8AC3E}">
        <p14:creationId xmlns:p14="http://schemas.microsoft.com/office/powerpoint/2010/main" val="628480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Temel İşletmecilik Fonksiyonları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Bu sınıflandırmaya, insan kaynakları, Ar-Ge, lojistik gibi başka fonksiyonları da eklemek mümkündür.</a:t>
            </a:r>
          </a:p>
          <a:p>
            <a:r>
              <a:rPr lang="tr-TR" smtClean="0"/>
              <a:t>Bu fonksiyonlar, birbiri ile uyumlu çalışmak zorundadır.</a:t>
            </a:r>
            <a:endParaRPr lang="tr-TR" smtClean="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654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Tedarik Fonksiyonu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Tedarik fonksiyonunun görevi, işletmenin ihtiyaç duyduğu üretim faktörlerini, ihtiyaç duyulan anda hazır bulundurmaktır.</a:t>
            </a:r>
          </a:p>
          <a:p>
            <a:r>
              <a:rPr lang="tr-TR" smtClean="0"/>
              <a:t>Üretim faktörleri; malzeme ve hammadde tedarikinin yanı sıra, sabit varlık tedarikini de kapsar.</a:t>
            </a:r>
          </a:p>
          <a:p>
            <a:r>
              <a:rPr lang="tr-TR" smtClean="0"/>
              <a:t>İşletmelerdeki maddi akımın ilk parçasını oluşturur.</a:t>
            </a:r>
          </a:p>
        </p:txBody>
      </p:sp>
    </p:spTree>
    <p:extLst>
      <p:ext uri="{BB962C8B-B14F-4D97-AF65-F5344CB8AC3E}">
        <p14:creationId xmlns:p14="http://schemas.microsoft.com/office/powerpoint/2010/main" val="2303322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Üretim Fonksiyonu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smtClean="0"/>
              <a:t>Bu fonksiyon sayesinde tedarik fonksiyonundan temin edilen üretim faktörleri, ürünlere dönüştürülür.</a:t>
            </a:r>
          </a:p>
          <a:p>
            <a:r>
              <a:rPr lang="tr-TR" sz="3600" smtClean="0"/>
              <a:t>Ürün kavramı, işletme tarafından üretilen mal ve hizmetlerin tamamını kapsar.</a:t>
            </a:r>
          </a:p>
        </p:txBody>
      </p:sp>
    </p:spTree>
    <p:extLst>
      <p:ext uri="{BB962C8B-B14F-4D97-AF65-F5344CB8AC3E}">
        <p14:creationId xmlns:p14="http://schemas.microsoft.com/office/powerpoint/2010/main" val="1051095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Üretim Fonksiyonu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smtClean="0"/>
              <a:t>Doğal olarak, mal üreten işletmelerde bu fonksiyon daha görünür haldedir.</a:t>
            </a:r>
          </a:p>
          <a:p>
            <a:r>
              <a:rPr lang="tr-TR" sz="4000" smtClean="0"/>
              <a:t>Maddi akımın ikinci parçası, üretim fonksiyonudur.</a:t>
            </a:r>
          </a:p>
        </p:txBody>
      </p:sp>
    </p:spTree>
    <p:extLst>
      <p:ext uri="{BB962C8B-B14F-4D97-AF65-F5344CB8AC3E}">
        <p14:creationId xmlns:p14="http://schemas.microsoft.com/office/powerpoint/2010/main" val="3033072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Pazarlama Fonksiyonu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mtClean="0"/>
              <a:t>Tedarik ile başlayıp üretim fonksiyonu ile devam eden maddi akımın son halkasını pazarlama fonksiyonu oluşturur.</a:t>
            </a:r>
          </a:p>
          <a:p>
            <a:r>
              <a:rPr lang="tr-TR" smtClean="0"/>
              <a:t>Bu fonksiyon, işletmenin başarısını da belirler. Çünkü, üretilen mal ve hizmetlerin satılamaması halinde, önceki tüm tedarik ve üretim çabaları önemsiz hale gelir.</a:t>
            </a:r>
          </a:p>
          <a:p>
            <a:r>
              <a:rPr lang="tr-TR" smtClean="0"/>
              <a:t>İktisadilik prensibinin talebe dönüklük ilkesi ile de bu çerçevede ilişkilidir.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347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Finansman Fonksiyonu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mtClean="0"/>
              <a:t>Bu fonksiyonun konusunu, nakit giriş çıkışı oluşturur. </a:t>
            </a:r>
          </a:p>
          <a:p>
            <a:r>
              <a:rPr lang="tr-TR" smtClean="0"/>
              <a:t>Nakit akım ile ilişkili fonksiyondur.</a:t>
            </a:r>
          </a:p>
          <a:p>
            <a:r>
              <a:rPr lang="tr-TR" smtClean="0"/>
              <a:t>İşletmenin ihtiyacı olan fonlar, en düşük maliyetle ve en uygun vadede temin edilmeli; bu fonlar en karlı yatırım alanlarına yönlendirilmelidir.</a:t>
            </a:r>
          </a:p>
          <a:p>
            <a:r>
              <a:rPr lang="tr-TR" smtClean="0"/>
              <a:t>Nakit ihtiyacının karşılanması kadar sağlanan nakdin kullanım alanı da önemlidir.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086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Yönetim Fonksiyonu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Maddi akımı oluşturan 3 fonksiyon, aslında işletmeler açısından «realizasyon» faaliyetleridir.</a:t>
            </a:r>
          </a:p>
          <a:p>
            <a:r>
              <a:rPr lang="tr-TR" smtClean="0"/>
              <a:t>Bu faaliyetlerin «realizasyon»dan önce planlanması gerekir.</a:t>
            </a:r>
          </a:p>
          <a:p>
            <a:r>
              <a:rPr lang="tr-TR" smtClean="0"/>
              <a:t>Faaliyetler gerçekleştirildikten sonra ise fiili sonuçlar, standartlar ile karşılaştırılmalı ve sonuçlar değerlendirilmelidir.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982230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1095</TotalTime>
  <Words>388</Words>
  <Application>Microsoft Office PowerPoint</Application>
  <PresentationFormat>Ekran Gösterisi (4:3)</PresentationFormat>
  <Paragraphs>44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Ofis Teması</vt:lpstr>
      <vt:lpstr>Temel İşletmecilik Fonksiyonları</vt:lpstr>
      <vt:lpstr>Temel İşletmecilik Fonksiyonları</vt:lpstr>
      <vt:lpstr>Temel İşletmecilik Fonksiyonları</vt:lpstr>
      <vt:lpstr>Tedarik Fonksiyonu</vt:lpstr>
      <vt:lpstr>Üretim Fonksiyonu</vt:lpstr>
      <vt:lpstr>Üretim Fonksiyonu</vt:lpstr>
      <vt:lpstr>Pazarlama Fonksiyonu</vt:lpstr>
      <vt:lpstr>Finansman Fonksiyonu</vt:lpstr>
      <vt:lpstr>Yönetim Fonksiyonu</vt:lpstr>
      <vt:lpstr>Yönetim Fonksiyonu</vt:lpstr>
      <vt:lpstr>Yönetim Fonksiyonu</vt:lpstr>
      <vt:lpstr>Yararlanılan Kaynaklar: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İşletmecilik Fonksiyonları</dc:title>
  <dc:creator>Sevgi Eda Tuzcu</dc:creator>
  <cp:lastModifiedBy>Sevgi Eda Tuzcu</cp:lastModifiedBy>
  <cp:revision>21</cp:revision>
  <dcterms:created xsi:type="dcterms:W3CDTF">2018-08-02T10:04:10Z</dcterms:created>
  <dcterms:modified xsi:type="dcterms:W3CDTF">2018-08-03T07:58:22Z</dcterms:modified>
</cp:coreProperties>
</file>