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351" r:id="rId4"/>
    <p:sldId id="352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50" r:id="rId15"/>
    <p:sldId id="362" r:id="rId16"/>
    <p:sldId id="363" r:id="rId17"/>
    <p:sldId id="364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breakingnewsenglish.com/2001/200124-coronavirus-a.html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breakingnewsenglish.com/2001/200124-coronavirus-a.html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6768752" cy="1224136"/>
          </a:xfrm>
        </p:spPr>
        <p:txBody>
          <a:bodyPr>
            <a:normAutofit/>
          </a:bodyPr>
          <a:lstStyle/>
          <a:p>
            <a:pPr algn="l"/>
            <a:r>
              <a:rPr lang="tr-TR" dirty="0" err="1" smtClean="0">
                <a:solidFill>
                  <a:srgbClr val="FF0000"/>
                </a:solidFill>
                <a:latin typeface="+mn-lt"/>
              </a:rPr>
              <a:t>Newspapers</a:t>
            </a:r>
            <a:r>
              <a:rPr lang="tr-TR" dirty="0">
                <a:solidFill>
                  <a:srgbClr val="FF0000"/>
                </a:solidFill>
                <a:latin typeface="+mn-lt"/>
              </a:rPr>
              <a:t/>
            </a:r>
            <a:br>
              <a:rPr lang="tr-TR" dirty="0">
                <a:solidFill>
                  <a:srgbClr val="FF0000"/>
                </a:solidFill>
                <a:latin typeface="+mn-lt"/>
              </a:rPr>
            </a:br>
            <a:r>
              <a:rPr lang="tr-TR" sz="2700" dirty="0" smtClean="0">
                <a:solidFill>
                  <a:srgbClr val="FF0000"/>
                </a:solidFill>
                <a:latin typeface="+mn-lt"/>
              </a:rPr>
              <a:t>-</a:t>
            </a:r>
            <a:r>
              <a:rPr lang="tr-TR" sz="2700" dirty="0" err="1" smtClean="0">
                <a:solidFill>
                  <a:srgbClr val="FF0000"/>
                </a:solidFill>
                <a:latin typeface="+mn-lt"/>
              </a:rPr>
              <a:t>Headline</a:t>
            </a:r>
            <a:r>
              <a:rPr lang="tr-TR" sz="27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700" dirty="0" err="1" smtClean="0">
                <a:solidFill>
                  <a:srgbClr val="FF0000"/>
                </a:solidFill>
                <a:latin typeface="+mn-lt"/>
              </a:rPr>
              <a:t>and</a:t>
            </a:r>
            <a:r>
              <a:rPr lang="tr-TR" sz="2700" dirty="0" smtClean="0">
                <a:solidFill>
                  <a:srgbClr val="FF0000"/>
                </a:solidFill>
                <a:latin typeface="+mn-lt"/>
              </a:rPr>
              <a:t> News </a:t>
            </a:r>
            <a:r>
              <a:rPr lang="tr-TR" sz="2700" dirty="0" err="1" smtClean="0">
                <a:solidFill>
                  <a:srgbClr val="FF0000"/>
                </a:solidFill>
                <a:latin typeface="+mn-lt"/>
              </a:rPr>
              <a:t>Article</a:t>
            </a:r>
            <a:r>
              <a:rPr lang="tr-TR" sz="2700" dirty="0" smtClean="0">
                <a:solidFill>
                  <a:srgbClr val="FF0000"/>
                </a:solidFill>
                <a:latin typeface="+mn-lt"/>
              </a:rPr>
              <a:t>-</a:t>
            </a:r>
            <a:endParaRPr lang="en-US" sz="27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Başlık 1"/>
          <p:cNvSpPr txBox="1">
            <a:spLocks/>
          </p:cNvSpPr>
          <p:nvPr/>
        </p:nvSpPr>
        <p:spPr>
          <a:xfrm>
            <a:off x="870573" y="3016220"/>
            <a:ext cx="417646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600" dirty="0" smtClean="0">
                <a:latin typeface="+mn-lt"/>
              </a:rPr>
              <a:t>- </a:t>
            </a:r>
            <a:r>
              <a:rPr lang="tr-TR" sz="3600" dirty="0" err="1" smtClean="0">
                <a:latin typeface="+mn-lt"/>
              </a:rPr>
              <a:t>Headlines</a:t>
            </a:r>
            <a:endParaRPr lang="en-US" sz="3600" dirty="0">
              <a:latin typeface="+mn-lt"/>
            </a:endParaRPr>
          </a:p>
        </p:txBody>
      </p:sp>
      <p:sp>
        <p:nvSpPr>
          <p:cNvPr id="5" name="Başlık 1"/>
          <p:cNvSpPr txBox="1">
            <a:spLocks/>
          </p:cNvSpPr>
          <p:nvPr/>
        </p:nvSpPr>
        <p:spPr>
          <a:xfrm>
            <a:off x="827584" y="2179636"/>
            <a:ext cx="417646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600" dirty="0" smtClean="0">
                <a:latin typeface="+mn-lt"/>
              </a:rPr>
              <a:t>- </a:t>
            </a:r>
            <a:r>
              <a:rPr lang="tr-TR" sz="3600" dirty="0" err="1" smtClean="0">
                <a:latin typeface="+mn-lt"/>
              </a:rPr>
              <a:t>Vocabulary</a:t>
            </a:r>
            <a:endParaRPr lang="en-US" sz="3600" dirty="0">
              <a:latin typeface="+mn-lt"/>
            </a:endParaRPr>
          </a:p>
        </p:txBody>
      </p:sp>
      <p:sp>
        <p:nvSpPr>
          <p:cNvPr id="6" name="Başlık 1"/>
          <p:cNvSpPr txBox="1">
            <a:spLocks/>
          </p:cNvSpPr>
          <p:nvPr/>
        </p:nvSpPr>
        <p:spPr>
          <a:xfrm>
            <a:off x="886590" y="3852804"/>
            <a:ext cx="417646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600" dirty="0" smtClean="0">
                <a:latin typeface="+mn-lt"/>
              </a:rPr>
              <a:t>- </a:t>
            </a:r>
            <a:r>
              <a:rPr lang="tr-TR" sz="3600" dirty="0" err="1" smtClean="0">
                <a:latin typeface="+mn-lt"/>
              </a:rPr>
              <a:t>Writing</a:t>
            </a:r>
            <a:r>
              <a:rPr lang="tr-TR" sz="3600" dirty="0" smtClean="0">
                <a:latin typeface="+mn-lt"/>
              </a:rPr>
              <a:t> </a:t>
            </a:r>
            <a:r>
              <a:rPr lang="tr-TR" sz="3600" dirty="0" smtClean="0">
                <a:latin typeface="+mn-lt"/>
              </a:rPr>
              <a:t>a News </a:t>
            </a:r>
            <a:r>
              <a:rPr lang="tr-TR" sz="3600" dirty="0" err="1" smtClean="0">
                <a:latin typeface="+mn-lt"/>
              </a:rPr>
              <a:t>Article</a:t>
            </a:r>
            <a:endParaRPr lang="en-US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4696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err="1" smtClean="0">
                <a:latin typeface="+mn-lt"/>
              </a:rPr>
              <a:t>Other</a:t>
            </a:r>
            <a:r>
              <a:rPr lang="tr-TR" sz="2000" b="1" u="sng" dirty="0" smtClean="0">
                <a:latin typeface="+mn-lt"/>
              </a:rPr>
              <a:t> </a:t>
            </a:r>
            <a:r>
              <a:rPr lang="tr-TR" sz="2000" b="1" u="sng" dirty="0" err="1" smtClean="0">
                <a:latin typeface="+mn-lt"/>
              </a:rPr>
              <a:t>Essential</a:t>
            </a:r>
            <a:r>
              <a:rPr lang="tr-TR" sz="2000" b="1" u="sng" dirty="0" smtClean="0">
                <a:latin typeface="+mn-lt"/>
              </a:rPr>
              <a:t> </a:t>
            </a:r>
            <a:r>
              <a:rPr lang="tr-TR" sz="2000" b="1" u="sng" dirty="0" err="1" smtClean="0">
                <a:latin typeface="+mn-lt"/>
              </a:rPr>
              <a:t>Vocabulary</a:t>
            </a:r>
            <a:r>
              <a:rPr lang="tr-TR" sz="2000" b="1" u="sng" dirty="0" smtClean="0">
                <a:latin typeface="+mn-lt"/>
              </a:rPr>
              <a:t> </a:t>
            </a:r>
            <a:endParaRPr lang="en-US" sz="2000" b="1" u="sng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900611" y="2201789"/>
            <a:ext cx="71094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D</a:t>
            </a:r>
            <a:r>
              <a:rPr lang="en-US" dirty="0" err="1" smtClean="0"/>
              <a:t>emanding</a:t>
            </a:r>
            <a:r>
              <a:rPr lang="en-US" dirty="0" smtClean="0"/>
              <a:t> </a:t>
            </a:r>
            <a:r>
              <a:rPr lang="en-US" dirty="0"/>
              <a:t>notice especially by being prominent or </a:t>
            </a:r>
            <a:r>
              <a:rPr lang="en-US" dirty="0" smtClean="0"/>
              <a:t>outlandish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59603" y="1735950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Attention-grabbing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936615" y="3160403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A</a:t>
            </a:r>
            <a:r>
              <a:rPr lang="en-US" dirty="0" smtClean="0"/>
              <a:t>rousing </a:t>
            </a:r>
            <a:r>
              <a:rPr lang="en-US" dirty="0"/>
              <a:t>or tending to arouse (as by lurid details) a quick, intense, and usually superficial interest, curiosity, or emotional </a:t>
            </a:r>
            <a:r>
              <a:rPr lang="en-US" dirty="0" smtClean="0"/>
              <a:t>reaction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59603" y="2752898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Sensational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59603" y="3991875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Direct </a:t>
            </a:r>
            <a:r>
              <a:rPr lang="tr-TR" dirty="0" err="1" smtClean="0"/>
              <a:t>quotation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65571" y="4427226"/>
            <a:ext cx="7073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err="1" smtClean="0"/>
              <a:t>Words</a:t>
            </a:r>
            <a:r>
              <a:rPr lang="tr-TR" dirty="0" smtClean="0"/>
              <a:t> </a:t>
            </a:r>
            <a:r>
              <a:rPr lang="tr-TR" dirty="0" err="1" smtClean="0"/>
              <a:t>taken</a:t>
            </a:r>
            <a:r>
              <a:rPr lang="tr-TR" dirty="0" smtClean="0"/>
              <a:t> </a:t>
            </a:r>
            <a:r>
              <a:rPr lang="tr-TR" dirty="0" err="1" smtClean="0"/>
              <a:t>directly</a:t>
            </a:r>
            <a:r>
              <a:rPr lang="tr-TR" dirty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a </a:t>
            </a:r>
            <a:r>
              <a:rPr lang="tr-TR" dirty="0" err="1" smtClean="0"/>
              <a:t>person</a:t>
            </a:r>
            <a:r>
              <a:rPr lang="tr-TR" dirty="0" smtClean="0"/>
              <a:t> had </a:t>
            </a:r>
            <a:r>
              <a:rPr lang="tr-TR" dirty="0" err="1" smtClean="0"/>
              <a:t>said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73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err="1" smtClean="0">
                <a:latin typeface="+mn-lt"/>
              </a:rPr>
              <a:t>Other</a:t>
            </a:r>
            <a:r>
              <a:rPr lang="tr-TR" sz="2000" b="1" u="sng" dirty="0" smtClean="0">
                <a:latin typeface="+mn-lt"/>
              </a:rPr>
              <a:t> </a:t>
            </a:r>
            <a:r>
              <a:rPr lang="tr-TR" sz="2000" b="1" u="sng" dirty="0" err="1" smtClean="0">
                <a:latin typeface="+mn-lt"/>
              </a:rPr>
              <a:t>Essential</a:t>
            </a:r>
            <a:r>
              <a:rPr lang="tr-TR" sz="2000" b="1" u="sng" dirty="0" smtClean="0">
                <a:latin typeface="+mn-lt"/>
              </a:rPr>
              <a:t> </a:t>
            </a:r>
            <a:r>
              <a:rPr lang="tr-TR" sz="2000" b="1" u="sng" dirty="0" err="1" smtClean="0">
                <a:latin typeface="+mn-lt"/>
              </a:rPr>
              <a:t>Vocabulary</a:t>
            </a:r>
            <a:r>
              <a:rPr lang="tr-TR" sz="2000" b="1" u="sng" dirty="0" smtClean="0">
                <a:latin typeface="+mn-lt"/>
              </a:rPr>
              <a:t> </a:t>
            </a:r>
            <a:endParaRPr lang="en-US" sz="2000" b="1" u="sng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900611" y="2201789"/>
            <a:ext cx="80288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freelance photographer who aggressively pursues celebrities for the purpose of taking candid </a:t>
            </a:r>
            <a:r>
              <a:rPr lang="en-US" dirty="0" smtClean="0"/>
              <a:t>photographs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59603" y="1735950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Paparazzi: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968701" y="3362980"/>
            <a:ext cx="53925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A magazine is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newspaper.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59603" y="2933228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Supplementary</a:t>
            </a:r>
            <a:r>
              <a:rPr lang="tr-TR" dirty="0" smtClean="0"/>
              <a:t> Magazine: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59603" y="3837331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Back</a:t>
            </a:r>
            <a:r>
              <a:rPr lang="tr-TR" dirty="0" smtClean="0"/>
              <a:t> </a:t>
            </a:r>
            <a:r>
              <a:rPr lang="tr-TR" dirty="0" err="1" smtClean="0"/>
              <a:t>Issue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65571" y="4311675"/>
            <a:ext cx="7073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An </a:t>
            </a:r>
            <a:r>
              <a:rPr lang="tr-TR" dirty="0" err="1" smtClean="0"/>
              <a:t>old</a:t>
            </a:r>
            <a:r>
              <a:rPr lang="tr-TR" dirty="0" smtClean="0"/>
              <a:t> newspaper </a:t>
            </a:r>
            <a:r>
              <a:rPr lang="tr-TR" dirty="0" err="1" smtClean="0"/>
              <a:t>edition</a:t>
            </a:r>
            <a:r>
              <a:rPr lang="tr-T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40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err="1" smtClean="0">
                <a:latin typeface="+mn-lt"/>
              </a:rPr>
              <a:t>Other</a:t>
            </a:r>
            <a:r>
              <a:rPr lang="tr-TR" sz="2000" b="1" u="sng" dirty="0" smtClean="0">
                <a:latin typeface="+mn-lt"/>
              </a:rPr>
              <a:t> </a:t>
            </a:r>
            <a:r>
              <a:rPr lang="tr-TR" sz="2000" b="1" u="sng" dirty="0" err="1" smtClean="0">
                <a:latin typeface="+mn-lt"/>
              </a:rPr>
              <a:t>Essential</a:t>
            </a:r>
            <a:r>
              <a:rPr lang="tr-TR" sz="2000" b="1" u="sng" dirty="0" smtClean="0">
                <a:latin typeface="+mn-lt"/>
              </a:rPr>
              <a:t> </a:t>
            </a:r>
            <a:r>
              <a:rPr lang="tr-TR" sz="2000" b="1" u="sng" dirty="0" err="1" smtClean="0">
                <a:latin typeface="+mn-lt"/>
              </a:rPr>
              <a:t>Vocabulary</a:t>
            </a:r>
            <a:r>
              <a:rPr lang="tr-TR" sz="2000" b="1" u="sng" dirty="0" smtClean="0">
                <a:latin typeface="+mn-lt"/>
              </a:rPr>
              <a:t> </a:t>
            </a:r>
            <a:endParaRPr lang="en-US" sz="2000" b="1" u="sng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900611" y="2201789"/>
            <a:ext cx="8028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checks</a:t>
            </a:r>
            <a:r>
              <a:rPr lang="tr-TR" dirty="0" smtClean="0"/>
              <a:t> a </a:t>
            </a:r>
            <a:r>
              <a:rPr lang="tr-TR" dirty="0" err="1" smtClean="0"/>
              <a:t>text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errors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59603" y="1735950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Proof</a:t>
            </a:r>
            <a:r>
              <a:rPr lang="tr-TR" dirty="0" smtClean="0"/>
              <a:t> Reader: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934631" y="3138494"/>
            <a:ext cx="79016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A </a:t>
            </a:r>
            <a:r>
              <a:rPr lang="tr-TR" dirty="0" err="1" smtClean="0"/>
              <a:t>person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checks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newspaper </a:t>
            </a:r>
            <a:r>
              <a:rPr lang="tr-TR" dirty="0" err="1" smtClean="0"/>
              <a:t>facts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in an </a:t>
            </a:r>
            <a:r>
              <a:rPr lang="tr-TR" dirty="0" err="1" smtClean="0"/>
              <a:t>artcile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correct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59603" y="2737543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Fast</a:t>
            </a:r>
            <a:r>
              <a:rPr lang="tr-TR" dirty="0" smtClean="0"/>
              <a:t> </a:t>
            </a:r>
            <a:r>
              <a:rPr lang="tr-TR" dirty="0" err="1" smtClean="0"/>
              <a:t>Checker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59603" y="3965387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Hot </a:t>
            </a:r>
            <a:r>
              <a:rPr lang="tr-TR" dirty="0" err="1" smtClean="0"/>
              <a:t>off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34631" y="4458671"/>
            <a:ext cx="7073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News </a:t>
            </a:r>
            <a:r>
              <a:rPr lang="tr-TR" dirty="0" err="1" smtClean="0"/>
              <a:t>that</a:t>
            </a:r>
            <a:r>
              <a:rPr lang="tr-TR" dirty="0" smtClean="0"/>
              <a:t> has </a:t>
            </a:r>
            <a:r>
              <a:rPr lang="tr-TR" dirty="0" err="1" smtClean="0"/>
              <a:t>just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printed</a:t>
            </a:r>
            <a:r>
              <a:rPr lang="tr-T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15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Listening</a:t>
            </a:r>
            <a:r>
              <a:rPr lang="tr-TR" sz="36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Exercise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err="1" smtClean="0">
                <a:latin typeface="+mn-lt"/>
              </a:rPr>
              <a:t>Listening</a:t>
            </a:r>
            <a:r>
              <a:rPr lang="tr-TR" sz="2000" b="1" u="sng" dirty="0" smtClean="0">
                <a:latin typeface="+mn-lt"/>
              </a:rPr>
              <a:t> News:</a:t>
            </a:r>
            <a:endParaRPr lang="en-US" sz="2000" b="1" u="sng" dirty="0">
              <a:latin typeface="+mn-lt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1043608" y="1847286"/>
            <a:ext cx="4372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«</a:t>
            </a:r>
            <a:r>
              <a:rPr lang="en-US" dirty="0" smtClean="0"/>
              <a:t>China </a:t>
            </a:r>
            <a:r>
              <a:rPr lang="tr-TR" dirty="0" smtClean="0"/>
              <a:t>C</a:t>
            </a:r>
            <a:r>
              <a:rPr lang="en-US" dirty="0" err="1" smtClean="0"/>
              <a:t>oronavirus</a:t>
            </a:r>
            <a:r>
              <a:rPr lang="en-US" dirty="0" smtClean="0"/>
              <a:t> </a:t>
            </a:r>
            <a:r>
              <a:rPr lang="tr-TR" dirty="0" smtClean="0"/>
              <a:t>H</a:t>
            </a:r>
            <a:r>
              <a:rPr lang="en-US" dirty="0" err="1" smtClean="0"/>
              <a:t>eightens</a:t>
            </a:r>
            <a:r>
              <a:rPr lang="en-US" dirty="0" smtClean="0"/>
              <a:t> </a:t>
            </a:r>
            <a:r>
              <a:rPr lang="tr-TR" dirty="0" smtClean="0"/>
              <a:t>G</a:t>
            </a:r>
            <a:r>
              <a:rPr lang="en-US" dirty="0" err="1" smtClean="0"/>
              <a:t>lobal</a:t>
            </a:r>
            <a:r>
              <a:rPr lang="en-US" dirty="0" smtClean="0"/>
              <a:t> </a:t>
            </a:r>
            <a:r>
              <a:rPr lang="tr-TR" dirty="0" smtClean="0"/>
              <a:t>A</a:t>
            </a:r>
            <a:r>
              <a:rPr lang="en-US" dirty="0" err="1" smtClean="0"/>
              <a:t>larm</a:t>
            </a:r>
            <a:r>
              <a:rPr lang="tr-TR" dirty="0" smtClean="0"/>
              <a:t>»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899592" y="2996952"/>
            <a:ext cx="8046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://breakingnewsenglish.com/2001/200124-coronavirus-a.html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899592" y="2554167"/>
            <a:ext cx="886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/>
              <a:t>Source: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0000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99592" y="404664"/>
            <a:ext cx="705678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22222"/>
                </a:solidFill>
                <a:latin typeface="Lato"/>
              </a:rPr>
              <a:t>The world is preparing for a (1) ___________________ a deadly new virus. The coronavirus started in the Chinese city of Wuhan. It has killed 17 people. Over 540 (2) ___________________ hospital. It has spread to the USA, Japan, Korea and Thailand. The World Health Organization is (3) ___________________ the outbreak is a global health emergency. China is telling people (4) ___________________. The Chinese New Year is next week and millions of people will travel across China to (5) ___________________ with their families. Meanwhile, Wuhan has suspended its public transport systems to help (6) ___________________ of the virus.</a:t>
            </a:r>
          </a:p>
          <a:p>
            <a:r>
              <a:rPr lang="en-US" sz="1600" dirty="0">
                <a:solidFill>
                  <a:srgbClr val="222222"/>
                </a:solidFill>
                <a:latin typeface="Lato"/>
              </a:rPr>
              <a:t>The new coronavirus (7) ___________________ from animals in a Wuhan market. The virus (8) ___________________ to a human. There are fears it could mutate and spread further. The virus is contagious. It (9) ___________________ person to person through the air. Virologist </a:t>
            </a:r>
            <a:r>
              <a:rPr lang="en-US" sz="1600" dirty="0" err="1">
                <a:solidFill>
                  <a:srgbClr val="222222"/>
                </a:solidFill>
                <a:latin typeface="Lato"/>
              </a:rPr>
              <a:t>Dr</a:t>
            </a:r>
            <a:r>
              <a:rPr lang="en-US" sz="1600" dirty="0">
                <a:solidFill>
                  <a:srgbClr val="222222"/>
                </a:solidFill>
                <a:latin typeface="Lato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Lato"/>
              </a:rPr>
              <a:t>Linfa</a:t>
            </a:r>
            <a:r>
              <a:rPr lang="en-US" sz="1600" dirty="0">
                <a:solidFill>
                  <a:srgbClr val="222222"/>
                </a:solidFill>
                <a:latin typeface="Lato"/>
              </a:rPr>
              <a:t> Wang said the new coronavirus is in the (10) ___________________ SARS, but it's different from SARS. He said people should look for pneumonia-like symptoms, such as (11) ___________________ breathing problems. Fu Ning, a 36-year-old woman from Beijing, said: "(12) ___________________ because there's no cure for the virus."</a:t>
            </a:r>
            <a:endParaRPr lang="en-US" sz="1600" b="0" i="0" dirty="0">
              <a:solidFill>
                <a:srgbClr val="222222"/>
              </a:solidFill>
              <a:effectLst/>
              <a:latin typeface="Lato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614503" y="5373216"/>
            <a:ext cx="6552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2"/>
              </a:rPr>
              <a:t>https://breakingnewsenglish.com/2001/200124-coronavirus-a.html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22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Exercise</a:t>
            </a:r>
            <a:r>
              <a:rPr lang="tr-TR" sz="3600" dirty="0" smtClean="0">
                <a:solidFill>
                  <a:srgbClr val="FF0000"/>
                </a:solidFill>
                <a:latin typeface="+mn-lt"/>
              </a:rPr>
              <a:t>: </a:t>
            </a:r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Matching</a:t>
            </a:r>
            <a:r>
              <a:rPr lang="tr-TR" sz="36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Headlines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smtClean="0">
                <a:latin typeface="+mn-lt"/>
              </a:rPr>
              <a:t>Source:</a:t>
            </a:r>
            <a:endParaRPr lang="en-US" sz="2000" b="1" u="sng" dirty="0">
              <a:latin typeface="+mn-lt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939623" y="1772816"/>
            <a:ext cx="64087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Caramela</a:t>
            </a:r>
            <a:r>
              <a:rPr lang="tr-TR" dirty="0" smtClean="0"/>
              <a:t>, N. </a:t>
            </a:r>
            <a:r>
              <a:rPr lang="tr-TR" dirty="0" err="1" smtClean="0"/>
              <a:t>and</a:t>
            </a:r>
            <a:r>
              <a:rPr lang="tr-TR" dirty="0" smtClean="0"/>
              <a:t> Lee E. (2008). Cambridge English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Media. Cambridge </a:t>
            </a:r>
            <a:r>
              <a:rPr lang="tr-TR" dirty="0" err="1" smtClean="0"/>
              <a:t>Press</a:t>
            </a:r>
            <a:r>
              <a:rPr lang="tr-TR" dirty="0" smtClean="0"/>
              <a:t>, </a:t>
            </a:r>
            <a:r>
              <a:rPr lang="tr-TR" dirty="0" err="1" smtClean="0"/>
              <a:t>Unit</a:t>
            </a:r>
            <a:r>
              <a:rPr lang="tr-TR" dirty="0" smtClean="0"/>
              <a:t> 1 </a:t>
            </a:r>
            <a:endParaRPr lang="en-US" dirty="0"/>
          </a:p>
        </p:txBody>
      </p:sp>
      <p:sp>
        <p:nvSpPr>
          <p:cNvPr id="11" name="Başlık 1"/>
          <p:cNvSpPr txBox="1">
            <a:spLocks/>
          </p:cNvSpPr>
          <p:nvPr/>
        </p:nvSpPr>
        <p:spPr>
          <a:xfrm>
            <a:off x="701699" y="2636912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err="1" smtClean="0">
                <a:latin typeface="+mn-lt"/>
              </a:rPr>
              <a:t>Grammer</a:t>
            </a:r>
            <a:r>
              <a:rPr lang="tr-TR" sz="2000" b="1" u="sng" dirty="0" smtClean="0">
                <a:latin typeface="+mn-lt"/>
              </a:rPr>
              <a:t> – </a:t>
            </a:r>
            <a:r>
              <a:rPr lang="tr-TR" sz="2000" b="1" u="sng" dirty="0" err="1" smtClean="0">
                <a:latin typeface="+mn-lt"/>
              </a:rPr>
              <a:t>Headlines</a:t>
            </a:r>
            <a:r>
              <a:rPr lang="tr-TR" sz="2000" b="1" u="sng" dirty="0" smtClean="0">
                <a:latin typeface="+mn-lt"/>
              </a:rPr>
              <a:t>:</a:t>
            </a:r>
            <a:endParaRPr lang="en-US" sz="2000" b="1" u="sng" dirty="0">
              <a:latin typeface="+mn-lt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56884" y="3710201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Articles</a:t>
            </a:r>
            <a:r>
              <a:rPr lang="tr-TR" dirty="0" smtClean="0"/>
              <a:t>, </a:t>
            </a:r>
            <a:r>
              <a:rPr lang="tr-TR" dirty="0" err="1" smtClean="0"/>
              <a:t>preposition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noun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omitted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640395" y="4133176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Passive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active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662176" y="4560550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Present</a:t>
            </a:r>
            <a:r>
              <a:rPr lang="tr-TR" dirty="0" smtClean="0"/>
              <a:t> </a:t>
            </a:r>
            <a:r>
              <a:rPr lang="tr-TR" dirty="0" err="1" smtClean="0"/>
              <a:t>perfect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present</a:t>
            </a:r>
            <a:r>
              <a:rPr lang="tr-TR" dirty="0" smtClean="0"/>
              <a:t> </a:t>
            </a:r>
            <a:r>
              <a:rPr lang="tr-TR" dirty="0" err="1" smtClean="0"/>
              <a:t>simple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612775" y="4983525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Word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numeral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21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287164"/>
            <a:ext cx="8415616" cy="1831241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Exercise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:</a:t>
            </a:r>
            <a:br>
              <a:rPr lang="tr-TR" sz="3200" dirty="0" smtClean="0">
                <a:solidFill>
                  <a:srgbClr val="FF0000"/>
                </a:solidFill>
                <a:latin typeface="+mn-lt"/>
              </a:rPr>
            </a:b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400" dirty="0" err="1" smtClean="0">
                <a:latin typeface="+mn-lt"/>
              </a:rPr>
              <a:t>Which</a:t>
            </a:r>
            <a:r>
              <a:rPr lang="tr-TR" sz="2400" dirty="0" smtClean="0">
                <a:latin typeface="+mn-lt"/>
              </a:rPr>
              <a:t> </a:t>
            </a:r>
            <a:r>
              <a:rPr lang="tr-TR" sz="2400" dirty="0" err="1" smtClean="0">
                <a:latin typeface="+mn-lt"/>
              </a:rPr>
              <a:t>headlines</a:t>
            </a:r>
            <a:r>
              <a:rPr lang="tr-TR" sz="2400" dirty="0" smtClean="0">
                <a:latin typeface="+mn-lt"/>
              </a:rPr>
              <a:t> </a:t>
            </a:r>
            <a:r>
              <a:rPr lang="tr-TR" sz="2400" dirty="0" err="1" smtClean="0">
                <a:latin typeface="+mn-lt"/>
              </a:rPr>
              <a:t>would</a:t>
            </a:r>
            <a:r>
              <a:rPr lang="tr-TR" sz="2400" dirty="0" smtClean="0">
                <a:latin typeface="+mn-lt"/>
              </a:rPr>
              <a:t> </a:t>
            </a:r>
            <a:r>
              <a:rPr lang="tr-TR" sz="2400" dirty="0" err="1" smtClean="0">
                <a:latin typeface="+mn-lt"/>
              </a:rPr>
              <a:t>you</a:t>
            </a:r>
            <a:r>
              <a:rPr lang="tr-TR" sz="2400" dirty="0" smtClean="0">
                <a:latin typeface="+mn-lt"/>
              </a:rPr>
              <a:t> put on </a:t>
            </a:r>
            <a:r>
              <a:rPr lang="tr-TR" sz="2400" dirty="0" err="1" smtClean="0">
                <a:latin typeface="+mn-lt"/>
              </a:rPr>
              <a:t>the</a:t>
            </a:r>
            <a:r>
              <a:rPr lang="tr-TR" sz="2400" dirty="0" smtClean="0">
                <a:latin typeface="+mn-lt"/>
              </a:rPr>
              <a:t> </a:t>
            </a:r>
            <a:r>
              <a:rPr lang="tr-TR" sz="2400" dirty="0" err="1" smtClean="0">
                <a:latin typeface="+mn-lt"/>
              </a:rPr>
              <a:t>front</a:t>
            </a:r>
            <a:r>
              <a:rPr lang="tr-TR" sz="2400" dirty="0" smtClean="0">
                <a:latin typeface="+mn-lt"/>
              </a:rPr>
              <a:t> </a:t>
            </a:r>
            <a:r>
              <a:rPr lang="tr-TR" sz="2400" dirty="0" err="1" smtClean="0">
                <a:latin typeface="+mn-lt"/>
              </a:rPr>
              <a:t>page</a:t>
            </a:r>
            <a:r>
              <a:rPr lang="tr-TR" sz="2400" dirty="0" smtClean="0">
                <a:latin typeface="+mn-lt"/>
              </a:rPr>
              <a:t> of a newspaper? </a:t>
            </a:r>
            <a:r>
              <a:rPr lang="tr-TR" sz="2400" dirty="0" err="1" smtClean="0">
                <a:latin typeface="+mn-lt"/>
              </a:rPr>
              <a:t>Why</a:t>
            </a:r>
            <a:r>
              <a:rPr lang="tr-TR" sz="2400" dirty="0" smtClean="0">
                <a:latin typeface="+mn-lt"/>
              </a:rPr>
              <a:t>?</a:t>
            </a:r>
            <a:endParaRPr lang="en-US" sz="2400" dirty="0"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65175" y="3202291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smtClean="0">
                <a:latin typeface="+mn-lt"/>
              </a:rPr>
              <a:t>Source:</a:t>
            </a:r>
            <a:endParaRPr lang="en-US" sz="2000" b="1" u="sng" dirty="0">
              <a:latin typeface="+mn-lt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765175" y="4149080"/>
            <a:ext cx="64087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Caramela</a:t>
            </a:r>
            <a:r>
              <a:rPr lang="tr-TR" dirty="0" smtClean="0"/>
              <a:t>, N. </a:t>
            </a:r>
            <a:r>
              <a:rPr lang="tr-TR" dirty="0" err="1" smtClean="0"/>
              <a:t>and</a:t>
            </a:r>
            <a:r>
              <a:rPr lang="tr-TR" dirty="0" smtClean="0"/>
              <a:t> Lee E. (2008). Cambridge English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Media. Cambridge </a:t>
            </a:r>
            <a:r>
              <a:rPr lang="tr-TR" dirty="0" err="1" smtClean="0"/>
              <a:t>Press</a:t>
            </a:r>
            <a:r>
              <a:rPr lang="tr-TR" dirty="0" smtClean="0"/>
              <a:t>, </a:t>
            </a:r>
            <a:r>
              <a:rPr lang="tr-TR" dirty="0" err="1" smtClean="0"/>
              <a:t>Unit</a:t>
            </a:r>
            <a:r>
              <a:rPr lang="tr-TR" dirty="0" smtClean="0"/>
              <a:t> 1 </a:t>
            </a:r>
            <a:endParaRPr lang="en-US" dirty="0"/>
          </a:p>
        </p:txBody>
      </p:sp>
      <p:sp>
        <p:nvSpPr>
          <p:cNvPr id="14" name="Başlık 1"/>
          <p:cNvSpPr txBox="1">
            <a:spLocks/>
          </p:cNvSpPr>
          <p:nvPr/>
        </p:nvSpPr>
        <p:spPr>
          <a:xfrm>
            <a:off x="484217" y="1740817"/>
            <a:ext cx="8415616" cy="18312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Exercise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:</a:t>
            </a:r>
            <a:br>
              <a:rPr lang="tr-TR" sz="3200" dirty="0" smtClean="0">
                <a:solidFill>
                  <a:srgbClr val="FF0000"/>
                </a:solidFill>
                <a:latin typeface="+mn-lt"/>
              </a:rPr>
            </a:br>
            <a:r>
              <a:rPr lang="tr-TR" sz="2400" dirty="0" smtClean="0">
                <a:latin typeface="+mn-lt"/>
              </a:rPr>
              <a:t>How do </a:t>
            </a:r>
            <a:r>
              <a:rPr lang="tr-TR" sz="2400" dirty="0" err="1" smtClean="0">
                <a:latin typeface="+mn-lt"/>
              </a:rPr>
              <a:t>you</a:t>
            </a:r>
            <a:r>
              <a:rPr lang="tr-TR" sz="2400" dirty="0" smtClean="0">
                <a:latin typeface="+mn-lt"/>
              </a:rPr>
              <a:t> </a:t>
            </a:r>
            <a:r>
              <a:rPr lang="tr-TR" sz="2400" dirty="0" err="1" smtClean="0">
                <a:latin typeface="+mn-lt"/>
              </a:rPr>
              <a:t>think</a:t>
            </a:r>
            <a:r>
              <a:rPr lang="tr-TR" sz="2400" dirty="0" smtClean="0">
                <a:latin typeface="+mn-lt"/>
              </a:rPr>
              <a:t> </a:t>
            </a:r>
            <a:r>
              <a:rPr lang="tr-TR" sz="2400" dirty="0" err="1" smtClean="0">
                <a:latin typeface="+mn-lt"/>
              </a:rPr>
              <a:t>stories</a:t>
            </a:r>
            <a:r>
              <a:rPr lang="tr-TR" sz="2400" dirty="0" smtClean="0">
                <a:latin typeface="+mn-lt"/>
              </a:rPr>
              <a:t> </a:t>
            </a:r>
            <a:r>
              <a:rPr lang="tr-TR" sz="2400" dirty="0" err="1" smtClean="0">
                <a:latin typeface="+mn-lt"/>
              </a:rPr>
              <a:t>continue</a:t>
            </a:r>
            <a:r>
              <a:rPr lang="tr-TR" sz="2400" dirty="0" smtClean="0">
                <a:latin typeface="+mn-lt"/>
              </a:rPr>
              <a:t>?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310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59383" y="444108"/>
            <a:ext cx="6768752" cy="1019646"/>
          </a:xfrm>
        </p:spPr>
        <p:txBody>
          <a:bodyPr>
            <a:normAutofit fontScale="90000"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Exercise</a:t>
            </a:r>
            <a:r>
              <a:rPr lang="tr-TR" sz="3600" dirty="0" smtClean="0">
                <a:solidFill>
                  <a:srgbClr val="FF0000"/>
                </a:solidFill>
                <a:latin typeface="+mn-lt"/>
              </a:rPr>
              <a:t>: </a:t>
            </a:r>
            <a:br>
              <a:rPr lang="tr-TR" sz="3600" dirty="0" smtClean="0">
                <a:solidFill>
                  <a:srgbClr val="FF0000"/>
                </a:solidFill>
                <a:latin typeface="+mn-lt"/>
              </a:rPr>
            </a:br>
            <a:r>
              <a:rPr lang="tr-TR" sz="2700" dirty="0" err="1" smtClean="0">
                <a:latin typeface="+mn-lt"/>
              </a:rPr>
              <a:t>Turn</a:t>
            </a:r>
            <a:r>
              <a:rPr lang="tr-TR" sz="2700" dirty="0" smtClean="0">
                <a:latin typeface="+mn-lt"/>
              </a:rPr>
              <a:t> </a:t>
            </a:r>
            <a:r>
              <a:rPr lang="tr-TR" sz="2700" dirty="0" err="1" smtClean="0">
                <a:latin typeface="+mn-lt"/>
              </a:rPr>
              <a:t>them</a:t>
            </a:r>
            <a:r>
              <a:rPr lang="tr-TR" sz="2700" dirty="0" smtClean="0">
                <a:latin typeface="+mn-lt"/>
              </a:rPr>
              <a:t> in </a:t>
            </a:r>
            <a:r>
              <a:rPr lang="tr-TR" sz="2700" dirty="0" err="1" smtClean="0">
                <a:latin typeface="+mn-lt"/>
              </a:rPr>
              <a:t>headlines</a:t>
            </a:r>
            <a:r>
              <a:rPr lang="tr-TR" sz="2700" dirty="0" smtClean="0">
                <a:latin typeface="+mn-lt"/>
              </a:rPr>
              <a:t>.</a:t>
            </a:r>
            <a:endParaRPr lang="en-US" sz="2700" dirty="0"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459383" y="4156206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smtClean="0">
                <a:latin typeface="+mn-lt"/>
              </a:rPr>
              <a:t>Source:</a:t>
            </a:r>
            <a:endParaRPr lang="en-US" sz="2000" b="1" u="sng" dirty="0">
              <a:latin typeface="+mn-lt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459382" y="4869160"/>
            <a:ext cx="85771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Caramela</a:t>
            </a:r>
            <a:r>
              <a:rPr lang="tr-TR" dirty="0" smtClean="0"/>
              <a:t>, N. </a:t>
            </a:r>
            <a:r>
              <a:rPr lang="tr-TR" dirty="0" err="1" smtClean="0"/>
              <a:t>and</a:t>
            </a:r>
            <a:r>
              <a:rPr lang="tr-TR" dirty="0" smtClean="0"/>
              <a:t> Lee E. (2008). Cambridge English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Media. Cambridge </a:t>
            </a:r>
            <a:r>
              <a:rPr lang="tr-TR" dirty="0" err="1" smtClean="0"/>
              <a:t>Press</a:t>
            </a:r>
            <a:r>
              <a:rPr lang="tr-TR" dirty="0" smtClean="0"/>
              <a:t>, </a:t>
            </a:r>
            <a:r>
              <a:rPr lang="tr-TR" dirty="0" err="1" smtClean="0"/>
              <a:t>Unit</a:t>
            </a:r>
            <a:r>
              <a:rPr lang="tr-TR" dirty="0" smtClean="0"/>
              <a:t> 1 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612775" y="1987043"/>
            <a:ext cx="8028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A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rare</a:t>
            </a:r>
            <a:r>
              <a:rPr lang="tr-TR" dirty="0" smtClean="0"/>
              <a:t> </a:t>
            </a:r>
            <a:r>
              <a:rPr lang="tr-TR" dirty="0" err="1" smtClean="0"/>
              <a:t>breed</a:t>
            </a:r>
            <a:r>
              <a:rPr lang="tr-TR" dirty="0" smtClean="0"/>
              <a:t> of </a:t>
            </a:r>
            <a:r>
              <a:rPr lang="tr-TR" dirty="0" err="1" smtClean="0"/>
              <a:t>bird</a:t>
            </a:r>
            <a:r>
              <a:rPr lang="tr-TR" dirty="0" smtClean="0"/>
              <a:t> has </a:t>
            </a:r>
            <a:r>
              <a:rPr lang="tr-TR" dirty="0" err="1" smtClean="0"/>
              <a:t>returned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UK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400 </a:t>
            </a:r>
            <a:r>
              <a:rPr lang="tr-TR" dirty="0" err="1" smtClean="0"/>
              <a:t>years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619493" y="2522791"/>
            <a:ext cx="80288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A </a:t>
            </a:r>
            <a:r>
              <a:rPr lang="tr-TR" dirty="0" err="1" smtClean="0"/>
              <a:t>drunk</a:t>
            </a:r>
            <a:r>
              <a:rPr lang="tr-TR" dirty="0" smtClean="0"/>
              <a:t> </a:t>
            </a:r>
            <a:r>
              <a:rPr lang="tr-TR" dirty="0" err="1" smtClean="0"/>
              <a:t>driver</a:t>
            </a:r>
            <a:r>
              <a:rPr lang="tr-TR" dirty="0" smtClean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 an </a:t>
            </a:r>
            <a:r>
              <a:rPr lang="tr-TR" dirty="0" err="1" smtClean="0"/>
              <a:t>accident</a:t>
            </a:r>
            <a:r>
              <a:rPr lang="tr-TR" dirty="0" smtClean="0"/>
              <a:t> on </a:t>
            </a:r>
            <a:r>
              <a:rPr lang="tr-TR" dirty="0" err="1" smtClean="0"/>
              <a:t>route</a:t>
            </a:r>
            <a:r>
              <a:rPr lang="tr-TR" dirty="0" smtClean="0"/>
              <a:t> 95,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resulted</a:t>
            </a:r>
            <a:r>
              <a:rPr lang="tr-TR" dirty="0" smtClean="0"/>
              <a:t> in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killed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20" name="Dikdörtgen 19"/>
          <p:cNvSpPr/>
          <p:nvPr/>
        </p:nvSpPr>
        <p:spPr>
          <a:xfrm>
            <a:off x="586491" y="3337740"/>
            <a:ext cx="8028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An </a:t>
            </a:r>
            <a:r>
              <a:rPr lang="tr-TR" dirty="0" err="1" smtClean="0"/>
              <a:t>Australian</a:t>
            </a:r>
            <a:r>
              <a:rPr lang="tr-TR" dirty="0" smtClean="0"/>
              <a:t> Prime </a:t>
            </a:r>
            <a:r>
              <a:rPr lang="tr-TR" dirty="0" err="1" smtClean="0"/>
              <a:t>Minister</a:t>
            </a:r>
            <a:r>
              <a:rPr lang="tr-TR" dirty="0" smtClean="0"/>
              <a:t> is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open</a:t>
            </a:r>
            <a:r>
              <a:rPr lang="tr-TR" dirty="0" smtClean="0"/>
              <a:t> a 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hospital</a:t>
            </a:r>
            <a:r>
              <a:rPr lang="tr-TR" dirty="0" smtClean="0"/>
              <a:t> in Melbourne.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03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err="1" smtClean="0">
                <a:latin typeface="+mn-lt"/>
              </a:rPr>
              <a:t>Types</a:t>
            </a:r>
            <a:r>
              <a:rPr lang="tr-TR" sz="2000" b="1" u="sng" dirty="0" smtClean="0">
                <a:latin typeface="+mn-lt"/>
              </a:rPr>
              <a:t> of </a:t>
            </a:r>
            <a:r>
              <a:rPr lang="tr-TR" sz="2000" b="1" u="sng" dirty="0" err="1" smtClean="0">
                <a:latin typeface="+mn-lt"/>
              </a:rPr>
              <a:t>Newspapers</a:t>
            </a:r>
            <a:endParaRPr lang="en-US" sz="2000" b="1" u="sng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881832" y="2272806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newspaper that is about half the page size of an ordinary newspaper and that contains news in condensed form and much photographic </a:t>
            </a:r>
            <a:r>
              <a:rPr lang="en-US" dirty="0" smtClean="0"/>
              <a:t>matter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59603" y="1735950"/>
            <a:ext cx="1322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Tabloids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941588" y="3506390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newspaper with pages of a size larger than those of a </a:t>
            </a:r>
            <a:r>
              <a:rPr lang="en-US" dirty="0" smtClean="0"/>
              <a:t>tabloid</a:t>
            </a:r>
            <a:r>
              <a:rPr lang="tr-TR" dirty="0" smtClean="0"/>
              <a:t>, </a:t>
            </a:r>
            <a:r>
              <a:rPr lang="tr-TR" dirty="0" err="1" smtClean="0"/>
              <a:t>considered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serious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48383" y="3047727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Broadsheets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48383" y="4302513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Daily/</a:t>
            </a:r>
            <a:r>
              <a:rPr lang="tr-TR" dirty="0" err="1" smtClean="0"/>
              <a:t>Weekly</a:t>
            </a:r>
            <a:r>
              <a:rPr lang="tr-TR" dirty="0" smtClean="0"/>
              <a:t>/ </a:t>
            </a:r>
            <a:r>
              <a:rPr lang="tr-TR" dirty="0" err="1" smtClean="0"/>
              <a:t>Monthly</a:t>
            </a:r>
            <a:r>
              <a:rPr lang="tr-TR" dirty="0"/>
              <a:t> </a:t>
            </a:r>
            <a:r>
              <a:rPr lang="tr-TR" dirty="0" smtClean="0"/>
              <a:t>Newspaper: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41588" y="4761176"/>
            <a:ext cx="7073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Papers</a:t>
            </a:r>
            <a:r>
              <a:rPr lang="tr-TR" dirty="0" smtClean="0"/>
              <a:t> </a:t>
            </a:r>
            <a:r>
              <a:rPr lang="tr-TR" dirty="0" err="1" smtClean="0"/>
              <a:t>printed</a:t>
            </a:r>
            <a:r>
              <a:rPr lang="tr-TR" dirty="0" smtClean="0"/>
              <a:t> </a:t>
            </a:r>
            <a:r>
              <a:rPr lang="tr-TR" dirty="0" err="1" smtClean="0"/>
              <a:t>once</a:t>
            </a:r>
            <a:r>
              <a:rPr lang="tr-TR" dirty="0" smtClean="0"/>
              <a:t> a </a:t>
            </a:r>
            <a:r>
              <a:rPr lang="tr-TR" dirty="0" err="1" smtClean="0"/>
              <a:t>day</a:t>
            </a:r>
            <a:r>
              <a:rPr lang="tr-TR" dirty="0" smtClean="0"/>
              <a:t>, </a:t>
            </a:r>
            <a:r>
              <a:rPr lang="tr-TR" dirty="0" err="1" smtClean="0"/>
              <a:t>one</a:t>
            </a:r>
            <a:r>
              <a:rPr lang="tr-TR" dirty="0" smtClean="0"/>
              <a:t> a </a:t>
            </a:r>
            <a:r>
              <a:rPr lang="tr-TR" dirty="0" err="1" smtClean="0"/>
              <a:t>week</a:t>
            </a:r>
            <a:r>
              <a:rPr lang="tr-TR" dirty="0" smtClean="0"/>
              <a:t>, </a:t>
            </a:r>
            <a:r>
              <a:rPr lang="tr-TR" dirty="0" err="1" smtClean="0"/>
              <a:t>once</a:t>
            </a:r>
            <a:r>
              <a:rPr lang="tr-TR" dirty="0" smtClean="0"/>
              <a:t> a </a:t>
            </a:r>
            <a:r>
              <a:rPr lang="tr-TR" dirty="0" err="1" smtClean="0"/>
              <a:t>month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85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err="1" smtClean="0">
                <a:latin typeface="+mn-lt"/>
              </a:rPr>
              <a:t>Types</a:t>
            </a:r>
            <a:r>
              <a:rPr lang="tr-TR" sz="2000" b="1" u="sng" dirty="0" smtClean="0">
                <a:latin typeface="+mn-lt"/>
              </a:rPr>
              <a:t> of </a:t>
            </a:r>
            <a:r>
              <a:rPr lang="tr-TR" sz="2000" b="1" u="sng" dirty="0" err="1" smtClean="0">
                <a:latin typeface="+mn-lt"/>
              </a:rPr>
              <a:t>Newspapers</a:t>
            </a:r>
            <a:endParaRPr lang="en-US" sz="2000" b="1" u="sng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881832" y="2272806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Papers</a:t>
            </a:r>
            <a:r>
              <a:rPr lang="tr-TR" dirty="0" smtClean="0"/>
              <a:t> </a:t>
            </a:r>
            <a:r>
              <a:rPr lang="tr-TR" dirty="0" err="1" smtClean="0"/>
              <a:t>printed</a:t>
            </a:r>
            <a:r>
              <a:rPr lang="tr-TR" dirty="0" smtClean="0"/>
              <a:t> </a:t>
            </a:r>
            <a:r>
              <a:rPr lang="tr-TR" dirty="0" err="1" smtClean="0"/>
              <a:t>once</a:t>
            </a:r>
            <a:r>
              <a:rPr lang="tr-TR" dirty="0" smtClean="0"/>
              <a:t> </a:t>
            </a:r>
            <a:r>
              <a:rPr lang="tr-TR" dirty="0" err="1" smtClean="0"/>
              <a:t>every</a:t>
            </a:r>
            <a:r>
              <a:rPr lang="tr-TR" dirty="0"/>
              <a:t> </a:t>
            </a:r>
            <a:r>
              <a:rPr lang="tr-TR" dirty="0" smtClean="0"/>
              <a:t>3 </a:t>
            </a:r>
            <a:r>
              <a:rPr lang="tr-TR" dirty="0" err="1" smtClean="0"/>
              <a:t>months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59603" y="1735950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Quarterly</a:t>
            </a:r>
            <a:r>
              <a:rPr lang="tr-TR" dirty="0" smtClean="0"/>
              <a:t> Newspaper: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917836" y="3406194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Newspaper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serious</a:t>
            </a:r>
            <a:r>
              <a:rPr lang="tr-TR" dirty="0" smtClean="0"/>
              <a:t> </a:t>
            </a:r>
            <a:r>
              <a:rPr lang="tr-TR" dirty="0" err="1" smtClean="0"/>
              <a:t>content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48383" y="2863215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Heavy</a:t>
            </a:r>
            <a:r>
              <a:rPr lang="tr-TR" dirty="0" smtClean="0"/>
              <a:t> Newspaper: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48383" y="3929121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Gutter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881832" y="4365935"/>
            <a:ext cx="7073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N</a:t>
            </a:r>
            <a:r>
              <a:rPr lang="en-US" dirty="0" err="1" smtClean="0"/>
              <a:t>ewspapers</a:t>
            </a:r>
            <a:r>
              <a:rPr lang="en-US" dirty="0" smtClean="0"/>
              <a:t> </a:t>
            </a:r>
            <a:r>
              <a:rPr lang="en-US" dirty="0"/>
              <a:t>that print shocking stories about the personal lives of </a:t>
            </a:r>
            <a:r>
              <a:rPr lang="en-US" dirty="0" smtClean="0"/>
              <a:t>people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err="1" smtClean="0">
                <a:latin typeface="+mn-lt"/>
              </a:rPr>
              <a:t>Types</a:t>
            </a:r>
            <a:r>
              <a:rPr lang="tr-TR" sz="2000" b="1" u="sng" dirty="0" smtClean="0">
                <a:latin typeface="+mn-lt"/>
              </a:rPr>
              <a:t> of </a:t>
            </a:r>
            <a:r>
              <a:rPr lang="tr-TR" sz="2000" b="1" u="sng" dirty="0" err="1" smtClean="0">
                <a:latin typeface="+mn-lt"/>
              </a:rPr>
              <a:t>Newspapers</a:t>
            </a:r>
            <a:endParaRPr lang="en-US" sz="2000" b="1" u="sng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881832" y="2272806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Newspapers</a:t>
            </a:r>
            <a:r>
              <a:rPr lang="tr-TR" dirty="0" smtClean="0"/>
              <a:t> </a:t>
            </a:r>
            <a:r>
              <a:rPr lang="en-US" dirty="0" smtClean="0"/>
              <a:t>published </a:t>
            </a:r>
            <a:r>
              <a:rPr lang="en-US" dirty="0"/>
              <a:t>with a fixed interval between the issues or </a:t>
            </a:r>
            <a:r>
              <a:rPr lang="en-US" dirty="0" smtClean="0"/>
              <a:t>numbers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59603" y="1735950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Periodicals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917836" y="3406194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err="1" smtClean="0"/>
              <a:t>Newspapers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contain</a:t>
            </a:r>
            <a:r>
              <a:rPr lang="tr-TR" dirty="0" smtClean="0"/>
              <a:t> </a:t>
            </a:r>
            <a:r>
              <a:rPr lang="tr-TR" dirty="0" err="1" smtClean="0"/>
              <a:t>news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</a:t>
            </a:r>
            <a:r>
              <a:rPr lang="tr-TR" dirty="0" err="1" smtClean="0"/>
              <a:t>particular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. 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48383" y="2863215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Local</a:t>
            </a:r>
            <a:r>
              <a:rPr lang="tr-TR" dirty="0" smtClean="0"/>
              <a:t>/</a:t>
            </a:r>
            <a:r>
              <a:rPr lang="tr-TR" dirty="0" err="1" smtClean="0"/>
              <a:t>Regional</a:t>
            </a:r>
            <a:r>
              <a:rPr lang="tr-TR" dirty="0" smtClean="0"/>
              <a:t> Newspaper: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48383" y="3929121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National</a:t>
            </a:r>
            <a:r>
              <a:rPr lang="tr-TR" dirty="0" smtClean="0"/>
              <a:t> Newspaper: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42492" y="4452048"/>
            <a:ext cx="7073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N</a:t>
            </a:r>
            <a:r>
              <a:rPr lang="en-US" dirty="0" err="1" smtClean="0"/>
              <a:t>ewspapers</a:t>
            </a:r>
            <a:r>
              <a:rPr lang="en-US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contain</a:t>
            </a:r>
            <a:r>
              <a:rPr lang="tr-TR" dirty="0" smtClean="0"/>
              <a:t> </a:t>
            </a:r>
            <a:r>
              <a:rPr lang="tr-TR" dirty="0" err="1" smtClean="0"/>
              <a:t>news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country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23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smtClean="0">
                <a:latin typeface="+mn-lt"/>
              </a:rPr>
              <a:t>Newspaper Content</a:t>
            </a:r>
            <a:endParaRPr lang="en-US" sz="2000" b="1" u="sng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900611" y="2201789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head of a newspaper story or article usually printed in large type and giving the gist of the story or article that follows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59603" y="1735950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Headline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907150" y="3326386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News </a:t>
            </a:r>
            <a:r>
              <a:rPr lang="tr-TR" dirty="0" err="1" smtClean="0"/>
              <a:t>that</a:t>
            </a:r>
            <a:r>
              <a:rPr lang="tr-TR" dirty="0" smtClean="0"/>
              <a:t> is </a:t>
            </a:r>
            <a:r>
              <a:rPr lang="tr-TR" dirty="0" err="1" smtClean="0"/>
              <a:t>printed</a:t>
            </a:r>
            <a:r>
              <a:rPr lang="tr-TR" dirty="0" smtClean="0"/>
              <a:t> in a </a:t>
            </a:r>
            <a:r>
              <a:rPr lang="tr-TR" dirty="0" err="1" smtClean="0"/>
              <a:t>vertical</a:t>
            </a:r>
            <a:r>
              <a:rPr lang="tr-TR" dirty="0" smtClean="0"/>
              <a:t> </a:t>
            </a:r>
            <a:r>
              <a:rPr lang="tr-TR" dirty="0" err="1" smtClean="0"/>
              <a:t>columns</a:t>
            </a:r>
            <a:r>
              <a:rPr lang="tr-TR" dirty="0" smtClean="0"/>
              <a:t>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taking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page</a:t>
            </a:r>
            <a:r>
              <a:rPr lang="tr-TR" dirty="0" smtClean="0"/>
              <a:t>.   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59603" y="2916655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Column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48383" y="3929121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Obituary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71600" y="4338852"/>
            <a:ext cx="7073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notice of a person's death usually with a short biographical </a:t>
            </a:r>
            <a:r>
              <a:rPr lang="en-US" dirty="0" smtClean="0"/>
              <a:t>account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95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smtClean="0">
                <a:latin typeface="+mn-lt"/>
              </a:rPr>
              <a:t>Newspaper Content</a:t>
            </a:r>
            <a:endParaRPr lang="en-US" sz="2000" b="1" u="sng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900611" y="2201789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tr-TR" dirty="0" err="1" smtClean="0"/>
              <a:t>section</a:t>
            </a:r>
            <a:r>
              <a:rPr lang="tr-TR" dirty="0" smtClean="0"/>
              <a:t> in a newspaper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zodiac</a:t>
            </a:r>
            <a:r>
              <a:rPr lang="tr-TR" dirty="0" smtClean="0"/>
              <a:t> </a:t>
            </a:r>
            <a:r>
              <a:rPr lang="tr-TR" dirty="0" err="1" smtClean="0"/>
              <a:t>signs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fortell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future</a:t>
            </a:r>
            <a:r>
              <a:rPr lang="tr-TR" dirty="0" smtClean="0"/>
              <a:t>.  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59603" y="1735950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Horoscope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936615" y="3305208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A </a:t>
            </a:r>
            <a:r>
              <a:rPr lang="tr-TR" dirty="0" err="1" smtClean="0"/>
              <a:t>section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newspaper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focuses</a:t>
            </a:r>
            <a:r>
              <a:rPr lang="tr-TR" dirty="0" smtClean="0"/>
              <a:t> on </a:t>
            </a:r>
            <a:r>
              <a:rPr lang="tr-TR" dirty="0" err="1" smtClean="0"/>
              <a:t>business</a:t>
            </a:r>
            <a:r>
              <a:rPr lang="tr-TR" dirty="0" smtClean="0"/>
              <a:t> </a:t>
            </a:r>
            <a:r>
              <a:rPr lang="tr-TR" dirty="0" err="1" smtClean="0"/>
              <a:t>news</a:t>
            </a:r>
            <a:r>
              <a:rPr lang="tr-TR" dirty="0" smtClean="0"/>
              <a:t>.   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35202" y="2800365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Business </a:t>
            </a:r>
            <a:r>
              <a:rPr lang="tr-TR" dirty="0" err="1" smtClean="0"/>
              <a:t>Section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48383" y="3929121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International/World News </a:t>
            </a:r>
            <a:r>
              <a:rPr lang="tr-TR" dirty="0" err="1" smtClean="0"/>
              <a:t>Section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54096" y="4411617"/>
            <a:ext cx="7073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A </a:t>
            </a:r>
            <a:r>
              <a:rPr lang="tr-TR" dirty="0" err="1" smtClean="0"/>
              <a:t>section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newspaper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focuses</a:t>
            </a:r>
            <a:r>
              <a:rPr lang="tr-TR" dirty="0" smtClean="0"/>
              <a:t> on </a:t>
            </a:r>
            <a:r>
              <a:rPr lang="tr-TR" dirty="0" err="1" smtClean="0"/>
              <a:t>news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abroad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94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smtClean="0">
                <a:latin typeface="+mn-lt"/>
              </a:rPr>
              <a:t>Newspaper Content</a:t>
            </a:r>
            <a:endParaRPr lang="en-US" sz="2000" b="1" u="sng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900611" y="2201789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explanatory comment or designation accompanying a pictorial </a:t>
            </a:r>
            <a:r>
              <a:rPr lang="en-US" dirty="0" smtClean="0"/>
              <a:t>illustration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59603" y="1735950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Caption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936615" y="3232318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A </a:t>
            </a:r>
            <a:r>
              <a:rPr lang="tr-TR" dirty="0" err="1" smtClean="0"/>
              <a:t>section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newspaper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express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views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editor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newspaper. 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35202" y="2800365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Letter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Editor: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59603" y="4025628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Special </a:t>
            </a:r>
            <a:r>
              <a:rPr lang="tr-TR" dirty="0" err="1" smtClean="0"/>
              <a:t>Feature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54096" y="4411617"/>
            <a:ext cx="7073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A </a:t>
            </a:r>
            <a:r>
              <a:rPr lang="tr-TR" dirty="0" err="1" smtClean="0"/>
              <a:t>special</a:t>
            </a:r>
            <a:r>
              <a:rPr lang="tr-TR" dirty="0" smtClean="0"/>
              <a:t> </a:t>
            </a:r>
            <a:r>
              <a:rPr lang="tr-TR" dirty="0" err="1" smtClean="0"/>
              <a:t>story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newspaper.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82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smtClean="0">
                <a:latin typeface="+mn-lt"/>
              </a:rPr>
              <a:t>Newspaper Content</a:t>
            </a:r>
            <a:endParaRPr lang="en-US" sz="2000" b="1" u="sng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900611" y="2201789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newspaper or magazine article that gives the opinions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editors</a:t>
            </a:r>
            <a:r>
              <a:rPr lang="en-US" dirty="0"/>
              <a:t> </a:t>
            </a:r>
            <a:r>
              <a:rPr lang="en-US" dirty="0" smtClean="0"/>
              <a:t>or publishers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59603" y="1735950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Editorial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936615" y="3232318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group of cartoons in narrative </a:t>
            </a:r>
            <a:r>
              <a:rPr lang="en-US" dirty="0" smtClean="0"/>
              <a:t>sequence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59603" y="2752898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Comic </a:t>
            </a:r>
            <a:r>
              <a:rPr lang="tr-TR" dirty="0" err="1" smtClean="0"/>
              <a:t>Strip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59603" y="3821967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Advice</a:t>
            </a:r>
            <a:r>
              <a:rPr lang="tr-TR" dirty="0" smtClean="0"/>
              <a:t> </a:t>
            </a:r>
            <a:r>
              <a:rPr lang="tr-TR" dirty="0" err="1" smtClean="0"/>
              <a:t>Colmn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36615" y="4306571"/>
            <a:ext cx="70734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smtClean="0"/>
              <a:t>A </a:t>
            </a:r>
            <a:r>
              <a:rPr lang="tr-TR" dirty="0" err="1" smtClean="0"/>
              <a:t>section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newspaper</a:t>
            </a:r>
            <a:r>
              <a:rPr lang="tr-TR" dirty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advice</a:t>
            </a:r>
            <a:r>
              <a:rPr lang="tr-TR" dirty="0" smtClean="0"/>
              <a:t> is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write</a:t>
            </a:r>
            <a:r>
              <a:rPr lang="tr-TR" dirty="0" smtClean="0"/>
              <a:t> in </a:t>
            </a:r>
            <a:r>
              <a:rPr lang="tr-TR" dirty="0" err="1" smtClean="0"/>
              <a:t>for</a:t>
            </a:r>
            <a:r>
              <a:rPr lang="tr-TR" dirty="0" smtClean="0"/>
              <a:t> it.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29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Başlık 1"/>
          <p:cNvSpPr txBox="1">
            <a:spLocks/>
          </p:cNvSpPr>
          <p:nvPr/>
        </p:nvSpPr>
        <p:spPr>
          <a:xfrm>
            <a:off x="759603" y="831055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err="1" smtClean="0">
                <a:latin typeface="+mn-lt"/>
              </a:rPr>
              <a:t>Other</a:t>
            </a:r>
            <a:r>
              <a:rPr lang="tr-TR" sz="2000" b="1" u="sng" dirty="0" smtClean="0">
                <a:latin typeface="+mn-lt"/>
              </a:rPr>
              <a:t> </a:t>
            </a:r>
            <a:r>
              <a:rPr lang="tr-TR" sz="2000" b="1" u="sng" dirty="0" err="1" smtClean="0">
                <a:latin typeface="+mn-lt"/>
              </a:rPr>
              <a:t>Essential</a:t>
            </a:r>
            <a:r>
              <a:rPr lang="tr-TR" sz="2000" b="1" u="sng" dirty="0" smtClean="0">
                <a:latin typeface="+mn-lt"/>
              </a:rPr>
              <a:t> </a:t>
            </a:r>
            <a:r>
              <a:rPr lang="tr-TR" sz="2000" b="1" u="sng" dirty="0" err="1" smtClean="0">
                <a:latin typeface="+mn-lt"/>
              </a:rPr>
              <a:t>Vocabulary</a:t>
            </a:r>
            <a:r>
              <a:rPr lang="tr-TR" sz="2000" b="1" u="sng" dirty="0" smtClean="0">
                <a:latin typeface="+mn-lt"/>
              </a:rPr>
              <a:t> </a:t>
            </a:r>
            <a:endParaRPr lang="en-US" sz="2000" b="1" u="sng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900611" y="2201789"/>
            <a:ext cx="71094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/>
              <a:t>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/>
              <a:t> </a:t>
            </a:r>
            <a:r>
              <a:rPr lang="en-US" dirty="0" smtClean="0"/>
              <a:t>that a</a:t>
            </a:r>
            <a:r>
              <a:rPr lang="tr-TR" dirty="0" smtClean="0"/>
              <a:t> newspaper</a:t>
            </a:r>
            <a:r>
              <a:rPr lang="tr-TR" dirty="0"/>
              <a:t> </a:t>
            </a:r>
            <a:r>
              <a:rPr lang="en-US" dirty="0" smtClean="0"/>
              <a:t>or</a:t>
            </a:r>
            <a:r>
              <a:rPr lang="tr-TR" dirty="0" smtClean="0"/>
              <a:t> magazine</a:t>
            </a:r>
            <a:r>
              <a:rPr lang="tr-TR" dirty="0"/>
              <a:t> </a:t>
            </a:r>
            <a:r>
              <a:rPr lang="en-US" dirty="0" smtClean="0"/>
              <a:t>is</a:t>
            </a:r>
            <a:r>
              <a:rPr lang="tr-TR" dirty="0"/>
              <a:t> </a:t>
            </a:r>
            <a:r>
              <a:rPr lang="tr-TR" dirty="0" err="1" smtClean="0"/>
              <a:t>regularly</a:t>
            </a:r>
            <a:r>
              <a:rPr lang="tr-TR" dirty="0" smtClean="0"/>
              <a:t> </a:t>
            </a:r>
            <a:r>
              <a:rPr lang="tr-TR" dirty="0" err="1" smtClean="0"/>
              <a:t>sold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. 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59603" y="1735950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Circulation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936615" y="3160403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whole number of copies published at one </a:t>
            </a:r>
            <a:r>
              <a:rPr lang="en-US" dirty="0" smtClean="0"/>
              <a:t>time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59603" y="2752898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Edition: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68560" y="3674165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Layout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939567" y="4185936"/>
            <a:ext cx="7073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</a:t>
            </a:r>
            <a:r>
              <a:rPr lang="tr-TR" dirty="0" err="1" smtClean="0"/>
              <a:t>articles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desgined</a:t>
            </a:r>
            <a:r>
              <a:rPr lang="tr-TR" dirty="0" smtClean="0"/>
              <a:t> on a </a:t>
            </a:r>
            <a:r>
              <a:rPr lang="tr-TR" dirty="0" err="1" smtClean="0"/>
              <a:t>page</a:t>
            </a:r>
            <a:r>
              <a:rPr lang="tr-T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59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4019</TotalTime>
  <Words>1055</Words>
  <Application>Microsoft Office PowerPoint</Application>
  <PresentationFormat>Ekran Gösterisi (4:3)</PresentationFormat>
  <Paragraphs>118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Lato</vt:lpstr>
      <vt:lpstr>Ofis Teması</vt:lpstr>
      <vt:lpstr>Newspapers -Headline and News Article-</vt:lpstr>
      <vt:lpstr>Vocabulary</vt:lpstr>
      <vt:lpstr>Vocabulary</vt:lpstr>
      <vt:lpstr>Vocabulary</vt:lpstr>
      <vt:lpstr>Vocabulary</vt:lpstr>
      <vt:lpstr>Vocabulary</vt:lpstr>
      <vt:lpstr>Vocabulary</vt:lpstr>
      <vt:lpstr>Vocabulary</vt:lpstr>
      <vt:lpstr>Vocabulary</vt:lpstr>
      <vt:lpstr>Vocabulary</vt:lpstr>
      <vt:lpstr>Vocabulary</vt:lpstr>
      <vt:lpstr>Vocabulary</vt:lpstr>
      <vt:lpstr>Listening Exercise</vt:lpstr>
      <vt:lpstr>PowerPoint Sunusu</vt:lpstr>
      <vt:lpstr>Exercise: Matching Headlines</vt:lpstr>
      <vt:lpstr>Exercise:  Which headlines would you put on the front page of a newspaper? Why?</vt:lpstr>
      <vt:lpstr>Exercise:  Turn them in headlines.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178</cp:revision>
  <dcterms:created xsi:type="dcterms:W3CDTF">2020-02-06T11:34:11Z</dcterms:created>
  <dcterms:modified xsi:type="dcterms:W3CDTF">2020-05-06T09:52:55Z</dcterms:modified>
</cp:coreProperties>
</file>