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77" r:id="rId2"/>
    <p:sldId id="280"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8" r:id="rId19"/>
    <p:sldId id="279" r:id="rId20"/>
    <p:sldId id="274"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9F75050-0E15-4C5B-92B0-66D068882F1F}" type="datetimeFigureOut">
              <a:rPr lang="tr-TR" smtClean="0">
                <a:solidFill>
                  <a:srgbClr val="575F6D"/>
                </a:solidFill>
              </a:rPr>
              <a:pPr/>
              <a:t>1.11.2020</a:t>
            </a:fld>
            <a:endParaRPr lang="tr-TR">
              <a:solidFill>
                <a:srgbClr val="575F6D"/>
              </a:solidFill>
            </a:endParaRPr>
          </a:p>
        </p:txBody>
      </p:sp>
      <p:sp>
        <p:nvSpPr>
          <p:cNvPr id="5" name="Altbilgi Yer Tutucusu 4"/>
          <p:cNvSpPr>
            <a:spLocks noGrp="1"/>
          </p:cNvSpPr>
          <p:nvPr>
            <p:ph type="ftr" sz="quarter" idx="11"/>
          </p:nvPr>
        </p:nvSpPr>
        <p:spPr/>
        <p:txBody>
          <a:bodyPr/>
          <a:lstStyle/>
          <a:p>
            <a:endParaRPr lang="tr-TR">
              <a:solidFill>
                <a:srgbClr val="575F6D"/>
              </a:solidFill>
            </a:endParaRP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756979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F75050-0E15-4C5B-92B0-66D068882F1F}" type="datetimeFigureOut">
              <a:rPr lang="tr-TR" smtClean="0">
                <a:solidFill>
                  <a:srgbClr val="575F6D"/>
                </a:solidFill>
              </a:rPr>
              <a:pPr/>
              <a:t>1.11.2020</a:t>
            </a:fld>
            <a:endParaRPr lang="tr-TR">
              <a:solidFill>
                <a:srgbClr val="575F6D"/>
              </a:solidFill>
            </a:endParaRPr>
          </a:p>
        </p:txBody>
      </p:sp>
      <p:sp>
        <p:nvSpPr>
          <p:cNvPr id="5" name="Altbilgi Yer Tutucusu 4"/>
          <p:cNvSpPr>
            <a:spLocks noGrp="1"/>
          </p:cNvSpPr>
          <p:nvPr>
            <p:ph type="ftr" sz="quarter" idx="11"/>
          </p:nvPr>
        </p:nvSpPr>
        <p:spPr/>
        <p:txBody>
          <a:bodyPr/>
          <a:lstStyle/>
          <a:p>
            <a:endParaRPr lang="tr-TR">
              <a:solidFill>
                <a:srgbClr val="575F6D"/>
              </a:solidFill>
            </a:endParaRP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59359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F75050-0E15-4C5B-92B0-66D068882F1F}" type="datetimeFigureOut">
              <a:rPr lang="tr-TR" smtClean="0">
                <a:solidFill>
                  <a:srgbClr val="575F6D"/>
                </a:solidFill>
              </a:rPr>
              <a:pPr/>
              <a:t>1.11.2020</a:t>
            </a:fld>
            <a:endParaRPr lang="tr-TR">
              <a:solidFill>
                <a:srgbClr val="575F6D"/>
              </a:solidFill>
            </a:endParaRPr>
          </a:p>
        </p:txBody>
      </p:sp>
      <p:sp>
        <p:nvSpPr>
          <p:cNvPr id="5" name="Altbilgi Yer Tutucusu 4"/>
          <p:cNvSpPr>
            <a:spLocks noGrp="1"/>
          </p:cNvSpPr>
          <p:nvPr>
            <p:ph type="ftr" sz="quarter" idx="11"/>
          </p:nvPr>
        </p:nvSpPr>
        <p:spPr/>
        <p:txBody>
          <a:bodyPr/>
          <a:lstStyle/>
          <a:p>
            <a:endParaRPr lang="tr-TR">
              <a:solidFill>
                <a:srgbClr val="575F6D"/>
              </a:solidFill>
            </a:endParaRP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057604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F75050-0E15-4C5B-92B0-66D068882F1F}" type="datetimeFigureOut">
              <a:rPr lang="tr-TR" smtClean="0">
                <a:solidFill>
                  <a:srgbClr val="575F6D"/>
                </a:solidFill>
              </a:rPr>
              <a:pPr/>
              <a:t>1.11.2020</a:t>
            </a:fld>
            <a:endParaRPr lang="tr-TR">
              <a:solidFill>
                <a:srgbClr val="575F6D"/>
              </a:solidFill>
            </a:endParaRPr>
          </a:p>
        </p:txBody>
      </p:sp>
      <p:sp>
        <p:nvSpPr>
          <p:cNvPr id="5" name="Altbilgi Yer Tutucusu 4"/>
          <p:cNvSpPr>
            <a:spLocks noGrp="1"/>
          </p:cNvSpPr>
          <p:nvPr>
            <p:ph type="ftr" sz="quarter" idx="11"/>
          </p:nvPr>
        </p:nvSpPr>
        <p:spPr/>
        <p:txBody>
          <a:bodyPr/>
          <a:lstStyle/>
          <a:p>
            <a:endParaRPr lang="tr-TR">
              <a:solidFill>
                <a:srgbClr val="575F6D"/>
              </a:solidFill>
            </a:endParaRP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561898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9F75050-0E15-4C5B-92B0-66D068882F1F}" type="datetimeFigureOut">
              <a:rPr lang="tr-TR" smtClean="0">
                <a:solidFill>
                  <a:srgbClr val="FFF39D"/>
                </a:solidFill>
              </a:rPr>
              <a:pPr/>
              <a:t>1.11.2020</a:t>
            </a:fld>
            <a:endParaRPr lang="tr-TR">
              <a:solidFill>
                <a:srgbClr val="FFF39D"/>
              </a:solidFill>
            </a:endParaRPr>
          </a:p>
        </p:txBody>
      </p:sp>
      <p:sp>
        <p:nvSpPr>
          <p:cNvPr id="5" name="Altbilgi Yer Tutucusu 4"/>
          <p:cNvSpPr>
            <a:spLocks noGrp="1"/>
          </p:cNvSpPr>
          <p:nvPr>
            <p:ph type="ftr" sz="quarter" idx="11"/>
          </p:nvPr>
        </p:nvSpPr>
        <p:spPr/>
        <p:txBody>
          <a:bodyPr/>
          <a:lstStyle/>
          <a:p>
            <a:endParaRPr lang="tr-TR">
              <a:solidFill>
                <a:srgbClr val="FFF39D"/>
              </a:solidFill>
            </a:endParaRP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67693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9F75050-0E15-4C5B-92B0-66D068882F1F}" type="datetimeFigureOut">
              <a:rPr lang="tr-TR" smtClean="0">
                <a:solidFill>
                  <a:srgbClr val="575F6D"/>
                </a:solidFill>
              </a:rPr>
              <a:pPr/>
              <a:t>1.11.2020</a:t>
            </a:fld>
            <a:endParaRPr lang="tr-TR">
              <a:solidFill>
                <a:srgbClr val="575F6D"/>
              </a:solidFill>
            </a:endParaRPr>
          </a:p>
        </p:txBody>
      </p:sp>
      <p:sp>
        <p:nvSpPr>
          <p:cNvPr id="6" name="Altbilgi Yer Tutucusu 5"/>
          <p:cNvSpPr>
            <a:spLocks noGrp="1"/>
          </p:cNvSpPr>
          <p:nvPr>
            <p:ph type="ftr" sz="quarter" idx="11"/>
          </p:nvPr>
        </p:nvSpPr>
        <p:spPr/>
        <p:txBody>
          <a:bodyPr/>
          <a:lstStyle/>
          <a:p>
            <a:endParaRPr lang="tr-TR">
              <a:solidFill>
                <a:srgbClr val="575F6D"/>
              </a:solidFill>
            </a:endParaRPr>
          </a:p>
        </p:txBody>
      </p:sp>
      <p:sp>
        <p:nvSpPr>
          <p:cNvPr id="7" name="Slayt Numarası Yer Tutucusu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928400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9F75050-0E15-4C5B-92B0-66D068882F1F}" type="datetimeFigureOut">
              <a:rPr lang="tr-TR" smtClean="0">
                <a:solidFill>
                  <a:srgbClr val="575F6D"/>
                </a:solidFill>
              </a:rPr>
              <a:pPr/>
              <a:t>1.11.2020</a:t>
            </a:fld>
            <a:endParaRPr lang="tr-TR">
              <a:solidFill>
                <a:srgbClr val="575F6D"/>
              </a:solidFill>
            </a:endParaRPr>
          </a:p>
        </p:txBody>
      </p:sp>
      <p:sp>
        <p:nvSpPr>
          <p:cNvPr id="8" name="Altbilgi Yer Tutucusu 7"/>
          <p:cNvSpPr>
            <a:spLocks noGrp="1"/>
          </p:cNvSpPr>
          <p:nvPr>
            <p:ph type="ftr" sz="quarter" idx="11"/>
          </p:nvPr>
        </p:nvSpPr>
        <p:spPr/>
        <p:txBody>
          <a:bodyPr/>
          <a:lstStyle/>
          <a:p>
            <a:endParaRPr lang="tr-TR">
              <a:solidFill>
                <a:srgbClr val="575F6D"/>
              </a:solidFill>
            </a:endParaRPr>
          </a:p>
        </p:txBody>
      </p:sp>
      <p:sp>
        <p:nvSpPr>
          <p:cNvPr id="9" name="Slayt Numarası Yer Tutucusu 8"/>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582241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9F75050-0E15-4C5B-92B0-66D068882F1F}" type="datetimeFigureOut">
              <a:rPr lang="tr-TR" smtClean="0">
                <a:solidFill>
                  <a:srgbClr val="575F6D"/>
                </a:solidFill>
              </a:rPr>
              <a:pPr/>
              <a:t>1.11.2020</a:t>
            </a:fld>
            <a:endParaRPr lang="tr-TR">
              <a:solidFill>
                <a:srgbClr val="575F6D"/>
              </a:solidFill>
            </a:endParaRPr>
          </a:p>
        </p:txBody>
      </p:sp>
      <p:sp>
        <p:nvSpPr>
          <p:cNvPr id="4" name="Altbilgi Yer Tutucusu 3"/>
          <p:cNvSpPr>
            <a:spLocks noGrp="1"/>
          </p:cNvSpPr>
          <p:nvPr>
            <p:ph type="ftr" sz="quarter" idx="11"/>
          </p:nvPr>
        </p:nvSpPr>
        <p:spPr/>
        <p:txBody>
          <a:bodyPr/>
          <a:lstStyle/>
          <a:p>
            <a:endParaRPr lang="tr-TR">
              <a:solidFill>
                <a:srgbClr val="575F6D"/>
              </a:solidFill>
            </a:endParaRPr>
          </a:p>
        </p:txBody>
      </p:sp>
      <p:sp>
        <p:nvSpPr>
          <p:cNvPr id="5" name="Slayt Numarası Yer Tutucusu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041378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9F75050-0E15-4C5B-92B0-66D068882F1F}" type="datetimeFigureOut">
              <a:rPr lang="tr-TR" smtClean="0">
                <a:solidFill>
                  <a:srgbClr val="575F6D"/>
                </a:solidFill>
              </a:rPr>
              <a:pPr/>
              <a:t>1.11.2020</a:t>
            </a:fld>
            <a:endParaRPr lang="tr-TR">
              <a:solidFill>
                <a:srgbClr val="575F6D"/>
              </a:solidFill>
            </a:endParaRPr>
          </a:p>
        </p:txBody>
      </p:sp>
      <p:sp>
        <p:nvSpPr>
          <p:cNvPr id="3" name="Altbilgi Yer Tutucusu 2"/>
          <p:cNvSpPr>
            <a:spLocks noGrp="1"/>
          </p:cNvSpPr>
          <p:nvPr>
            <p:ph type="ftr" sz="quarter" idx="11"/>
          </p:nvPr>
        </p:nvSpPr>
        <p:spPr/>
        <p:txBody>
          <a:bodyPr/>
          <a:lstStyle/>
          <a:p>
            <a:endParaRPr lang="tr-TR">
              <a:solidFill>
                <a:srgbClr val="575F6D"/>
              </a:solidFill>
            </a:endParaRPr>
          </a:p>
        </p:txBody>
      </p:sp>
      <p:sp>
        <p:nvSpPr>
          <p:cNvPr id="4" name="Slayt Numarası Yer Tutucusu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30926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9F75050-0E15-4C5B-92B0-66D068882F1F}" type="datetimeFigureOut">
              <a:rPr lang="tr-TR" smtClean="0">
                <a:solidFill>
                  <a:srgbClr val="575F6D"/>
                </a:solidFill>
              </a:rPr>
              <a:pPr/>
              <a:t>1.11.2020</a:t>
            </a:fld>
            <a:endParaRPr lang="tr-TR">
              <a:solidFill>
                <a:srgbClr val="575F6D"/>
              </a:solidFill>
            </a:endParaRPr>
          </a:p>
        </p:txBody>
      </p:sp>
      <p:sp>
        <p:nvSpPr>
          <p:cNvPr id="6" name="Altbilgi Yer Tutucusu 5"/>
          <p:cNvSpPr>
            <a:spLocks noGrp="1"/>
          </p:cNvSpPr>
          <p:nvPr>
            <p:ph type="ftr" sz="quarter" idx="11"/>
          </p:nvPr>
        </p:nvSpPr>
        <p:spPr/>
        <p:txBody>
          <a:bodyPr/>
          <a:lstStyle/>
          <a:p>
            <a:endParaRPr lang="tr-TR">
              <a:solidFill>
                <a:srgbClr val="575F6D"/>
              </a:solidFill>
            </a:endParaRPr>
          </a:p>
        </p:txBody>
      </p:sp>
      <p:sp>
        <p:nvSpPr>
          <p:cNvPr id="7" name="Slayt Numarası Yer Tutucusu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228578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9F75050-0E15-4C5B-92B0-66D068882F1F}" type="datetimeFigureOut">
              <a:rPr lang="tr-TR" smtClean="0">
                <a:solidFill>
                  <a:srgbClr val="575F6D"/>
                </a:solidFill>
              </a:rPr>
              <a:pPr/>
              <a:t>1.11.2020</a:t>
            </a:fld>
            <a:endParaRPr lang="tr-TR">
              <a:solidFill>
                <a:srgbClr val="575F6D"/>
              </a:solidFill>
            </a:endParaRPr>
          </a:p>
        </p:txBody>
      </p:sp>
      <p:sp>
        <p:nvSpPr>
          <p:cNvPr id="6" name="Altbilgi Yer Tutucusu 5"/>
          <p:cNvSpPr>
            <a:spLocks noGrp="1"/>
          </p:cNvSpPr>
          <p:nvPr>
            <p:ph type="ftr" sz="quarter" idx="11"/>
          </p:nvPr>
        </p:nvSpPr>
        <p:spPr/>
        <p:txBody>
          <a:bodyPr/>
          <a:lstStyle/>
          <a:p>
            <a:endParaRPr lang="tr-TR">
              <a:solidFill>
                <a:srgbClr val="575F6D"/>
              </a:solidFill>
            </a:endParaRPr>
          </a:p>
        </p:txBody>
      </p:sp>
      <p:sp>
        <p:nvSpPr>
          <p:cNvPr id="7" name="Slayt Numarası Yer Tutucusu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90185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solidFill>
                  <a:srgbClr val="575F6D"/>
                </a:solidFill>
              </a:rPr>
              <a:pPr/>
              <a:t>1.11.2020</a:t>
            </a:fld>
            <a:endParaRPr lang="tr-TR">
              <a:solidFill>
                <a:srgbClr val="575F6D"/>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srgbClr val="575F6D"/>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88116411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7896" y="274638"/>
            <a:ext cx="9878503" cy="1940056"/>
          </a:xfrm>
        </p:spPr>
        <p:txBody>
          <a:bodyPr>
            <a:noAutofit/>
          </a:bodyPr>
          <a:lstStyle/>
          <a:p>
            <a:pPr marL="274320" indent="-274320">
              <a:lnSpc>
                <a:spcPct val="150000"/>
              </a:lnSpc>
              <a:spcBef>
                <a:spcPts val="600"/>
              </a:spcBef>
              <a:spcAft>
                <a:spcPts val="600"/>
              </a:spcAft>
            </a:pPr>
            <a:r>
              <a:rPr lang="tr-TR" sz="2400" cap="none" dirty="0" smtClean="0">
                <a:solidFill>
                  <a:prstClr val="black"/>
                </a:solidFill>
                <a:latin typeface="Times New Roman" panose="02020603050405020304" pitchFamily="18" charset="0"/>
                <a:ea typeface="Calibri"/>
                <a:cs typeface="Times New Roman" panose="02020603050405020304" pitchFamily="18" charset="0"/>
              </a:rPr>
              <a:t>              </a:t>
            </a:r>
            <a:r>
              <a:rPr lang="tr-TR" sz="2400" b="1" cap="none" dirty="0" smtClean="0">
                <a:solidFill>
                  <a:prstClr val="black"/>
                </a:solidFill>
                <a:latin typeface="Times New Roman" panose="02020603050405020304" pitchFamily="18" charset="0"/>
                <a:ea typeface="Calibri"/>
                <a:cs typeface="Times New Roman" panose="02020603050405020304" pitchFamily="18" charset="0"/>
              </a:rPr>
              <a:t>BİREYSEL EĞİTİM PROGRAMI HAZIRLAMA VE     		TARTIŞMA</a:t>
            </a:r>
            <a:endParaRPr lang="tr-TR" sz="2400" b="1" cap="none" dirty="0">
              <a:solidFill>
                <a:prstClr val="black"/>
              </a:solidFill>
              <a:latin typeface="Times New Roman" panose="02020603050405020304" pitchFamily="18" charset="0"/>
              <a:ea typeface="Calibri"/>
              <a:cs typeface="Times New Roman" panose="02020603050405020304" pitchFamily="18" charset="0"/>
            </a:endParaRPr>
          </a:p>
        </p:txBody>
      </p:sp>
      <p:sp>
        <p:nvSpPr>
          <p:cNvPr id="3" name="İçerik Yer Tutucusu 2"/>
          <p:cNvSpPr>
            <a:spLocks noGrp="1"/>
          </p:cNvSpPr>
          <p:nvPr>
            <p:ph idx="1"/>
          </p:nvPr>
        </p:nvSpPr>
        <p:spPr/>
        <p:txBody>
          <a:bodyPr>
            <a:normAutofit/>
          </a:bodyPr>
          <a:lstStyle/>
          <a:p>
            <a:endParaRPr lang="tr-TR" b="1" dirty="0" smtClean="0">
              <a:solidFill>
                <a:prstClr val="black"/>
              </a:solidFill>
              <a:latin typeface="Times New Roman" panose="02020603050405020304" pitchFamily="18" charset="0"/>
              <a:ea typeface="Times New Roman"/>
              <a:cs typeface="Times New Roman" panose="02020603050405020304" pitchFamily="18" charset="0"/>
            </a:endParaRPr>
          </a:p>
          <a:p>
            <a:endParaRPr lang="tr-TR" b="1" dirty="0">
              <a:solidFill>
                <a:prstClr val="black"/>
              </a:solidFill>
              <a:latin typeface="Times New Roman" panose="02020603050405020304" pitchFamily="18" charset="0"/>
              <a:ea typeface="Times New Roman"/>
              <a:cs typeface="Times New Roman" panose="02020603050405020304" pitchFamily="18" charset="0"/>
            </a:endParaRPr>
          </a:p>
          <a:p>
            <a:r>
              <a:rPr lang="tr-TR" b="1" dirty="0" smtClean="0">
                <a:solidFill>
                  <a:prstClr val="black"/>
                </a:solidFill>
                <a:latin typeface="Times New Roman" panose="02020603050405020304" pitchFamily="18" charset="0"/>
                <a:ea typeface="Times New Roman"/>
                <a:cs typeface="Times New Roman" panose="02020603050405020304" pitchFamily="18" charset="0"/>
              </a:rPr>
              <a:t>            BİREYSEL </a:t>
            </a:r>
            <a:r>
              <a:rPr lang="tr-TR" b="1" dirty="0">
                <a:solidFill>
                  <a:prstClr val="black"/>
                </a:solidFill>
                <a:latin typeface="Times New Roman" panose="02020603050405020304" pitchFamily="18" charset="0"/>
                <a:ea typeface="Times New Roman"/>
                <a:cs typeface="Times New Roman" panose="02020603050405020304" pitchFamily="18" charset="0"/>
              </a:rPr>
              <a:t>EĞİTİM PROGRAMININ ÖĞELERİ </a:t>
            </a:r>
            <a:endParaRPr lang="tr-TR" sz="2800" dirty="0"/>
          </a:p>
        </p:txBody>
      </p:sp>
    </p:spTree>
    <p:extLst>
      <p:ext uri="{BB962C8B-B14F-4D97-AF65-F5344CB8AC3E}">
        <p14:creationId xmlns:p14="http://schemas.microsoft.com/office/powerpoint/2010/main" val="30761476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nSpc>
                <a:spcPct val="150000"/>
              </a:lnSpc>
              <a:spcAft>
                <a:spcPts val="600"/>
              </a:spcAft>
            </a:pPr>
            <a:r>
              <a:rPr lang="tr-TR" dirty="0">
                <a:latin typeface="Times New Roman"/>
                <a:ea typeface="Times New Roman"/>
                <a:cs typeface="Times New Roman"/>
              </a:rPr>
              <a:t>Uzun dönemli amaç oluşturulurken dikkat edilmesi gereken noktalar şu şekilde sıralanabilir:</a:t>
            </a:r>
            <a:endParaRPr lang="tr-TR" sz="2000" dirty="0">
              <a:latin typeface="Calibri"/>
              <a:ea typeface="Calibri"/>
              <a:cs typeface="Times New Roman"/>
            </a:endParaRPr>
          </a:p>
          <a:p>
            <a:pPr marL="342900" indent="-342900">
              <a:lnSpc>
                <a:spcPct val="150000"/>
              </a:lnSpc>
              <a:spcAft>
                <a:spcPts val="600"/>
              </a:spcAft>
              <a:buFont typeface="Symbol"/>
              <a:buChar char=""/>
              <a:tabLst>
                <a:tab pos="457200" algn="l"/>
              </a:tabLst>
            </a:pPr>
            <a:r>
              <a:rPr lang="tr-TR" dirty="0">
                <a:latin typeface="Times New Roman"/>
                <a:ea typeface="Times New Roman"/>
                <a:cs typeface="Times New Roman"/>
              </a:rPr>
              <a:t>Uzun dönemli amaçlar değerlendirme verilerine göre oluşturulmalıdır. </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Çocuğun geçmişteki öğrenme yaşantıları ve öğrenme hızı, uzun dönemli amacın belirlenmesinde önemlidir. Geçmiş başarı düzeyi dikkate alınmadığında, birey için, uygun olmayan amaçlar belirlenebilir</a:t>
            </a:r>
            <a:endParaRPr lang="tr-TR" sz="2000" dirty="0">
              <a:latin typeface="Calibri"/>
              <a:ea typeface="Calibri"/>
              <a:cs typeface="Times New Roman"/>
            </a:endParaRPr>
          </a:p>
        </p:txBody>
      </p:sp>
    </p:spTree>
    <p:extLst>
      <p:ext uri="{BB962C8B-B14F-4D97-AF65-F5344CB8AC3E}">
        <p14:creationId xmlns:p14="http://schemas.microsoft.com/office/powerpoint/2010/main" val="12076272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Uzun dönemli amaçlar belirlenirken, çocuğun şu anki performans düzeyi de dikkate alınmalıdır.     </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Uzun dönemli amaç belirlenirken, çocuğun engelinin düzeyi, öncelikli gereksinimleri ve tercihleri ile çocuğun içinde yaşadığı çevrenin ve ailenin özellikleri göz önünde bulundurulmalıdır.       </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Uzun dönemli amaçlar uygulanabilir ve işlevsel  olmalıdır.</a:t>
            </a:r>
            <a:endParaRPr lang="tr-TR" sz="2000" dirty="0">
              <a:latin typeface="Calibri"/>
              <a:ea typeface="Calibri"/>
              <a:cs typeface="Times New Roman"/>
            </a:endParaRPr>
          </a:p>
        </p:txBody>
      </p:sp>
    </p:spTree>
    <p:extLst>
      <p:ext uri="{BB962C8B-B14F-4D97-AF65-F5344CB8AC3E}">
        <p14:creationId xmlns:p14="http://schemas.microsoft.com/office/powerpoint/2010/main" val="1153311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Uzun dönemli amaçlar </a:t>
            </a:r>
            <a:r>
              <a:rPr lang="tr-TR" dirty="0" err="1" smtClean="0">
                <a:latin typeface="Times New Roman"/>
                <a:ea typeface="Times New Roman"/>
                <a:cs typeface="Times New Roman"/>
              </a:rPr>
              <a:t>psiko</a:t>
            </a:r>
            <a:r>
              <a:rPr lang="tr-TR" dirty="0" smtClean="0">
                <a:latin typeface="Times New Roman"/>
                <a:ea typeface="Times New Roman"/>
                <a:cs typeface="Times New Roman"/>
              </a:rPr>
              <a:t> motor</a:t>
            </a:r>
            <a:r>
              <a:rPr lang="tr-TR" dirty="0">
                <a:latin typeface="Times New Roman"/>
                <a:ea typeface="Times New Roman"/>
                <a:cs typeface="Times New Roman"/>
              </a:rPr>
              <a:t>, sosyal, duygusal,  bilişsel, dil gelişim alanları ile öz bakım becerilerini içermelidir.</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Öğretmene sağlanan destek hizmetleri de uzun dönemli amacın belirlenmesinde dikkate alınmalıdır.</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Öğretimle ilişkili olarak amaca ulaşmak için yeterli zaman ayarlanmalıdır. </a:t>
            </a:r>
            <a:endParaRPr lang="tr-TR" sz="2000" dirty="0">
              <a:latin typeface="Calibri"/>
              <a:ea typeface="Calibri"/>
              <a:cs typeface="Times New Roman"/>
            </a:endParaRPr>
          </a:p>
        </p:txBody>
      </p:sp>
    </p:spTree>
    <p:extLst>
      <p:ext uri="{BB962C8B-B14F-4D97-AF65-F5344CB8AC3E}">
        <p14:creationId xmlns:p14="http://schemas.microsoft.com/office/powerpoint/2010/main" val="6356823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342900" indent="-342900" algn="just">
              <a:lnSpc>
                <a:spcPct val="150000"/>
              </a:lnSpc>
              <a:spcAft>
                <a:spcPts val="600"/>
              </a:spcAft>
              <a:buFont typeface="Symbol"/>
              <a:buChar char=""/>
              <a:tabLst>
                <a:tab pos="457200" algn="l"/>
              </a:tabLst>
            </a:pPr>
            <a:r>
              <a:rPr lang="tr-TR" sz="2800" dirty="0">
                <a:latin typeface="Times New Roman"/>
                <a:ea typeface="Times New Roman"/>
                <a:cs typeface="Times New Roman"/>
              </a:rPr>
              <a:t>Uzun dönemli ifadeler de performans ifadelerinde olduğu gibi ölçülebilir ve gözlenebilir olmalıdır. Örneğin, yazmak, çizmek, saymak, göstermek, söylemek gibi eylemler gözlenebilir ve ölçülebilir eylemler iken, bilmek, anlamak, öğrenmek, hoşlanmak gibi eylemler gözlenemeyen eylemlerdir. </a:t>
            </a:r>
            <a:endParaRPr lang="tr-TR" sz="2800" dirty="0">
              <a:latin typeface="Calibri"/>
              <a:ea typeface="Calibri"/>
              <a:cs typeface="Times New Roman"/>
            </a:endParaRPr>
          </a:p>
        </p:txBody>
      </p:sp>
    </p:spTree>
    <p:extLst>
      <p:ext uri="{BB962C8B-B14F-4D97-AF65-F5344CB8AC3E}">
        <p14:creationId xmlns:p14="http://schemas.microsoft.com/office/powerpoint/2010/main" val="24511598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spcAft>
                <a:spcPts val="600"/>
              </a:spcAft>
            </a:pPr>
            <a:r>
              <a:rPr lang="tr-TR" b="1" dirty="0">
                <a:latin typeface="Times New Roman"/>
                <a:ea typeface="Times New Roman"/>
                <a:cs typeface="Times New Roman"/>
              </a:rPr>
              <a:t>Kısa Dönemli Amaçlar</a:t>
            </a:r>
            <a:endParaRPr lang="tr-TR" sz="2000" dirty="0">
              <a:latin typeface="Calibri"/>
              <a:ea typeface="Calibri"/>
              <a:cs typeface="Times New Roman"/>
            </a:endParaRPr>
          </a:p>
          <a:p>
            <a:pPr>
              <a:lnSpc>
                <a:spcPct val="150000"/>
              </a:lnSpc>
              <a:spcAft>
                <a:spcPts val="600"/>
              </a:spcAft>
            </a:pPr>
            <a:r>
              <a:rPr lang="tr-TR" dirty="0">
                <a:latin typeface="Times New Roman"/>
                <a:ea typeface="Times New Roman"/>
                <a:cs typeface="Times New Roman"/>
              </a:rPr>
              <a:t>Uzun dönemli amaçlar belirlendikten sonra, kavram analizi yapılarak, çocuğun daha kısa sürede gerçekleştirebileceği kısa dönemli amaçlar oluşturulur. Kısa dönemli amaçlar bireyin  performans düzeyi ile uzun dönemli amaçları arasında ölçülebilir ara basamaklar olarak tanımlanmaktadır. </a:t>
            </a:r>
            <a:endParaRPr lang="tr-TR" sz="2000" dirty="0">
              <a:latin typeface="Calibri"/>
              <a:ea typeface="Calibri"/>
              <a:cs typeface="Times New Roman"/>
            </a:endParaRPr>
          </a:p>
        </p:txBody>
      </p:sp>
    </p:spTree>
    <p:extLst>
      <p:ext uri="{BB962C8B-B14F-4D97-AF65-F5344CB8AC3E}">
        <p14:creationId xmlns:p14="http://schemas.microsoft.com/office/powerpoint/2010/main" val="26858905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nSpc>
                <a:spcPct val="150000"/>
              </a:lnSpc>
              <a:spcAft>
                <a:spcPts val="600"/>
              </a:spcAft>
            </a:pPr>
            <a:r>
              <a:rPr lang="tr-TR" spc="40" dirty="0">
                <a:latin typeface="Times New Roman"/>
                <a:ea typeface="Times New Roman"/>
                <a:cs typeface="Times New Roman"/>
              </a:rPr>
              <a:t>Kısa dönemli amaçlar </a:t>
            </a:r>
            <a:r>
              <a:rPr lang="tr-TR" dirty="0">
                <a:latin typeface="Times New Roman"/>
                <a:ea typeface="Times New Roman"/>
                <a:cs typeface="Times New Roman"/>
              </a:rPr>
              <a:t>oluşturulurken şunlara dikkat edilmelidir:</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Kısa dönemli amaçlar, çocuğun davranışları üzerine odaklanmalıdır. Kısa dönemli amaçta öğretmenden beklenen davranış değil, çocuktan beklenen davranış tanımlanmalıdır. Örneğin; “çocuklara  daireyi öğret” ifadesi yerine, “Ebru, iki şekil arasından daireyi göstermesi istendiğinde 9/10 oranında yardımsız gösterir” ifadesi kullanılmalıdır.</a:t>
            </a:r>
            <a:endParaRPr lang="tr-TR" sz="2000" dirty="0">
              <a:latin typeface="Calibri"/>
              <a:ea typeface="Calibri"/>
              <a:cs typeface="Times New Roman"/>
            </a:endParaRPr>
          </a:p>
        </p:txBody>
      </p:sp>
    </p:spTree>
    <p:extLst>
      <p:ext uri="{BB962C8B-B14F-4D97-AF65-F5344CB8AC3E}">
        <p14:creationId xmlns:p14="http://schemas.microsoft.com/office/powerpoint/2010/main" val="4993531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Kısa dönemli amaçlar, çocuktan ne beklendiğini açıkça ifade etmelidir.  Kısa dönemli amaçlar da uzun dönemli amaçlar gibi ölçülebilir ve gözlenebilir olmalıdır. Örneğin, işaret etmek, karşılaştırmak, açıklamak, saymak, tekrar etmek gibi eylemler gözlenebilir ve ölçülebilir eylemler iken, bilmek, anlamak, öğrenmek, hoşlanmak gibi eylemler gözlenemeyen eylemlerdir. Örneğin; “Ayşe  adresini bilir” ifadesi yerine “Ayşe, adresini söyler” ifadesi kullanılmalıdır.          </a:t>
            </a:r>
            <a:endParaRPr lang="tr-TR" sz="2000" dirty="0">
              <a:latin typeface="Calibri"/>
              <a:ea typeface="Calibri"/>
              <a:cs typeface="Times New Roman"/>
            </a:endParaRPr>
          </a:p>
          <a:p>
            <a:endParaRPr lang="tr-TR" dirty="0"/>
          </a:p>
        </p:txBody>
      </p:sp>
    </p:spTree>
    <p:extLst>
      <p:ext uri="{BB962C8B-B14F-4D97-AF65-F5344CB8AC3E}">
        <p14:creationId xmlns:p14="http://schemas.microsoft.com/office/powerpoint/2010/main" val="31388164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800" dirty="0">
                <a:latin typeface="Times New Roman"/>
                <a:ea typeface="Times New Roman"/>
              </a:rPr>
              <a:t>Kısa dönemli amaçlarda hedefe ulaşma ölçütleri belirtilmelidir. Ölçüt belirleme, amaca ne zaman ulaşıldığını göstermesi bakımından önemlidir. Amaçlara ulaşmak için ölçütler saptanmazsa, çocuğun yanlış öğrendiği kabul edilebilir ya da ölçüm yapılamayabilir. </a:t>
            </a:r>
            <a:endParaRPr lang="tr-TR" sz="2800" dirty="0"/>
          </a:p>
        </p:txBody>
      </p:sp>
    </p:spTree>
    <p:extLst>
      <p:ext uri="{BB962C8B-B14F-4D97-AF65-F5344CB8AC3E}">
        <p14:creationId xmlns:p14="http://schemas.microsoft.com/office/powerpoint/2010/main" val="2427548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buClr>
                <a:srgbClr val="FE8637"/>
              </a:buClr>
            </a:pPr>
            <a:r>
              <a:rPr lang="tr-TR" sz="3200" i="1" dirty="0">
                <a:solidFill>
                  <a:prstClr val="black"/>
                </a:solidFill>
                <a:latin typeface="Calibri-Italic"/>
              </a:rPr>
              <a:t>Grup eğitimi </a:t>
            </a:r>
            <a:endParaRPr lang="tr-TR" sz="3200" i="1" dirty="0" smtClean="0">
              <a:solidFill>
                <a:prstClr val="black"/>
              </a:solidFill>
              <a:latin typeface="Calibri-Italic"/>
            </a:endParaRPr>
          </a:p>
          <a:p>
            <a:pPr lvl="0">
              <a:buClr>
                <a:srgbClr val="FE8637"/>
              </a:buClr>
            </a:pPr>
            <a:r>
              <a:rPr lang="tr-TR" sz="3200" dirty="0" smtClean="0">
                <a:solidFill>
                  <a:prstClr val="black"/>
                </a:solidFill>
                <a:latin typeface="Calibri" panose="020F0502020204030204" pitchFamily="34" charset="0"/>
              </a:rPr>
              <a:t> </a:t>
            </a:r>
            <a:r>
              <a:rPr lang="tr-TR" sz="3200" dirty="0">
                <a:solidFill>
                  <a:prstClr val="black"/>
                </a:solidFill>
                <a:latin typeface="Calibri" panose="020F0502020204030204" pitchFamily="34" charset="0"/>
              </a:rPr>
              <a:t>engelin türü, derecesi, takvim yaşı ve gelişim özellikleri ile destek eğitim programı ve modülleri dikkate alınarak birden fazla bireyden oluşturulan gruplara verilen eğitimdir. </a:t>
            </a:r>
            <a:endParaRPr lang="tr-TR" sz="3200" dirty="0">
              <a:solidFill>
                <a:prstClr val="black"/>
              </a:solidFill>
            </a:endParaRPr>
          </a:p>
          <a:p>
            <a:endParaRPr lang="tr-TR" sz="3200" dirty="0"/>
          </a:p>
        </p:txBody>
      </p:sp>
    </p:spTree>
    <p:extLst>
      <p:ext uri="{BB962C8B-B14F-4D97-AF65-F5344CB8AC3E}">
        <p14:creationId xmlns:p14="http://schemas.microsoft.com/office/powerpoint/2010/main" val="27531910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buClr>
                <a:srgbClr val="FE8637"/>
              </a:buClr>
            </a:pPr>
            <a:r>
              <a:rPr lang="tr-TR" sz="3200" dirty="0">
                <a:solidFill>
                  <a:prstClr val="black"/>
                </a:solidFill>
                <a:latin typeface="Calibri" panose="020F0502020204030204" pitchFamily="34" charset="0"/>
              </a:rPr>
              <a:t>Gruplar görme yetersizliği olan bireyler, işitme yetersizliği olan bireyler, dil ve konuşma güçlüğü olan bireyler, özel öğrenme güçlüğü olan bireyler için en fazla on kişi, zihinsel yetersizliği olan bireyler için en fazla sekiz, yaygın gelişimsel bozukluğu olan bireyler için ise en fazla dört kişiden oluşmaktadır.</a:t>
            </a:r>
          </a:p>
          <a:p>
            <a:endParaRPr lang="tr-TR" sz="3200" dirty="0"/>
          </a:p>
        </p:txBody>
      </p:sp>
    </p:spTree>
    <p:extLst>
      <p:ext uri="{BB962C8B-B14F-4D97-AF65-F5344CB8AC3E}">
        <p14:creationId xmlns:p14="http://schemas.microsoft.com/office/powerpoint/2010/main" val="2245572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cap="none" dirty="0">
                <a:solidFill>
                  <a:prstClr val="black"/>
                </a:solidFill>
                <a:latin typeface="Times New Roman" panose="02020603050405020304" pitchFamily="18" charset="0"/>
                <a:ea typeface="Times New Roman"/>
                <a:cs typeface="Times New Roman" panose="02020603050405020304" pitchFamily="18" charset="0"/>
              </a:rPr>
              <a:t>BİREYSEL EĞİTİM PROGRAMININ ÖĞELERİ </a:t>
            </a:r>
            <a:endParaRPr lang="tr-TR" dirty="0"/>
          </a:p>
        </p:txBody>
      </p:sp>
      <p:sp>
        <p:nvSpPr>
          <p:cNvPr id="3" name="İçerik Yer Tutucusu 2"/>
          <p:cNvSpPr>
            <a:spLocks noGrp="1"/>
          </p:cNvSpPr>
          <p:nvPr>
            <p:ph idx="1"/>
          </p:nvPr>
        </p:nvSpPr>
        <p:spPr/>
        <p:txBody>
          <a:bodyPr/>
          <a:lstStyle/>
          <a:p>
            <a:pPr lvl="0">
              <a:buClr>
                <a:srgbClr val="FE8637"/>
              </a:buClr>
            </a:pPr>
            <a:r>
              <a:rPr lang="tr-TR" sz="2800" dirty="0">
                <a:solidFill>
                  <a:prstClr val="black"/>
                </a:solidFill>
                <a:latin typeface="Times New Roman"/>
                <a:ea typeface="Times New Roman"/>
              </a:rPr>
              <a:t>Bireyselleştirilmiş eğitim programında özel </a:t>
            </a:r>
            <a:r>
              <a:rPr lang="tr-TR" sz="2800" dirty="0" err="1">
                <a:solidFill>
                  <a:prstClr val="black"/>
                </a:solidFill>
                <a:latin typeface="Times New Roman"/>
                <a:ea typeface="Times New Roman"/>
              </a:rPr>
              <a:t>gereksinimli</a:t>
            </a:r>
            <a:r>
              <a:rPr lang="tr-TR" sz="2800" dirty="0">
                <a:solidFill>
                  <a:prstClr val="black"/>
                </a:solidFill>
                <a:latin typeface="Times New Roman"/>
                <a:ea typeface="Times New Roman"/>
              </a:rPr>
              <a:t> çocuğa kazandırılacak davranışların neler olduğu, bu davranışların nerede, nasıl, kimler tarafından, hangi yöntemlerle ve ne kadar sürede kazandırılacağı belirtilir. </a:t>
            </a:r>
            <a:endParaRPr lang="tr-TR" sz="2800" dirty="0">
              <a:solidFill>
                <a:prstClr val="black"/>
              </a:solidFill>
            </a:endParaRPr>
          </a:p>
          <a:p>
            <a:endParaRPr lang="tr-TR" dirty="0"/>
          </a:p>
        </p:txBody>
      </p:sp>
    </p:spTree>
    <p:extLst>
      <p:ext uri="{BB962C8B-B14F-4D97-AF65-F5344CB8AC3E}">
        <p14:creationId xmlns:p14="http://schemas.microsoft.com/office/powerpoint/2010/main" val="14758808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fontAlgn="base">
              <a:lnSpc>
                <a:spcPct val="150000"/>
              </a:lnSpc>
              <a:spcBef>
                <a:spcPts val="1000"/>
              </a:spcBef>
            </a:pPr>
            <a:r>
              <a:rPr lang="tr-TR" sz="2000" smtClean="0">
                <a:latin typeface="Times New Roman"/>
                <a:ea typeface="Times New Roman"/>
              </a:rPr>
              <a:t>KAYNAKLAR</a:t>
            </a:r>
            <a:endParaRPr lang="tr-TR" sz="2000" dirty="0">
              <a:latin typeface="Times New Roman"/>
              <a:ea typeface="Times New Roman"/>
            </a:endParaRPr>
          </a:p>
          <a:p>
            <a:pPr marL="742950" lvl="1" indent="-285750" fontAlgn="base">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latin typeface="Times New Roman"/>
              <a:ea typeface="Times New Roman"/>
              <a:cs typeface="Times New Roman"/>
            </a:endParaRPr>
          </a:p>
          <a:p>
            <a:pPr marL="742950" lvl="1" indent="-285750" fontAlgn="base">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r>
              <a:rPr lang="tr-TR" sz="2000" dirty="0" smtClean="0">
                <a:solidFill>
                  <a:srgbClr val="000000"/>
                </a:solidFill>
                <a:latin typeface="Times New Roman"/>
                <a:cs typeface="Times New Roman"/>
              </a:rPr>
              <a:t>.</a:t>
            </a:r>
            <a:endParaRPr lang="tr-TR" sz="2000" dirty="0">
              <a:latin typeface="Times New Roman"/>
              <a:ea typeface="Times New Roman"/>
              <a:cs typeface="Times New Roman"/>
            </a:endParaRPr>
          </a:p>
        </p:txBody>
      </p:sp>
    </p:spTree>
    <p:extLst>
      <p:ext uri="{BB962C8B-B14F-4D97-AF65-F5344CB8AC3E}">
        <p14:creationId xmlns:p14="http://schemas.microsoft.com/office/powerpoint/2010/main" val="2251819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buClr>
                <a:srgbClr val="FE8637"/>
              </a:buClr>
            </a:pPr>
            <a:r>
              <a:rPr lang="tr-TR" sz="2800" dirty="0">
                <a:solidFill>
                  <a:prstClr val="black"/>
                </a:solidFill>
                <a:latin typeface="Times New Roman" panose="02020603050405020304" pitchFamily="18" charset="0"/>
                <a:ea typeface="Times New Roman"/>
                <a:cs typeface="Times New Roman" panose="02020603050405020304" pitchFamily="18" charset="0"/>
              </a:rPr>
              <a:t>Bireyselleştirilmiş eğitim programı; çocuğun performans düzeyi ile ilgili açıklamalar, uzun dönemli amaçlar, kısa dönemli amaçlar, öğretim yöntemleri ve materyaller, kısa dönemli amaçlar için başlama ve bitiş tarihleri, değerlendirme yöntem ve ölçütleri, ek hizmetler, bireyselleştirilmiş öğretim planı öğelerinden oluşmaktadır </a:t>
            </a:r>
            <a:endParaRPr lang="tr-TR" sz="2800" dirty="0">
              <a:solidFill>
                <a:prstClr val="black"/>
              </a:solidFill>
              <a:latin typeface="Times New Roman" panose="02020603050405020304" pitchFamily="18" charset="0"/>
              <a:cs typeface="Times New Roman" panose="02020603050405020304" pitchFamily="18" charset="0"/>
            </a:endParaRPr>
          </a:p>
          <a:p>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7134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600"/>
              </a:spcAft>
            </a:pPr>
            <a:r>
              <a:rPr lang="tr-TR" dirty="0">
                <a:latin typeface="Times New Roman"/>
                <a:ea typeface="Times New Roman"/>
                <a:cs typeface="Times New Roman"/>
              </a:rPr>
              <a:t>Bireyselleştirilmiş eğitim programında yer alan öğeler aşağıda açıklanmıştır:</a:t>
            </a:r>
            <a:endParaRPr lang="tr-TR" sz="2000" dirty="0">
              <a:latin typeface="Calibri"/>
              <a:ea typeface="Calibri"/>
              <a:cs typeface="Times New Roman"/>
            </a:endParaRPr>
          </a:p>
          <a:p>
            <a:pPr algn="just">
              <a:lnSpc>
                <a:spcPct val="150000"/>
              </a:lnSpc>
              <a:spcAft>
                <a:spcPts val="600"/>
              </a:spcAft>
            </a:pPr>
            <a:r>
              <a:rPr lang="tr-TR" b="1" dirty="0">
                <a:latin typeface="Times New Roman"/>
                <a:ea typeface="Times New Roman"/>
                <a:cs typeface="Times New Roman"/>
              </a:rPr>
              <a:t>Çocuğun Performans Düzeyi ile İlgili Açıklamalar</a:t>
            </a:r>
            <a:endParaRPr lang="tr-TR" sz="2000" dirty="0">
              <a:latin typeface="Calibri"/>
              <a:ea typeface="Calibri"/>
              <a:cs typeface="Times New Roman"/>
            </a:endParaRPr>
          </a:p>
          <a:p>
            <a:r>
              <a:rPr lang="tr-TR" dirty="0">
                <a:latin typeface="Times New Roman"/>
                <a:ea typeface="Times New Roman"/>
              </a:rPr>
              <a:t>Çocuğun var olan performans düzeyi ile ilgili açıklama, ayrıntılı değerlendirme sonuçlarına dayalı olarak hazırlanır. Bireyselleştirilmiş eğitim programının ilk aşamasını oluşturan bu  bölümde; çocuğun yapabildikleri ve yapamadıklarının neler olduğu belirtilir. Çocuğun güçlü ve zayıf yönlerine ilişkin açıklamalar yazılır.</a:t>
            </a:r>
            <a:endParaRPr lang="tr-TR" dirty="0"/>
          </a:p>
        </p:txBody>
      </p:sp>
    </p:spTree>
    <p:extLst>
      <p:ext uri="{BB962C8B-B14F-4D97-AF65-F5344CB8AC3E}">
        <p14:creationId xmlns:p14="http://schemas.microsoft.com/office/powerpoint/2010/main" val="2435007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spcAft>
                <a:spcPts val="600"/>
              </a:spcAft>
            </a:pPr>
            <a:r>
              <a:rPr lang="tr-TR" sz="2800" dirty="0" err="1">
                <a:latin typeface="Times New Roman" panose="02020603050405020304" pitchFamily="18" charset="0"/>
                <a:ea typeface="Times New Roman"/>
                <a:cs typeface="Times New Roman" panose="02020603050405020304" pitchFamily="18" charset="0"/>
              </a:rPr>
              <a:t>Performan</a:t>
            </a:r>
            <a:r>
              <a:rPr lang="tr-TR" sz="2800" dirty="0">
                <a:latin typeface="Times New Roman" panose="02020603050405020304" pitchFamily="18" charset="0"/>
                <a:ea typeface="Times New Roman"/>
                <a:cs typeface="Times New Roman" panose="02020603050405020304" pitchFamily="18" charset="0"/>
              </a:rPr>
              <a:t> düzeyi ile ilgili açıklamaları yazarken şunlara dikkat edilmelidir:</a:t>
            </a:r>
            <a:endParaRPr lang="tr-TR" sz="2800" dirty="0">
              <a:latin typeface="Times New Roman" panose="02020603050405020304" pitchFamily="18" charset="0"/>
              <a:ea typeface="Calibri"/>
              <a:cs typeface="Times New Roman" panose="02020603050405020304" pitchFamily="18" charset="0"/>
            </a:endParaRPr>
          </a:p>
          <a:p>
            <a:pPr marL="342900" indent="-342900" algn="just">
              <a:lnSpc>
                <a:spcPct val="150000"/>
              </a:lnSpc>
              <a:spcAft>
                <a:spcPts val="600"/>
              </a:spcAft>
              <a:buFont typeface="Symbol"/>
              <a:buChar char=""/>
              <a:tabLst>
                <a:tab pos="457200" algn="l"/>
              </a:tabLst>
            </a:pPr>
            <a:r>
              <a:rPr lang="tr-TR" sz="2800" dirty="0">
                <a:latin typeface="Times New Roman" panose="02020603050405020304" pitchFamily="18" charset="0"/>
                <a:ea typeface="Times New Roman"/>
                <a:cs typeface="Times New Roman" panose="02020603050405020304" pitchFamily="18" charset="0"/>
              </a:rPr>
              <a:t>Çocukların performanslarına yönelik açıklamalar değerlendirme verilerine göre oluşturulur.</a:t>
            </a:r>
          </a:p>
          <a:p>
            <a:pPr marL="342900" indent="-342900" algn="just">
              <a:lnSpc>
                <a:spcPct val="150000"/>
              </a:lnSpc>
              <a:spcAft>
                <a:spcPts val="600"/>
              </a:spcAft>
              <a:buFont typeface="Symbol"/>
              <a:buChar char=""/>
              <a:tabLst>
                <a:tab pos="457200" algn="l"/>
              </a:tabLst>
            </a:pPr>
            <a:r>
              <a:rPr lang="tr-TR" sz="2800" dirty="0">
                <a:latin typeface="Times New Roman" panose="02020603050405020304" pitchFamily="18" charset="0"/>
                <a:ea typeface="Times New Roman"/>
                <a:cs typeface="Times New Roman" panose="02020603050405020304" pitchFamily="18" charset="0"/>
              </a:rPr>
              <a:t> </a:t>
            </a:r>
            <a:endParaRPr lang="tr-TR" sz="2800" dirty="0">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2789423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342900" indent="-342900" algn="just">
              <a:lnSpc>
                <a:spcPct val="150000"/>
              </a:lnSpc>
              <a:spcAft>
                <a:spcPts val="600"/>
              </a:spcAft>
              <a:buClr>
                <a:srgbClr val="FE8637"/>
              </a:buClr>
              <a:buFont typeface="Symbol"/>
              <a:buChar char=""/>
              <a:tabLst>
                <a:tab pos="457200" algn="l"/>
              </a:tabLst>
            </a:pPr>
            <a:r>
              <a:rPr lang="tr-TR" sz="2800" dirty="0">
                <a:solidFill>
                  <a:prstClr val="black"/>
                </a:solidFill>
                <a:latin typeface="Times New Roman" panose="02020603050405020304" pitchFamily="18" charset="0"/>
                <a:ea typeface="Times New Roman"/>
                <a:cs typeface="Times New Roman" panose="02020603050405020304" pitchFamily="18" charset="0"/>
              </a:rPr>
              <a:t>Örneğin; değerlendirme verileri doğrultusunda “Ahmet, dört yaş çocuklarının ince motor becerilerini yerine getirir” ifadesi gibi genel ifadeler  yerine, “Ahmet, boncuk gibi küçük nesneleri tutabilir, ipe dizebilir, büyük bir elma resmini sınırları taşırmadan boyayabilir” gibi açık anlaşılır ifadeler kullanılmalıdır.</a:t>
            </a:r>
            <a:endParaRPr lang="tr-TR" sz="2800" dirty="0">
              <a:solidFill>
                <a:prstClr val="black"/>
              </a:solidFill>
              <a:latin typeface="Times New Roman" panose="02020603050405020304" pitchFamily="18" charset="0"/>
              <a:ea typeface="Calibri"/>
              <a:cs typeface="Times New Roman" panose="02020603050405020304" pitchFamily="18" charset="0"/>
            </a:endParaRPr>
          </a:p>
          <a:p>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4964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Çocukların var olan performansları yazılırken, çocukların yapabildikleri ile birlikte yapamadıkları da yazılmalıdır</a:t>
            </a:r>
            <a:r>
              <a:rPr lang="tr-TR" dirty="0" smtClean="0">
                <a:latin typeface="Times New Roman"/>
                <a:ea typeface="Times New Roman"/>
                <a:cs typeface="Times New Roman"/>
              </a:rPr>
              <a:t>.</a:t>
            </a:r>
          </a:p>
          <a:p>
            <a:pPr marL="342900" indent="-342900" algn="just">
              <a:lnSpc>
                <a:spcPct val="150000"/>
              </a:lnSpc>
              <a:spcAft>
                <a:spcPts val="600"/>
              </a:spcAft>
              <a:buFont typeface="Symbol"/>
              <a:buChar char=""/>
              <a:tabLst>
                <a:tab pos="457200" algn="l"/>
              </a:tabLst>
            </a:pPr>
            <a:r>
              <a:rPr lang="tr-TR" dirty="0" smtClean="0">
                <a:latin typeface="Times New Roman"/>
                <a:ea typeface="Times New Roman"/>
                <a:cs typeface="Times New Roman"/>
              </a:rPr>
              <a:t> </a:t>
            </a:r>
            <a:r>
              <a:rPr lang="tr-TR" dirty="0">
                <a:latin typeface="Times New Roman"/>
                <a:ea typeface="Times New Roman"/>
                <a:cs typeface="Times New Roman"/>
              </a:rPr>
              <a:t>Örneğin; gelişimsel değerlendirme listesine göre değerlendirilen altı yaşındaki Ayşe, “olay ve varlıkların özelliklerini söyler, ancak olay ya da varlıkların özelliklerini karşılaştırmakta zorlanır” ifadesi yazılabilir.</a:t>
            </a:r>
            <a:endParaRPr lang="tr-TR" sz="2000" dirty="0">
              <a:latin typeface="Calibri"/>
              <a:ea typeface="Calibri"/>
              <a:cs typeface="Times New Roman"/>
            </a:endParaRPr>
          </a:p>
        </p:txBody>
      </p:sp>
    </p:spTree>
    <p:extLst>
      <p:ext uri="{BB962C8B-B14F-4D97-AF65-F5344CB8AC3E}">
        <p14:creationId xmlns:p14="http://schemas.microsoft.com/office/powerpoint/2010/main" val="1325600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Performans düzeyini belirten ifadeler ölçülebilir ve gözlenebilir olmalıdır. Örneğin; “Berk, sesin kaynağını anlar” yerine, “sesin kaynağını  söyler” ifadesi kullanılmalıdır. </a:t>
            </a:r>
            <a:endParaRPr lang="tr-TR" dirty="0" smtClean="0">
              <a:latin typeface="Times New Roman"/>
              <a:ea typeface="Times New Roman"/>
              <a:cs typeface="Times New Roman"/>
            </a:endParaRPr>
          </a:p>
          <a:p>
            <a:pPr marL="342900" indent="-342900" algn="just">
              <a:lnSpc>
                <a:spcPct val="150000"/>
              </a:lnSpc>
              <a:spcAft>
                <a:spcPts val="600"/>
              </a:spcAft>
              <a:buFont typeface="Symbol"/>
              <a:buChar char=""/>
              <a:tabLst>
                <a:tab pos="457200" algn="l"/>
              </a:tabLst>
            </a:pPr>
            <a:r>
              <a:rPr lang="tr-TR" dirty="0" smtClean="0">
                <a:latin typeface="Times New Roman"/>
                <a:ea typeface="Times New Roman"/>
                <a:cs typeface="Times New Roman"/>
              </a:rPr>
              <a:t>Performans </a:t>
            </a:r>
            <a:r>
              <a:rPr lang="tr-TR" dirty="0">
                <a:latin typeface="Times New Roman"/>
                <a:ea typeface="Times New Roman"/>
                <a:cs typeface="Times New Roman"/>
              </a:rPr>
              <a:t>düzeyini belirten ifadeler uzun ve kısa dönemli amaçların oluşturulmasına olanak vermelidir. </a:t>
            </a:r>
            <a:endParaRPr lang="tr-TR" sz="2000" dirty="0">
              <a:latin typeface="Calibri"/>
              <a:ea typeface="Calibri"/>
              <a:cs typeface="Times New Roman"/>
            </a:endParaRPr>
          </a:p>
          <a:p>
            <a:r>
              <a:rPr lang="tr-TR" dirty="0">
                <a:latin typeface="Times New Roman"/>
                <a:ea typeface="Times New Roman"/>
              </a:rPr>
              <a:t>Yazılan ifadeler çocuğun şimdiki durumunu yansıtmalıdır </a:t>
            </a:r>
            <a:endParaRPr lang="tr-TR" dirty="0"/>
          </a:p>
        </p:txBody>
      </p:sp>
    </p:spTree>
    <p:extLst>
      <p:ext uri="{BB962C8B-B14F-4D97-AF65-F5344CB8AC3E}">
        <p14:creationId xmlns:p14="http://schemas.microsoft.com/office/powerpoint/2010/main" val="158007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spcAft>
                <a:spcPts val="600"/>
              </a:spcAft>
            </a:pPr>
            <a:r>
              <a:rPr lang="tr-TR" b="1" dirty="0">
                <a:latin typeface="Times New Roman"/>
                <a:ea typeface="Times New Roman"/>
                <a:cs typeface="Times New Roman"/>
              </a:rPr>
              <a:t>Uzun Dönemli Amaçlar</a:t>
            </a:r>
            <a:endParaRPr lang="tr-TR" sz="2000" dirty="0">
              <a:latin typeface="Calibri"/>
              <a:ea typeface="Calibri"/>
              <a:cs typeface="Times New Roman"/>
            </a:endParaRPr>
          </a:p>
          <a:p>
            <a:pPr>
              <a:lnSpc>
                <a:spcPct val="150000"/>
              </a:lnSpc>
              <a:spcAft>
                <a:spcPts val="600"/>
              </a:spcAft>
            </a:pPr>
            <a:r>
              <a:rPr lang="tr-TR" dirty="0">
                <a:latin typeface="Times New Roman"/>
                <a:ea typeface="Times New Roman"/>
                <a:cs typeface="Times New Roman"/>
              </a:rPr>
              <a:t>Çocuğun performans düzeyinin belirlenmesinden sonra, uzun dönemli amaçlar belirlenir. </a:t>
            </a:r>
            <a:endParaRPr lang="tr-TR" dirty="0" smtClean="0">
              <a:latin typeface="Times New Roman"/>
              <a:ea typeface="Times New Roman"/>
              <a:cs typeface="Times New Roman"/>
            </a:endParaRPr>
          </a:p>
          <a:p>
            <a:pPr>
              <a:lnSpc>
                <a:spcPct val="150000"/>
              </a:lnSpc>
              <a:spcAft>
                <a:spcPts val="600"/>
              </a:spcAft>
            </a:pPr>
            <a:r>
              <a:rPr lang="tr-TR" dirty="0" smtClean="0">
                <a:latin typeface="Times New Roman"/>
                <a:ea typeface="Times New Roman"/>
                <a:cs typeface="Times New Roman"/>
              </a:rPr>
              <a:t>Uzun </a:t>
            </a:r>
            <a:r>
              <a:rPr lang="tr-TR" dirty="0">
                <a:latin typeface="Times New Roman"/>
                <a:ea typeface="Times New Roman"/>
                <a:cs typeface="Times New Roman"/>
              </a:rPr>
              <a:t>dönemli amaçlar, çocuğun bir öğretim yılı sonunda ya da bir akademik yılın sonunda ulaşması beklenen  amaçları kapsar. Bu nedenle uzun dönemli amaçlar çocuğun ulaşabileceği gerçekçi amaçlar olmalıdır. </a:t>
            </a:r>
            <a:endParaRPr lang="tr-TR" sz="2000" dirty="0">
              <a:latin typeface="Calibri"/>
              <a:ea typeface="Calibri"/>
              <a:cs typeface="Times New Roman"/>
            </a:endParaRPr>
          </a:p>
        </p:txBody>
      </p:sp>
    </p:spTree>
    <p:extLst>
      <p:ext uri="{BB962C8B-B14F-4D97-AF65-F5344CB8AC3E}">
        <p14:creationId xmlns:p14="http://schemas.microsoft.com/office/powerpoint/2010/main" val="323390164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TotalTime>
  <Words>748</Words>
  <Application>Microsoft Office PowerPoint</Application>
  <PresentationFormat>Geniş ekran</PresentationFormat>
  <Paragraphs>44</Paragraphs>
  <Slides>20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20</vt:i4>
      </vt:variant>
    </vt:vector>
  </HeadingPairs>
  <TitlesOfParts>
    <vt:vector size="27" baseType="lpstr">
      <vt:lpstr>Arial</vt:lpstr>
      <vt:lpstr>Calibri</vt:lpstr>
      <vt:lpstr>Calibri Light</vt:lpstr>
      <vt:lpstr>Calibri-Italic</vt:lpstr>
      <vt:lpstr>Symbol</vt:lpstr>
      <vt:lpstr>Times New Roman</vt:lpstr>
      <vt:lpstr>Office Teması</vt:lpstr>
      <vt:lpstr>              BİREYSEL EĞİTİM PROGRAMI HAZIRLAMA VE       TARTIŞMA</vt:lpstr>
      <vt:lpstr>BİREYSEL EĞİTİM PROGRAMININ ÖĞELERİ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figen</dc:creator>
  <cp:lastModifiedBy>figen</cp:lastModifiedBy>
  <cp:revision>9</cp:revision>
  <dcterms:created xsi:type="dcterms:W3CDTF">2020-04-28T19:37:58Z</dcterms:created>
  <dcterms:modified xsi:type="dcterms:W3CDTF">2020-11-01T15:38:52Z</dcterms:modified>
</cp:coreProperties>
</file>