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70" r:id="rId10"/>
    <p:sldId id="266" r:id="rId11"/>
    <p:sldId id="268" r:id="rId12"/>
    <p:sldId id="269" r:id="rId13"/>
    <p:sldId id="283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07" d="100"/>
          <a:sy n="107" d="100"/>
        </p:scale>
        <p:origin x="73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7497A-A9F7-4768-BCEA-CE1FFDA345E7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53145-8810-4D82-A224-6D4C060162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8949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7497A-A9F7-4768-BCEA-CE1FFDA345E7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53145-8810-4D82-A224-6D4C060162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045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7497A-A9F7-4768-BCEA-CE1FFDA345E7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53145-8810-4D82-A224-6D4C060162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566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7497A-A9F7-4768-BCEA-CE1FFDA345E7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53145-8810-4D82-A224-6D4C060162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0840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7497A-A9F7-4768-BCEA-CE1FFDA345E7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53145-8810-4D82-A224-6D4C060162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1740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7497A-A9F7-4768-BCEA-CE1FFDA345E7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53145-8810-4D82-A224-6D4C060162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703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7497A-A9F7-4768-BCEA-CE1FFDA345E7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53145-8810-4D82-A224-6D4C060162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6288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7497A-A9F7-4768-BCEA-CE1FFDA345E7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53145-8810-4D82-A224-6D4C060162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8955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7497A-A9F7-4768-BCEA-CE1FFDA345E7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53145-8810-4D82-A224-6D4C060162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4020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7497A-A9F7-4768-BCEA-CE1FFDA345E7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53145-8810-4D82-A224-6D4C060162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5728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7497A-A9F7-4768-BCEA-CE1FFDA345E7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53145-8810-4D82-A224-6D4C060162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3047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7497A-A9F7-4768-BCEA-CE1FFDA345E7}" type="datetimeFigureOut">
              <a:rPr lang="tr-TR" smtClean="0"/>
              <a:t>4.05.2020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53145-8810-4D82-A224-6D4C060162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969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-704141" y="442913"/>
            <a:ext cx="13000208" cy="4927301"/>
            <a:chOff x="-515315" y="0"/>
            <a:chExt cx="13000208" cy="4927301"/>
          </a:xfrm>
        </p:grpSpPr>
        <p:pic>
          <p:nvPicPr>
            <p:cNvPr id="3" name="Resim 2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494" l="20563" r="79975">
                          <a14:foregroundMark x1="33306" y1="10918" x2="33306" y2="10918"/>
                          <a14:foregroundMark x1="33306" y1="10918" x2="33306" y2="10918"/>
                          <a14:foregroundMark x1="38726" y1="13666" x2="38726" y2="13666"/>
                          <a14:foregroundMark x1="38726" y1="13666" x2="38726" y2="13666"/>
                          <a14:foregroundMark x1="38726" y1="13666" x2="38726" y2="13666"/>
                          <a14:foregroundMark x1="38726" y1="5423" x2="38726" y2="5423"/>
                          <a14:foregroundMark x1="67646" y1="9544" x2="67646" y2="9544"/>
                          <a14:foregroundMark x1="66570" y1="13160" x2="66570" y2="13160"/>
                          <a14:foregroundMark x1="73066" y1="28633" x2="73066" y2="28633"/>
                          <a14:foregroundMark x1="74514" y1="45481" x2="74514" y2="45481"/>
                          <a14:foregroundMark x1="69466" y1="73174" x2="69466" y2="73174"/>
                          <a14:foregroundMark x1="68018" y1="80477" x2="68018" y2="80477"/>
                          <a14:foregroundMark x1="51014" y1="90022" x2="51014" y2="90022"/>
                          <a14:foregroundMark x1="30037" y1="74548" x2="30037" y2="74548"/>
                          <a14:foregroundMark x1="32189" y1="23210" x2="32189" y2="23210"/>
                          <a14:foregroundMark x1="29293" y1="33189" x2="29293" y2="33189"/>
                          <a14:foregroundMark x1="27141" y1="42733" x2="27141" y2="42733"/>
                          <a14:foregroundMark x1="26769" y1="44541" x2="26769" y2="44541"/>
                          <a14:foregroundMark x1="25693" y1="39118" x2="25693" y2="39118"/>
                          <a14:foregroundMark x1="26769" y1="50036" x2="26769" y2="50036"/>
                          <a14:foregroundMark x1="24948" y1="50036" x2="24948" y2="50036"/>
                          <a14:foregroundMark x1="27844" y1="53651" x2="27844" y2="53651"/>
                          <a14:foregroundMark x1="27844" y1="60014" x2="27844" y2="60014"/>
                          <a14:foregroundMark x1="29293" y1="64064" x2="29293" y2="64064"/>
                          <a14:foregroundMark x1="29665" y1="66811" x2="29665" y2="66811"/>
                          <a14:foregroundMark x1="32189" y1="77296" x2="32189" y2="77296"/>
                          <a14:foregroundMark x1="39801" y1="83225" x2="39801" y2="83225"/>
                          <a14:foregroundMark x1="42325" y1="89588" x2="42325" y2="89588"/>
                          <a14:foregroundMark x1="42325" y1="89588" x2="42325" y2="89588"/>
                          <a14:foregroundMark x1="48118" y1="90022" x2="48118" y2="90022"/>
                          <a14:foregroundMark x1="54986" y1="90889" x2="54986" y2="90889"/>
                          <a14:foregroundMark x1="61523" y1="87274" x2="61523" y2="87274"/>
                          <a14:foregroundMark x1="72362" y1="60882" x2="72362" y2="60882"/>
                          <a14:foregroundMark x1="75631" y1="61822" x2="75631" y2="61822"/>
                          <a14:foregroundMark x1="74514" y1="53218" x2="74514" y2="53218"/>
                          <a14:foregroundMark x1="72735" y1="36804" x2="72735" y2="36804"/>
                          <a14:foregroundMark x1="71618" y1="29573" x2="71618" y2="29573"/>
                          <a14:foregroundMark x1="55358" y1="9978" x2="55358" y2="9978"/>
                          <a14:foregroundMark x1="52462" y1="6797" x2="52462" y2="6797"/>
                          <a14:foregroundMark x1="48118" y1="8171" x2="48118" y2="8171"/>
                          <a14:foregroundMark x1="43070" y1="10484" x2="43070" y2="10484"/>
                          <a14:foregroundMark x1="37609" y1="17715" x2="37609" y2="17715"/>
                          <a14:foregroundMark x1="36161" y1="18655" x2="36161" y2="18655"/>
                          <a14:foregroundMark x1="60778" y1="13160" x2="60778" y2="13160"/>
                          <a14:foregroundMark x1="64750" y1="19089" x2="64750" y2="19089"/>
                          <a14:foregroundMark x1="68763" y1="24078" x2="68763" y2="24078"/>
                          <a14:foregroundMark x1="41249" y1="13160" x2="41249" y2="13160"/>
                          <a14:foregroundMark x1="41249" y1="5929" x2="41249" y2="5929"/>
                          <a14:foregroundMark x1="73438" y1="66377" x2="73438" y2="66377"/>
                          <a14:foregroundMark x1="69839" y1="70427" x2="69839" y2="70427"/>
                          <a14:foregroundMark x1="36533" y1="82285" x2="36533" y2="82285"/>
                          <a14:foregroundMark x1="31485" y1="18655" x2="31485" y2="18655"/>
                          <a14:foregroundMark x1="47042" y1="3181" x2="47042" y2="3181"/>
                          <a14:foregroundMark x1="47042" y1="3615" x2="47042" y2="3615"/>
                          <a14:foregroundMark x1="47042" y1="3615" x2="47042" y2="3615"/>
                          <a14:foregroundMark x1="55358" y1="7737" x2="55358" y2="7737"/>
                          <a14:foregroundMark x1="70542" y1="64570" x2="70542" y2="64570"/>
                          <a14:foregroundMark x1="65867" y1="78670" x2="65867" y2="78670"/>
                          <a14:foregroundMark x1="65867" y1="78670" x2="65867" y2="78670"/>
                          <a14:foregroundMark x1="64750" y1="80911" x2="64750" y2="80911"/>
                          <a14:foregroundMark x1="64046" y1="84093" x2="64046" y2="84093"/>
                          <a14:foregroundMark x1="62598" y1="92263" x2="62598" y2="92263"/>
                          <a14:foregroundMark x1="61150" y1="94577" x2="61150" y2="94577"/>
                          <a14:foregroundMark x1="52089" y1="96819" x2="52089" y2="96819"/>
                          <a14:foregroundMark x1="43070" y1="92769" x2="43070" y2="92769"/>
                          <a14:foregroundMark x1="58254" y1="13160" x2="58254" y2="13160"/>
                          <a14:foregroundMark x1="56434" y1="23210" x2="56434" y2="23210"/>
                          <a14:foregroundMark x1="49566" y1="40926" x2="49566" y2="40926"/>
                          <a14:foregroundMark x1="42325" y1="80477" x2="42325" y2="80477"/>
                          <a14:foregroundMark x1="32933" y1="74114" x2="32933" y2="74114"/>
                          <a14:foregroundMark x1="73811" y1="38178" x2="73811" y2="38178"/>
                          <a14:foregroundMark x1="73811" y1="44107" x2="73811" y2="44107"/>
                          <a14:foregroundMark x1="73811" y1="39118" x2="73811" y2="39118"/>
                          <a14:foregroundMark x1="69839" y1="19089" x2="69839" y2="19089"/>
                          <a14:foregroundMark x1="60074" y1="7303" x2="60074" y2="7303"/>
                          <a14:foregroundMark x1="26396" y1="27260" x2="26396" y2="27260"/>
                          <a14:foregroundMark x1="44849" y1="14100" x2="44849" y2="14100"/>
                          <a14:foregroundMark x1="48862" y1="11352" x2="48862" y2="11352"/>
                          <a14:foregroundMark x1="46669" y1="11786" x2="46669" y2="11786"/>
                          <a14:foregroundMark x1="46669" y1="11786" x2="46669" y2="11786"/>
                          <a14:foregroundMark x1="64750" y1="87274" x2="64750" y2="87274"/>
                          <a14:foregroundMark x1="66570" y1="82285" x2="66570" y2="82285"/>
                          <a14:foregroundMark x1="71990" y1="72307" x2="71990" y2="72307"/>
                          <a14:foregroundMark x1="59702" y1="84093" x2="59702" y2="84093"/>
                          <a14:foregroundMark x1="59702" y1="84093" x2="59702" y2="84093"/>
                          <a14:foregroundMark x1="35085" y1="79103" x2="35085" y2="79103"/>
                          <a14:foregroundMark x1="32933" y1="82719" x2="32933" y2="82719"/>
                          <a14:foregroundMark x1="26769" y1="66377" x2="26769" y2="66377"/>
                          <a14:foregroundMark x1="24948" y1="57701" x2="24948" y2="57701"/>
                          <a14:foregroundMark x1="26065" y1="39552" x2="26065" y2="39552"/>
                          <a14:foregroundMark x1="30037" y1="29573" x2="30037" y2="29573"/>
                          <a14:foregroundMark x1="36533" y1="13666" x2="36533" y2="13666"/>
                          <a14:foregroundMark x1="29293" y1="73608" x2="29293" y2="73608"/>
                          <a14:foregroundMark x1="26769" y1="69125" x2="26769" y2="69125"/>
                          <a14:foregroundMark x1="27513" y1="74982" x2="27513" y2="74982"/>
                          <a14:foregroundMark x1="36905" y1="87274" x2="36905" y2="87274"/>
                          <a14:foregroundMark x1="45594" y1="86406" x2="45594" y2="86406"/>
                          <a14:foregroundMark x1="49938" y1="94071" x2="49938" y2="94071"/>
                          <a14:foregroundMark x1="59330" y1="87274" x2="59330" y2="87274"/>
                          <a14:foregroundMark x1="54613" y1="4989" x2="54613" y2="4989"/>
                          <a14:foregroundMark x1="53537" y1="13160" x2="53537" y2="13160"/>
                          <a14:foregroundMark x1="30741" y1="22704" x2="30741" y2="22704"/>
                          <a14:foregroundMark x1="27141" y1="33189" x2="27141" y2="33189"/>
                          <a14:foregroundMark x1="27844" y1="37744" x2="27844" y2="37744"/>
                          <a14:foregroundMark x1="23873" y1="48662" x2="23873" y2="48662"/>
                          <a14:foregroundMark x1="24948" y1="58641" x2="24948" y2="58641"/>
                          <a14:foregroundMark x1="24948" y1="58641" x2="24948" y2="58641"/>
                          <a14:foregroundMark x1="27513" y1="47289" x2="27513" y2="47289"/>
                          <a14:foregroundMark x1="27513" y1="47289" x2="27513" y2="47289"/>
                          <a14:foregroundMark x1="28217" y1="24512" x2="28217" y2="24512"/>
                          <a14:foregroundMark x1="63674" y1="14100" x2="63674" y2="14100"/>
                          <a14:foregroundMark x1="68391" y1="21837" x2="68391" y2="21837"/>
                          <a14:foregroundMark x1="70914" y1="25018" x2="70914" y2="25018"/>
                          <a14:foregroundMark x1="73811" y1="32249" x2="73811" y2="32249"/>
                          <a14:foregroundMark x1="73811" y1="51844" x2="73811" y2="51844"/>
                          <a14:foregroundMark x1="76334" y1="59074" x2="76334" y2="59074"/>
                          <a14:foregroundMark x1="75962" y1="50470" x2="75962" y2="50470"/>
                          <a14:foregroundMark x1="67646" y1="30947" x2="67646" y2="30947"/>
                          <a14:foregroundMark x1="71287" y1="35430" x2="71287" y2="354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15315" y="126657"/>
              <a:ext cx="3557400" cy="1980000"/>
            </a:xfrm>
            <a:prstGeom prst="rect">
              <a:avLst/>
            </a:prstGeom>
          </p:spPr>
        </p:pic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352" b="94972" l="1897" r="9485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3613" y="0"/>
              <a:ext cx="2391280" cy="2232000"/>
            </a:xfrm>
            <a:prstGeom prst="rect">
              <a:avLst/>
            </a:prstGeom>
          </p:spPr>
        </p:pic>
        <p:sp>
          <p:nvSpPr>
            <p:cNvPr id="5" name="Akış Çizelgesi: Delikli Teyp 4"/>
            <p:cNvSpPr/>
            <p:nvPr/>
          </p:nvSpPr>
          <p:spPr>
            <a:xfrm>
              <a:off x="2352580" y="0"/>
              <a:ext cx="7729538" cy="2895599"/>
            </a:xfrm>
            <a:prstGeom prst="flowChartPunchedTape">
              <a:avLst/>
            </a:prstGeom>
            <a:solidFill>
              <a:srgbClr val="B2B2B2">
                <a:lumMod val="60000"/>
                <a:lumOff val="40000"/>
              </a:srgbClr>
            </a:solidFill>
            <a:ln w="12700" cap="flat" cmpd="sng" algn="ctr">
              <a:solidFill>
                <a:srgbClr val="DDDDDD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1" i="0" u="none" strike="noStrike" kern="1200" cap="none" spc="0" normalizeH="0" baseline="0" noProof="0">
                <a:ln w="12700">
                  <a:solidFill>
                    <a:srgbClr val="000000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000000"/>
                  </a:fgClr>
                  <a:bgClr>
                    <a:srgbClr val="000000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000000">
                      <a:lumMod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Dikdörtgen 5"/>
            <p:cNvSpPr/>
            <p:nvPr/>
          </p:nvSpPr>
          <p:spPr>
            <a:xfrm>
              <a:off x="2459750" y="600459"/>
              <a:ext cx="7515199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5400" b="1" i="0" u="none" strike="noStrike" kern="1200" cap="none" spc="0" normalizeH="0" baseline="0" noProof="0" dirty="0">
                  <a:ln w="12700">
                    <a:solidFill>
                      <a:srgbClr val="000000">
                        <a:lumMod val="50000"/>
                      </a:srgbClr>
                    </a:solidFill>
                    <a:prstDash val="solid"/>
                  </a:ln>
                  <a:pattFill prst="narHorz">
                    <a:fgClr>
                      <a:srgbClr val="000000"/>
                    </a:fgClr>
                    <a:bgClr>
                      <a:srgbClr val="000000">
                        <a:lumMod val="40000"/>
                        <a:lumOff val="60000"/>
                      </a:srgbClr>
                    </a:bgClr>
                  </a:pattFill>
                  <a:effectLst>
                    <a:innerShdw blurRad="177800">
                      <a:srgbClr val="000000">
                        <a:lumMod val="50000"/>
                      </a:srgbClr>
                    </a:innerShdw>
                  </a:effectLst>
                  <a:uLnTx/>
                  <a:uFillTx/>
                  <a:latin typeface="Jokerman" panose="04090605060D06020702" pitchFamily="82" charset="0"/>
                  <a:ea typeface="+mn-ea"/>
                  <a:cs typeface="+mn-cs"/>
                </a:rPr>
                <a:t>Çocukluk Döneminde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5400" b="1" i="0" u="none" strike="noStrike" kern="1200" cap="none" spc="0" normalizeH="0" baseline="0" noProof="0" dirty="0">
                  <a:ln w="12700">
                    <a:solidFill>
                      <a:srgbClr val="000000">
                        <a:lumMod val="50000"/>
                      </a:srgbClr>
                    </a:solidFill>
                    <a:prstDash val="solid"/>
                  </a:ln>
                  <a:pattFill prst="narHorz">
                    <a:fgClr>
                      <a:srgbClr val="000000"/>
                    </a:fgClr>
                    <a:bgClr>
                      <a:srgbClr val="000000">
                        <a:lumMod val="40000"/>
                        <a:lumOff val="60000"/>
                      </a:srgbClr>
                    </a:bgClr>
                  </a:pattFill>
                  <a:effectLst>
                    <a:innerShdw blurRad="177800">
                      <a:srgbClr val="000000">
                        <a:lumMod val="50000"/>
                      </a:srgbClr>
                    </a:innerShdw>
                  </a:effectLst>
                  <a:uLnTx/>
                  <a:uFillTx/>
                  <a:latin typeface="Jokerman" panose="04090605060D06020702" pitchFamily="82" charset="0"/>
                  <a:ea typeface="+mn-ea"/>
                  <a:cs typeface="+mn-cs"/>
                </a:rPr>
                <a:t>Bilgisayar</a:t>
              </a:r>
            </a:p>
          </p:txBody>
        </p:sp>
        <p:sp>
          <p:nvSpPr>
            <p:cNvPr id="7" name="Dikdörtgen 6"/>
            <p:cNvSpPr/>
            <p:nvPr/>
          </p:nvSpPr>
          <p:spPr>
            <a:xfrm>
              <a:off x="1865130" y="3172975"/>
              <a:ext cx="8461739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5400" b="1" i="0" u="none" strike="noStrike" kern="1200" cap="none" spc="0" normalizeH="0" baseline="0" noProof="0">
                  <a:ln w="12700">
                    <a:solidFill>
                      <a:srgbClr val="000000">
                        <a:lumMod val="50000"/>
                      </a:srgbClr>
                    </a:solidFill>
                    <a:prstDash val="solid"/>
                  </a:ln>
                  <a:pattFill prst="narHorz">
                    <a:fgClr>
                      <a:srgbClr val="000000"/>
                    </a:fgClr>
                    <a:bgClr>
                      <a:srgbClr val="000000">
                        <a:lumMod val="40000"/>
                        <a:lumOff val="60000"/>
                      </a:srgbClr>
                    </a:bgClr>
                  </a:pattFill>
                  <a:effectLst>
                    <a:innerShdw blurRad="177800">
                      <a:srgbClr val="000000">
                        <a:lumMod val="50000"/>
                      </a:srgbClr>
                    </a:innerShdw>
                  </a:effectLst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rPr>
                <a:t>Sağlık </a:t>
              </a:r>
              <a:r>
                <a:rPr kumimoji="0" lang="tr-TR" sz="5400" b="1" i="0" u="none" strike="noStrike" kern="1200" cap="none" spc="0" normalizeH="0" baseline="0" noProof="0" dirty="0">
                  <a:ln w="12700">
                    <a:solidFill>
                      <a:srgbClr val="000000">
                        <a:lumMod val="50000"/>
                      </a:srgbClr>
                    </a:solidFill>
                    <a:prstDash val="solid"/>
                  </a:ln>
                  <a:pattFill prst="narHorz">
                    <a:fgClr>
                      <a:srgbClr val="000000"/>
                    </a:fgClr>
                    <a:bgClr>
                      <a:srgbClr val="000000">
                        <a:lumMod val="40000"/>
                        <a:lumOff val="60000"/>
                      </a:srgbClr>
                    </a:bgClr>
                  </a:pattFill>
                  <a:effectLst>
                    <a:innerShdw blurRad="177800">
                      <a:srgbClr val="000000">
                        <a:lumMod val="50000"/>
                      </a:srgbClr>
                    </a:innerShdw>
                  </a:effectLst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rPr>
                <a:t>Bilimleri Fakültesi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5400" b="1" i="0" u="none" strike="noStrike" kern="1200" cap="none" spc="0" normalizeH="0" baseline="0" noProof="0" dirty="0">
                  <a:ln w="12700">
                    <a:solidFill>
                      <a:srgbClr val="000000">
                        <a:lumMod val="50000"/>
                      </a:srgbClr>
                    </a:solidFill>
                    <a:prstDash val="solid"/>
                  </a:ln>
                  <a:pattFill prst="narHorz">
                    <a:fgClr>
                      <a:srgbClr val="000000"/>
                    </a:fgClr>
                    <a:bgClr>
                      <a:srgbClr val="000000">
                        <a:lumMod val="40000"/>
                        <a:lumOff val="60000"/>
                      </a:srgbClr>
                    </a:bgClr>
                  </a:pattFill>
                  <a:effectLst>
                    <a:innerShdw blurRad="177800">
                      <a:srgbClr val="000000">
                        <a:lumMod val="50000"/>
                      </a:srgbClr>
                    </a:innerShdw>
                  </a:effectLst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rPr>
                <a:t>Çocuk Gelişimi Bölümü</a:t>
              </a:r>
              <a:endParaRPr kumimoji="0" lang="tr-TR" sz="5400" b="1" i="0" u="none" strike="noStrike" kern="1200" cap="none" spc="0" normalizeH="0" baseline="0" noProof="0" dirty="0">
                <a:ln w="12700">
                  <a:solidFill>
                    <a:srgbClr val="000000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000000"/>
                  </a:fgClr>
                  <a:bgClr>
                    <a:srgbClr val="000000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000000">
                      <a:lumMod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9071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28602" y="942976"/>
            <a:ext cx="1144428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Bilgisayar karşısında çocuğun doğrudan ileri bakması sağlanmalı, ekran yüksekliği ve sandalye çocuğun ekranı görebilmesi, için gözlerini hafifçe aşağı kaydırmak zorunda kalacağı şekilde ayarlamalıdır.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Çocuk düzenli olarak bilgisayar kullanıyorsa, her yıl göz muayenesine gitmesi sağlanmalıdır.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endParaRPr lang="tr-TR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62"/>
          <a:stretch/>
        </p:blipFill>
        <p:spPr>
          <a:xfrm>
            <a:off x="2500312" y="3400424"/>
            <a:ext cx="6719887" cy="26860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15564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314325" y="842962"/>
            <a:ext cx="1150143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Bilgisayarın fiziksel zararlarından birisi de duruş ve iskelet sorunlarıdır. Çocuklara uygun olmayan sandalye ve masalar, çocuklarda problemlere yol açabilmektedir. Bu sorunların önlenebilmesi için şunlara dikkat edilmelidir:</a:t>
            </a:r>
          </a:p>
          <a:p>
            <a:pPr algn="just"/>
            <a:endParaRPr lang="tr-TR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Çocukların bilgisayarlar çalışırken iyi bir duruş seçmelerine rehberlik yapılmalı ve bedenlerine uygun bir sandalye de dik oturması için teşvik edilmelidir.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Okullarda kullanılan masa ve sandalyelerin çocuklara uygun olması gerekmektedir.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Bilgisayar kullanırken çocuğun sık sık pozisyon değiştirmesi sağlanarak yorulması engellenmelidir.</a:t>
            </a:r>
          </a:p>
        </p:txBody>
      </p:sp>
    </p:spTree>
    <p:extLst>
      <p:ext uri="{BB962C8B-B14F-4D97-AF65-F5344CB8AC3E}">
        <p14:creationId xmlns:p14="http://schemas.microsoft.com/office/powerpoint/2010/main" val="1221417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57200" y="900113"/>
            <a:ext cx="114014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Çocukların radyasyondan daha az etkilenmeleri için alınması gereken önlemler şu şekilde sıralanabilir:</a:t>
            </a:r>
          </a:p>
          <a:p>
            <a:pPr algn="just"/>
            <a:endParaRPr lang="tr-TR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Klavye bilgisayardan uzaklaştırılabilir olmalıdır.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Okullarda bilgisayarlar arasında yeterli uzaklık bırakılmalı ve bilgisayarın arkaları karşılıklı gelecek şekilde yerleştirilmelidir.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bilgisayar alırken , düşük elektromanyetik radyasyonlu olanlar tercih edilmelidir.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Bilgisayar kullanılmadığı zaman kapatılmalıdır.</a:t>
            </a:r>
          </a:p>
        </p:txBody>
      </p:sp>
    </p:spTree>
    <p:extLst>
      <p:ext uri="{BB962C8B-B14F-4D97-AF65-F5344CB8AC3E}">
        <p14:creationId xmlns:p14="http://schemas.microsoft.com/office/powerpoint/2010/main" val="1782045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09343C7-44FD-5448-AF2F-40E77E41B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Kaynakça</a:t>
            </a:r>
          </a:p>
        </p:txBody>
      </p:sp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FB4FB1F3-A46C-8A49-BC30-AB2AB069AF6F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3315494"/>
          <a:ext cx="10515600" cy="137160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41215041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tr-TR">
                          <a:effectLst/>
                        </a:rPr>
                        <a:t>Bütün Ayhan, A. ve Aral, N. 2009. Erken Çocukluk Döneminde Bilgisayar. Erken Çocukluk Gelişimi ve Eğitim (Edit.Y.Fazlıoğlu), 419-435. Kriter Yayınları, İstanbul.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295656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>
                          <a:effectLst/>
                        </a:rPr>
                        <a:t>Healy, J. M. 1999. Bağlantı Doğru mu? Boyner Holding Yayınları, İstanbul.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461143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>
                          <a:effectLst/>
                        </a:rPr>
                        <a:t>Arı, M. ve Bayhan, P. 1999. Okulöncesi Dönemde Bilgisayar Destekli Eğitim. Epsilon Yayınevi, İstanbul.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9487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r-TR" dirty="0">
                          <a:effectLst/>
                        </a:rPr>
                        <a:t>Odabaşı, H. F.2002. İnternet ve Çocuk. Kapital Medya Hizmetleri A.Ş., İstanbul.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7791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3572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ulut Belirtme Çizgisi 1"/>
          <p:cNvSpPr/>
          <p:nvPr/>
        </p:nvSpPr>
        <p:spPr>
          <a:xfrm>
            <a:off x="328612" y="442913"/>
            <a:ext cx="11201400" cy="524351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850315" y="1767185"/>
            <a:ext cx="989129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/>
                <a:ea typeface="+mj-ea"/>
                <a:cs typeface="+mj-cs"/>
              </a:rPr>
              <a:t>Bilgisayarın Çocuklar</a:t>
            </a:r>
          </a:p>
          <a:p>
            <a:pPr algn="ctr"/>
            <a:r>
              <a:rPr lang="tr-TR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/>
                <a:ea typeface="+mj-ea"/>
                <a:cs typeface="+mj-cs"/>
              </a:rPr>
              <a:t> Üzerinde Olumsuz Etkileri</a:t>
            </a:r>
            <a:endParaRPr lang="tr-TR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8869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2"/>
          <p:cNvSpPr txBox="1">
            <a:spLocks/>
          </p:cNvSpPr>
          <p:nvPr/>
        </p:nvSpPr>
        <p:spPr>
          <a:xfrm>
            <a:off x="200024" y="996950"/>
            <a:ext cx="11758613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tr-TR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Bilgisayar amaca uygun ve doğru kullanılmadığında çocuklarda birtakım sorunlara yol açabilmektedir. Burada önemli olan nokta erken çocukluk eğitimi programı içerisinde bilgisayarın nasıl ve ne kadar kullanılacağı konusudur.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2371724"/>
            <a:ext cx="9415462" cy="34813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88986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28625" y="781956"/>
            <a:ext cx="11444287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tr-T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Eğitimin amacı iyi tespit edilmeli  ve evde  bilgisayar kullanımı da desteklenmelidir. Ancak evde denetimsiz bilgisayar kullanılmasına ve çocuğun gelişiminin olumsuz etkilenmesine yol açmaktadır. Anne ve babalar bu konuda bilinçlenmelidir.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2738436"/>
            <a:ext cx="9372600" cy="33051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15371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2"/>
          <p:cNvSpPr txBox="1">
            <a:spLocks/>
          </p:cNvSpPr>
          <p:nvPr/>
        </p:nvSpPr>
        <p:spPr>
          <a:xfrm>
            <a:off x="295274" y="906462"/>
            <a:ext cx="11591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tr-TR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Denetimsiz şiddet içeren konular, vurdulu kırdılı görüntü çok sık izlendiğinde kaba kuvvetin, öldürmenin giderek doğal eylem olarak kabul edilmesine neden olmaktadır.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46" y="2943401"/>
            <a:ext cx="10827434" cy="391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479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2"/>
          <p:cNvSpPr txBox="1">
            <a:spLocks/>
          </p:cNvSpPr>
          <p:nvPr/>
        </p:nvSpPr>
        <p:spPr>
          <a:xfrm>
            <a:off x="238124" y="677861"/>
            <a:ext cx="115347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tr-TR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Bilgisayar fazla kullanıldığında sosyal iletişimi bozması, dil gelişimini olumsuz etkilemesi, çocuğun gelişimine ve yaşına uygun programların kullanılmaması nedeniyle çocuğun kendisini başarısız hissetmesine yol açabilmektedir.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43" y="2743201"/>
            <a:ext cx="10644539" cy="398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18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2"/>
          <p:cNvSpPr txBox="1">
            <a:spLocks/>
          </p:cNvSpPr>
          <p:nvPr/>
        </p:nvSpPr>
        <p:spPr>
          <a:xfrm>
            <a:off x="300037" y="677862"/>
            <a:ext cx="115728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tr-TR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Bilgisayar karşısında geçirilen süre gereğinden fazla olduğunda, bilgisayar görme sorunlarına, duruş ve iskelet sorunlarına, radyasyon risklerine, çocukluk ve ergenlik faaliyetlerinin bir yana bırakılmasına ve çocuklarda şişmanlığa neden olabilmektedir.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r-TR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1" y="3043237"/>
            <a:ext cx="10599179" cy="335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02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57188" y="785813"/>
            <a:ext cx="11658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Bilgisayara karşı göz sağlığını korumak için alınması gereken önlemler şu şekilde sıralanabilir:</a:t>
            </a:r>
          </a:p>
          <a:p>
            <a:endParaRPr lang="tr-TR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tr-TR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Işık ve parıltı kaynakları ortadan kaldırılmalı, mümkünse masa lambaları yerine tavan lambası kullanılmalıdır.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Parıltı kalıcı bir sorunsa, ekran koruyucu kullanılmalıdır.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Çocuklara sık sık ara verilmesi öğretilmelidir. Her bir saatlik kullanım için gözler toplam on beş dakika dinlendirilmelidir.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9514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28612" y="1020872"/>
            <a:ext cx="114442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Gözleri bir noktaya dikmek gözleri zorladığı için çocuklara göz kırpmaları hatırlatılmalıdır.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Yatay menüleri okumak, dikey menüleri okumaktan daha kolay olduğu için yatay menüler kullanılmalı ve yazılar büyük puntolu olmalıdır.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tr-TR" sz="2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/>
            <a:endParaRPr lang="tr-TR" sz="2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63" y="3605212"/>
            <a:ext cx="6038849" cy="2619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11006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Özel 6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505</Words>
  <Application>Microsoft Macintosh PowerPoint</Application>
  <PresentationFormat>Geniş ekran</PresentationFormat>
  <Paragraphs>37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9" baseType="lpstr">
      <vt:lpstr>Arial</vt:lpstr>
      <vt:lpstr>Arial Rounded MT Bold</vt:lpstr>
      <vt:lpstr>Calibri</vt:lpstr>
      <vt:lpstr>Calibri Light</vt:lpstr>
      <vt:lpstr>Jokerman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Kaynakça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SeFa ÜnaL</dc:creator>
  <cp:lastModifiedBy>Taşkın TAŞTEPE</cp:lastModifiedBy>
  <cp:revision>12</cp:revision>
  <dcterms:created xsi:type="dcterms:W3CDTF">2017-12-16T20:14:39Z</dcterms:created>
  <dcterms:modified xsi:type="dcterms:W3CDTF">2020-05-04T19:21:02Z</dcterms:modified>
</cp:coreProperties>
</file>