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DE63056-049F-43DB-A26C-12F7F2D81C0A}"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1037497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E63056-049F-43DB-A26C-12F7F2D81C0A}"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250482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E63056-049F-43DB-A26C-12F7F2D81C0A}"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927422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E63056-049F-43DB-A26C-12F7F2D81C0A}"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3817718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DE63056-049F-43DB-A26C-12F7F2D81C0A}"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2674060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DE63056-049F-43DB-A26C-12F7F2D81C0A}" type="datetimeFigureOut">
              <a:rPr lang="tr-TR" smtClean="0"/>
              <a:t>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2265771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DE63056-049F-43DB-A26C-12F7F2D81C0A}" type="datetimeFigureOut">
              <a:rPr lang="tr-TR" smtClean="0"/>
              <a:t>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2519532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DE63056-049F-43DB-A26C-12F7F2D81C0A}" type="datetimeFigureOut">
              <a:rPr lang="tr-TR" smtClean="0"/>
              <a:t>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918298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DE63056-049F-43DB-A26C-12F7F2D81C0A}" type="datetimeFigureOut">
              <a:rPr lang="tr-TR" smtClean="0"/>
              <a:t>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3483778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DE63056-049F-43DB-A26C-12F7F2D81C0A}" type="datetimeFigureOut">
              <a:rPr lang="tr-TR" smtClean="0"/>
              <a:t>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423782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DE63056-049F-43DB-A26C-12F7F2D81C0A}" type="datetimeFigureOut">
              <a:rPr lang="tr-TR" smtClean="0"/>
              <a:t>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6FD6E3-BDD3-404D-9923-75C7A6FF63A4}" type="slidenum">
              <a:rPr lang="tr-TR" smtClean="0"/>
              <a:t>‹#›</a:t>
            </a:fld>
            <a:endParaRPr lang="tr-TR"/>
          </a:p>
        </p:txBody>
      </p:sp>
    </p:spTree>
    <p:extLst>
      <p:ext uri="{BB962C8B-B14F-4D97-AF65-F5344CB8AC3E}">
        <p14:creationId xmlns:p14="http://schemas.microsoft.com/office/powerpoint/2010/main" val="2057911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E63056-049F-43DB-A26C-12F7F2D81C0A}" type="datetimeFigureOut">
              <a:rPr lang="tr-TR" smtClean="0"/>
              <a:t>8.05.2020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FD6E3-BDD3-404D-9923-75C7A6FF63A4}" type="slidenum">
              <a:rPr lang="tr-TR" smtClean="0"/>
              <a:t>‹#›</a:t>
            </a:fld>
            <a:endParaRPr lang="tr-TR"/>
          </a:p>
        </p:txBody>
      </p:sp>
    </p:spTree>
    <p:extLst>
      <p:ext uri="{BB962C8B-B14F-4D97-AF65-F5344CB8AC3E}">
        <p14:creationId xmlns:p14="http://schemas.microsoft.com/office/powerpoint/2010/main" val="2905221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edogan@politics.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goc.gov.tr/icerik3/sartli-multeci_409_546_550"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goc.gov.tr/files/files/goc_terimleri_sozlugu.pdf"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unhcr.org/figures-at-a-glance.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iom.int/files/live/sites/iom/files/Country/docs/Mixed-Migration-HOA.pdf"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7278" y="1122363"/>
            <a:ext cx="10599313" cy="2387600"/>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ULUSLARARASI EMEK GÖÇÜ</a:t>
            </a:r>
            <a:endParaRPr lang="tr-TR" sz="40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normAutofit fontScale="85000" lnSpcReduction="20000"/>
          </a:bodyPr>
          <a:lstStyle/>
          <a:p>
            <a:r>
              <a:rPr lang="tr-TR" sz="2200" b="1" dirty="0" smtClean="0">
                <a:solidFill>
                  <a:schemeClr val="tx1"/>
                </a:solidFill>
                <a:latin typeface="Arial" panose="020B0604020202020204" pitchFamily="34" charset="0"/>
                <a:cs typeface="Arial" panose="020B0604020202020204" pitchFamily="34" charset="0"/>
              </a:rPr>
              <a:t>1. Hafta: </a:t>
            </a:r>
            <a:r>
              <a:rPr lang="tr-TR" sz="2200" b="1" dirty="0">
                <a:latin typeface="Arial" panose="020B0604020202020204" pitchFamily="34" charset="0"/>
                <a:cs typeface="Arial" panose="020B0604020202020204" pitchFamily="34" charset="0"/>
              </a:rPr>
              <a:t>Uluslararası Emek Göçüne </a:t>
            </a:r>
            <a:r>
              <a:rPr lang="tr-TR" sz="2200" b="1" dirty="0" smtClean="0">
                <a:latin typeface="Arial" panose="020B0604020202020204" pitchFamily="34" charset="0"/>
                <a:cs typeface="Arial" panose="020B0604020202020204" pitchFamily="34" charset="0"/>
              </a:rPr>
              <a:t>Giriş </a:t>
            </a:r>
          </a:p>
          <a:p>
            <a:r>
              <a:rPr lang="tr-TR" sz="2200" b="1" dirty="0" smtClean="0">
                <a:solidFill>
                  <a:schemeClr val="tx1"/>
                </a:solidFill>
                <a:latin typeface="Arial" panose="020B0604020202020204" pitchFamily="34" charset="0"/>
                <a:cs typeface="Arial" panose="020B0604020202020204" pitchFamily="34" charset="0"/>
              </a:rPr>
              <a:t>Temel Kavramlar</a:t>
            </a:r>
          </a:p>
          <a:p>
            <a:endParaRPr lang="tr-TR" b="1" dirty="0">
              <a:latin typeface="Arial" panose="020B0604020202020204" pitchFamily="34" charset="0"/>
              <a:cs typeface="Arial" panose="020B0604020202020204" pitchFamily="34" charset="0"/>
            </a:endParaRPr>
          </a:p>
          <a:p>
            <a:r>
              <a:rPr lang="tr-TR" sz="2000" dirty="0" smtClean="0">
                <a:latin typeface="Arial" panose="020B0604020202020204" pitchFamily="34" charset="0"/>
                <a:cs typeface="Arial" panose="020B0604020202020204" pitchFamily="34" charset="0"/>
              </a:rPr>
              <a:t>Dr. </a:t>
            </a:r>
            <a:r>
              <a:rPr lang="tr-TR" sz="2000" dirty="0" err="1" smtClean="0">
                <a:latin typeface="Arial" panose="020B0604020202020204" pitchFamily="34" charset="0"/>
                <a:cs typeface="Arial" panose="020B0604020202020204" pitchFamily="34" charset="0"/>
              </a:rPr>
              <a:t>Öğr</a:t>
            </a:r>
            <a:r>
              <a:rPr lang="tr-TR" sz="2000" dirty="0" smtClean="0">
                <a:latin typeface="Arial" panose="020B0604020202020204" pitchFamily="34" charset="0"/>
                <a:cs typeface="Arial" panose="020B0604020202020204" pitchFamily="34" charset="0"/>
              </a:rPr>
              <a:t>. Üyesi </a:t>
            </a:r>
            <a:r>
              <a:rPr lang="tr-TR" sz="2000" dirty="0" smtClean="0">
                <a:solidFill>
                  <a:schemeClr val="tx1"/>
                </a:solidFill>
                <a:latin typeface="Arial" panose="020B0604020202020204" pitchFamily="34" charset="0"/>
                <a:cs typeface="Arial" panose="020B0604020202020204" pitchFamily="34" charset="0"/>
              </a:rPr>
              <a:t>Elif Tuğba DOĞAN</a:t>
            </a:r>
          </a:p>
          <a:p>
            <a:r>
              <a:rPr lang="tr-TR" sz="2000" dirty="0" smtClean="0">
                <a:solidFill>
                  <a:schemeClr val="tx1"/>
                </a:solidFill>
                <a:latin typeface="Arial" panose="020B0604020202020204" pitchFamily="34" charset="0"/>
                <a:cs typeface="Arial" panose="020B0604020202020204" pitchFamily="34" charset="0"/>
                <a:hlinkClick r:id="rId2"/>
              </a:rPr>
              <a:t>edogan@politics.ankara.edu.tr</a:t>
            </a:r>
            <a:endParaRPr lang="tr-TR" sz="2000" dirty="0" smtClean="0">
              <a:solidFill>
                <a:schemeClr val="tx1"/>
              </a:solidFill>
              <a:latin typeface="Arial" panose="020B0604020202020204" pitchFamily="34" charset="0"/>
              <a:cs typeface="Arial" panose="020B0604020202020204" pitchFamily="34" charset="0"/>
            </a:endParaRPr>
          </a:p>
          <a:p>
            <a:endParaRPr lang="tr-TR" dirty="0" smtClean="0">
              <a:solidFill>
                <a:schemeClr val="tx1"/>
              </a:solidFill>
              <a:latin typeface="Arial" panose="020B0604020202020204" pitchFamily="34" charset="0"/>
              <a:cs typeface="Arial" panose="020B0604020202020204" pitchFamily="34" charset="0"/>
            </a:endParaRPr>
          </a:p>
          <a:p>
            <a:endParaRPr lang="tr-TR"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13013" y="286604"/>
            <a:ext cx="1368419" cy="1320524"/>
          </a:xfrm>
          <a:prstGeom prst="rect">
            <a:avLst/>
          </a:prstGeom>
        </p:spPr>
      </p:pic>
    </p:spTree>
    <p:extLst>
      <p:ext uri="{BB962C8B-B14F-4D97-AF65-F5344CB8AC3E}">
        <p14:creationId xmlns:p14="http://schemas.microsoft.com/office/powerpoint/2010/main" val="18019621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806" y="764370"/>
            <a:ext cx="10515600" cy="5314458"/>
          </a:xfrm>
        </p:spPr>
        <p:txBody>
          <a:bodyPr>
            <a:normAutofit fontScale="90000"/>
          </a:bodyPr>
          <a:lstStyle/>
          <a:p>
            <a:pPr algn="just"/>
            <a:r>
              <a:rPr lang="tr-TR" sz="3100" b="1" dirty="0" smtClean="0">
                <a:latin typeface="Arial" panose="020B0604020202020204" pitchFamily="34" charset="0"/>
                <a:cs typeface="Arial" panose="020B0604020202020204" pitchFamily="34" charset="0"/>
              </a:rPr>
              <a:t>Şartlı mülteci </a:t>
            </a:r>
            <a:r>
              <a:rPr lang="tr-TR" sz="2800" b="1" dirty="0" smtClean="0">
                <a:latin typeface="Arial" panose="020B0604020202020204" pitchFamily="34" charset="0"/>
                <a:cs typeface="Arial" panose="020B0604020202020204" pitchFamily="34" charset="0"/>
              </a:rPr>
              <a:t/>
            </a:r>
            <a:br>
              <a:rPr lang="tr-TR" sz="2800" b="1" dirty="0" smtClean="0">
                <a:latin typeface="Arial" panose="020B0604020202020204" pitchFamily="34" charset="0"/>
                <a:cs typeface="Arial" panose="020B0604020202020204" pitchFamily="34" charset="0"/>
              </a:rPr>
            </a:br>
            <a:r>
              <a:rPr lang="tr-TR" sz="2000" dirty="0" smtClean="0">
                <a:latin typeface="Arial" panose="020B0604020202020204" pitchFamily="34" charset="0"/>
                <a:cs typeface="Arial" panose="020B0604020202020204" pitchFamily="34" charset="0"/>
              </a:rPr>
              <a:t/>
            </a:r>
            <a:br>
              <a:rPr lang="tr-TR" sz="2000" dirty="0" smtClean="0">
                <a:latin typeface="Arial" panose="020B0604020202020204" pitchFamily="34" charset="0"/>
                <a:cs typeface="Arial" panose="020B0604020202020204" pitchFamily="34" charset="0"/>
              </a:rPr>
            </a:br>
            <a:r>
              <a:rPr lang="tr-TR" sz="2000" dirty="0" smtClean="0">
                <a:latin typeface="Arial" panose="020B0604020202020204" pitchFamily="34" charset="0"/>
                <a:cs typeface="Arial" panose="020B0604020202020204" pitchFamily="34" charset="0"/>
              </a:rPr>
              <a:t>«Avrupa </a:t>
            </a:r>
            <a:r>
              <a:rPr lang="tr-TR" sz="2000" dirty="0">
                <a:latin typeface="Arial" panose="020B0604020202020204" pitchFamily="34" charset="0"/>
                <a:cs typeface="Arial" panose="020B0604020202020204" pitchFamily="34" charset="0"/>
              </a:rPr>
              <a:t>ülkeleri dışında meydana gelen olaylar sebebiyle; ırkı, dini, tabiiyeti, belli bir toplumsal gruba mensubiyeti veya siyasi düşüncelerinden dolayı zulme uğrayacağından haklı sebeplerle korktuğu için vatandaşı olduğu ülkenin dışında bulunan ve bu ülkenin korumasından yararlanamayan, ya da söz konusu korku nedeniyle yararlanmak istemeyen yabancıya veya bu tür olaylar sonucu önceden yaşadığı ikamet ülkesinin dışında bulunan, oraya dönemeyen veya söz konusu korku nedeniyle dönmek istemeyen vatansız kişiye statü belirleme işlemleri sonrasında verilen statüyü ifade eder.</a:t>
            </a:r>
            <a:br>
              <a:rPr lang="tr-TR" sz="2000" dirty="0">
                <a:latin typeface="Arial" panose="020B0604020202020204" pitchFamily="34" charset="0"/>
                <a:cs typeface="Arial" panose="020B0604020202020204" pitchFamily="34" charset="0"/>
              </a:rPr>
            </a:br>
            <a:r>
              <a:rPr lang="tr-TR" sz="2000" dirty="0">
                <a:latin typeface="Arial" panose="020B0604020202020204" pitchFamily="34" charset="0"/>
                <a:cs typeface="Arial" panose="020B0604020202020204" pitchFamily="34" charset="0"/>
              </a:rPr>
              <a:t/>
            </a:r>
            <a:br>
              <a:rPr lang="tr-TR" sz="2000" dirty="0">
                <a:latin typeface="Arial" panose="020B0604020202020204" pitchFamily="34" charset="0"/>
                <a:cs typeface="Arial" panose="020B0604020202020204" pitchFamily="34" charset="0"/>
              </a:rPr>
            </a:br>
            <a:r>
              <a:rPr lang="tr-TR" sz="2000" dirty="0">
                <a:latin typeface="Arial" panose="020B0604020202020204" pitchFamily="34" charset="0"/>
                <a:cs typeface="Arial" panose="020B0604020202020204" pitchFamily="34" charset="0"/>
              </a:rPr>
              <a:t>Üçüncü ülkeye yerleştirilinceye kadar, şartlı mültecinin Türkiye’de kalmasına izin verilir.</a:t>
            </a:r>
            <a:br>
              <a:rPr lang="tr-TR" sz="2000" dirty="0">
                <a:latin typeface="Arial" panose="020B0604020202020204" pitchFamily="34" charset="0"/>
                <a:cs typeface="Arial" panose="020B0604020202020204" pitchFamily="34" charset="0"/>
              </a:rPr>
            </a:br>
            <a:r>
              <a:rPr lang="tr-TR" sz="2000" dirty="0">
                <a:latin typeface="Arial" panose="020B0604020202020204" pitchFamily="34" charset="0"/>
                <a:cs typeface="Arial" panose="020B0604020202020204" pitchFamily="34" charset="0"/>
              </a:rPr>
              <a:t/>
            </a:r>
            <a:br>
              <a:rPr lang="tr-TR" sz="2000" dirty="0">
                <a:latin typeface="Arial" panose="020B0604020202020204" pitchFamily="34" charset="0"/>
                <a:cs typeface="Arial" panose="020B0604020202020204" pitchFamily="34" charset="0"/>
              </a:rPr>
            </a:br>
            <a:r>
              <a:rPr lang="tr-TR" sz="2000" dirty="0" smtClean="0">
                <a:latin typeface="Arial" panose="020B0604020202020204" pitchFamily="34" charset="0"/>
                <a:cs typeface="Arial" panose="020B0604020202020204" pitchFamily="34" charset="0"/>
              </a:rPr>
              <a:t>Dikkat: Türkiye, 1951 tarihli Cenevre Sözleşmesini, 1. maddesindeki mekân bakımından öngörülen seçme hakkını kullanarak “</a:t>
            </a:r>
            <a:r>
              <a:rPr lang="tr-TR" sz="2000" b="1" dirty="0" smtClean="0">
                <a:latin typeface="Arial" panose="020B0604020202020204" pitchFamily="34" charset="0"/>
                <a:cs typeface="Arial" panose="020B0604020202020204" pitchFamily="34" charset="0"/>
              </a:rPr>
              <a:t>Coğrafi Kısıtlama</a:t>
            </a:r>
            <a:r>
              <a:rPr lang="tr-TR" sz="2000" dirty="0" smtClean="0">
                <a:latin typeface="Arial" panose="020B0604020202020204" pitchFamily="34" charset="0"/>
                <a:cs typeface="Arial" panose="020B0604020202020204" pitchFamily="34" charset="0"/>
              </a:rPr>
              <a:t>” ile kabul etmiştir. Buna göre şartlı mülteci; </a:t>
            </a:r>
            <a:r>
              <a:rPr lang="tr-TR" sz="2000" u="sng" dirty="0" smtClean="0">
                <a:latin typeface="Arial" panose="020B0604020202020204" pitchFamily="34" charset="0"/>
                <a:cs typeface="Arial" panose="020B0604020202020204" pitchFamily="34" charset="0"/>
              </a:rPr>
              <a:t>Avrupa dışında </a:t>
            </a:r>
            <a:r>
              <a:rPr lang="tr-TR" sz="2000" dirty="0" smtClean="0">
                <a:latin typeface="Arial" panose="020B0604020202020204" pitchFamily="34" charset="0"/>
                <a:cs typeface="Arial" panose="020B0604020202020204" pitchFamily="34" charset="0"/>
              </a:rPr>
              <a:t>meydana gelen olaylar nedeniyle, mülteci tanımındaki şartlara haiz olduğunu iddia ederek, üçüncü ülkelere iltica etmek üzere Türkiye’den uluslararası koruma talebinde bulunan kişidir.» </a:t>
            </a:r>
            <a:br>
              <a:rPr lang="tr-TR" sz="2000" dirty="0" smtClean="0">
                <a:latin typeface="Arial" panose="020B0604020202020204" pitchFamily="34" charset="0"/>
                <a:cs typeface="Arial" panose="020B0604020202020204" pitchFamily="34" charset="0"/>
              </a:rPr>
            </a:br>
            <a:r>
              <a:rPr lang="tr-TR" sz="2000" dirty="0">
                <a:latin typeface="Arial" panose="020B0604020202020204" pitchFamily="34" charset="0"/>
                <a:cs typeface="Arial" panose="020B0604020202020204" pitchFamily="34" charset="0"/>
              </a:rPr>
              <a:t/>
            </a:r>
            <a:br>
              <a:rPr lang="tr-TR" sz="2000" dirty="0">
                <a:latin typeface="Arial" panose="020B0604020202020204" pitchFamily="34" charset="0"/>
                <a:cs typeface="Arial" panose="020B0604020202020204" pitchFamily="34" charset="0"/>
              </a:rPr>
            </a:br>
            <a:r>
              <a:rPr lang="tr-TR" sz="2000" dirty="0">
                <a:latin typeface="Arial" panose="020B0604020202020204" pitchFamily="34" charset="0"/>
                <a:cs typeface="Arial" panose="020B0604020202020204" pitchFamily="34" charset="0"/>
                <a:hlinkClick r:id="rId2"/>
              </a:rPr>
              <a:t>http://</a:t>
            </a:r>
            <a:r>
              <a:rPr lang="tr-TR" sz="2000" dirty="0" smtClean="0">
                <a:latin typeface="Arial" panose="020B0604020202020204" pitchFamily="34" charset="0"/>
                <a:cs typeface="Arial" panose="020B0604020202020204" pitchFamily="34" charset="0"/>
                <a:hlinkClick r:id="rId2"/>
              </a:rPr>
              <a:t>www.goc.gov.tr/icerik3/sartli-multeci_409_546_550</a:t>
            </a:r>
            <a:r>
              <a:rPr lang="tr-TR" sz="2000" dirty="0" smtClean="0">
                <a:latin typeface="Arial" panose="020B0604020202020204" pitchFamily="34" charset="0"/>
                <a:cs typeface="Arial" panose="020B0604020202020204" pitchFamily="34" charset="0"/>
              </a:rPr>
              <a:t> (19/02/2019)</a:t>
            </a:r>
            <a:endParaRPr lang="tr-TR" sz="20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153884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806" y="764370"/>
            <a:ext cx="10515600" cy="5314458"/>
          </a:xfrm>
        </p:spPr>
        <p:txBody>
          <a:bodyPr>
            <a:noAutofit/>
          </a:bodyPr>
          <a:lstStyle/>
          <a:p>
            <a:r>
              <a:rPr lang="tr-TR" sz="2800" b="1" dirty="0">
                <a:latin typeface="Arial" panose="020B0604020202020204" pitchFamily="34" charset="0"/>
                <a:cs typeface="Arial" panose="020B0604020202020204" pitchFamily="34" charset="0"/>
              </a:rPr>
              <a:t>İkincil Koruma</a:t>
            </a:r>
            <a:r>
              <a:rPr lang="tr-TR" sz="2400" b="1" dirty="0">
                <a:latin typeface="Arial" panose="020B0604020202020204" pitchFamily="34" charset="0"/>
                <a:cs typeface="Arial" panose="020B0604020202020204" pitchFamily="34" charset="0"/>
              </a:rPr>
              <a:t/>
            </a:r>
            <a:br>
              <a:rPr lang="tr-TR" sz="2400" b="1" dirty="0">
                <a:latin typeface="Arial" panose="020B0604020202020204" pitchFamily="34" charset="0"/>
                <a:cs typeface="Arial" panose="020B0604020202020204" pitchFamily="34" charset="0"/>
              </a:rPr>
            </a:br>
            <a:r>
              <a:rPr lang="tr-TR" sz="2400" dirty="0">
                <a:latin typeface="Arial" panose="020B0604020202020204" pitchFamily="34" charset="0"/>
                <a:cs typeface="Arial" panose="020B0604020202020204" pitchFamily="34" charset="0"/>
              </a:rPr>
              <a:t/>
            </a:r>
            <a:br>
              <a:rPr lang="tr-TR" sz="2400" dirty="0">
                <a:latin typeface="Arial" panose="020B0604020202020204" pitchFamily="34" charset="0"/>
                <a:cs typeface="Arial" panose="020B0604020202020204" pitchFamily="34" charset="0"/>
              </a:rPr>
            </a:br>
            <a:r>
              <a:rPr lang="tr-TR" sz="2400" dirty="0">
                <a:latin typeface="Arial" panose="020B0604020202020204" pitchFamily="34" charset="0"/>
                <a:cs typeface="Arial" panose="020B0604020202020204" pitchFamily="34" charset="0"/>
              </a:rPr>
              <a:t>Mülteci veya şartlı mülteci olarak nitelendirilemeyen, ancak menşe ülkesine veya ikamet ülkesine geri gönderildiği takdirde</a:t>
            </a:r>
            <a:r>
              <a:rPr lang="tr-TR" sz="2400" dirty="0" smtClean="0">
                <a:latin typeface="Arial" panose="020B0604020202020204" pitchFamily="34" charset="0"/>
                <a:cs typeface="Arial" panose="020B0604020202020204" pitchFamily="34" charset="0"/>
              </a:rPr>
              <a:t>;</a:t>
            </a:r>
            <a:br>
              <a:rPr lang="tr-TR" sz="2400" dirty="0" smtClean="0">
                <a:latin typeface="Arial" panose="020B0604020202020204" pitchFamily="34" charset="0"/>
                <a:cs typeface="Arial" panose="020B0604020202020204" pitchFamily="34" charset="0"/>
              </a:rPr>
            </a:br>
            <a:r>
              <a:rPr lang="tr-TR" sz="2400" dirty="0">
                <a:latin typeface="Arial" panose="020B0604020202020204" pitchFamily="34" charset="0"/>
                <a:cs typeface="Arial" panose="020B0604020202020204" pitchFamily="34" charset="0"/>
              </a:rPr>
              <a:t/>
            </a:r>
            <a:br>
              <a:rPr lang="tr-TR" sz="2400" dirty="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a</a:t>
            </a:r>
            <a:r>
              <a:rPr lang="tr-TR" sz="2400" dirty="0">
                <a:latin typeface="Arial" panose="020B0604020202020204" pitchFamily="34" charset="0"/>
                <a:cs typeface="Arial" panose="020B0604020202020204" pitchFamily="34" charset="0"/>
              </a:rPr>
              <a:t>) Ölüm cezasına mahkûm olacak veya ölüm cezası infaz edilecek,</a:t>
            </a:r>
            <a:br>
              <a:rPr lang="tr-TR" sz="2400" dirty="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b</a:t>
            </a:r>
            <a:r>
              <a:rPr lang="tr-TR" sz="2400" dirty="0">
                <a:latin typeface="Arial" panose="020B0604020202020204" pitchFamily="34" charset="0"/>
                <a:cs typeface="Arial" panose="020B0604020202020204" pitchFamily="34" charset="0"/>
              </a:rPr>
              <a:t>) İşkenceye, insanlık dışı ya da onur kırıcı ceza veya muameleye maruz kalacak,</a:t>
            </a:r>
            <a:br>
              <a:rPr lang="tr-TR" sz="2400" dirty="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c</a:t>
            </a:r>
            <a:r>
              <a:rPr lang="tr-TR" sz="2400" dirty="0">
                <a:latin typeface="Arial" panose="020B0604020202020204" pitchFamily="34" charset="0"/>
                <a:cs typeface="Arial" panose="020B0604020202020204" pitchFamily="34" charset="0"/>
              </a:rPr>
              <a:t>) Uluslararası veya ülke genelindeki silahlı çatışma durumlarında, ayrım gözetmeyen şiddet hareketleri nedeniyle şahsına yönelik ciddi tehditle karşılaşacak, olması nedeniyle menşe ülkesinin veya ikamet ülkesinin korumasından yararlanamayan veya söz konusu tehdit nedeniyle yararlanmak istemeyen yabancı ya da vatansız kişiye, statü belirleme işlemleri sonrasında verilen statüyü ifade eder.</a:t>
            </a:r>
            <a:br>
              <a:rPr lang="tr-TR" sz="2400"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31831115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806" y="764370"/>
            <a:ext cx="10515600" cy="5314458"/>
          </a:xfrm>
        </p:spPr>
        <p:txBody>
          <a:bodyPr>
            <a:normAutofit/>
          </a:bodyPr>
          <a:lstStyle/>
          <a:p>
            <a:r>
              <a:rPr lang="tr-TR" sz="2800" b="1" dirty="0" smtClean="0">
                <a:latin typeface="Arial" panose="020B0604020202020204" pitchFamily="34" charset="0"/>
                <a:cs typeface="Arial" panose="020B0604020202020204" pitchFamily="34" charset="0"/>
              </a:rPr>
              <a:t>Sığınmacı (</a:t>
            </a:r>
            <a:r>
              <a:rPr lang="tr-TR" sz="2800" b="1" dirty="0" err="1" smtClean="0">
                <a:latin typeface="Arial" panose="020B0604020202020204" pitchFamily="34" charset="0"/>
                <a:cs typeface="Arial" panose="020B0604020202020204" pitchFamily="34" charset="0"/>
              </a:rPr>
              <a:t>asylum</a:t>
            </a:r>
            <a:r>
              <a:rPr lang="tr-TR" sz="2800" b="1" dirty="0" smtClean="0">
                <a:latin typeface="Arial" panose="020B0604020202020204" pitchFamily="34" charset="0"/>
                <a:cs typeface="Arial" panose="020B0604020202020204" pitchFamily="34" charset="0"/>
              </a:rPr>
              <a:t> </a:t>
            </a:r>
            <a:r>
              <a:rPr lang="tr-TR" sz="2800" b="1" dirty="0" err="1" smtClean="0">
                <a:latin typeface="Arial" panose="020B0604020202020204" pitchFamily="34" charset="0"/>
                <a:cs typeface="Arial" panose="020B0604020202020204" pitchFamily="34" charset="0"/>
              </a:rPr>
              <a:t>seeker</a:t>
            </a:r>
            <a:r>
              <a:rPr lang="tr-TR" sz="2800" b="1" dirty="0" smtClean="0">
                <a:latin typeface="Arial" panose="020B0604020202020204" pitchFamily="34" charset="0"/>
                <a:cs typeface="Arial" panose="020B0604020202020204" pitchFamily="34" charset="0"/>
              </a:rPr>
              <a:t>) kimdir? </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a:t>
            </a:r>
            <a:r>
              <a:rPr lang="tr-TR" sz="2800" dirty="0" smtClean="0">
                <a:latin typeface="Arial" panose="020B0604020202020204" pitchFamily="34" charset="0"/>
                <a:cs typeface="Arial" panose="020B0604020202020204" pitchFamily="34" charset="0"/>
              </a:rPr>
              <a:t>İlgili ulusal ya da uluslararası belgeler çerçevesinde bir ülkeye mülteci olarak kabul edilmek isteyen ve mültecilik statüsüne ilişkin yaptıkları başvurunun sonucunu bekleyen kişilerdir. </a:t>
            </a:r>
            <a:br>
              <a:rPr lang="tr-TR" sz="2800" dirty="0" smtClean="0">
                <a:latin typeface="Arial" panose="020B0604020202020204" pitchFamily="34" charset="0"/>
                <a:cs typeface="Arial" panose="020B0604020202020204" pitchFamily="34" charset="0"/>
              </a:rPr>
            </a:br>
            <a:r>
              <a:rPr lang="tr-TR" sz="2800" dirty="0">
                <a:latin typeface="Arial" panose="020B0604020202020204" pitchFamily="34" charset="0"/>
                <a:cs typeface="Arial" panose="020B0604020202020204" pitchFamily="34" charset="0"/>
              </a:rPr>
              <a:t/>
            </a:r>
            <a:br>
              <a:rPr lang="tr-TR" sz="2800" dirty="0">
                <a:latin typeface="Arial" panose="020B0604020202020204" pitchFamily="34" charset="0"/>
                <a:cs typeface="Arial" panose="020B0604020202020204" pitchFamily="34" charset="0"/>
              </a:rPr>
            </a:br>
            <a:r>
              <a:rPr lang="tr-TR" sz="2800" dirty="0" smtClean="0">
                <a:latin typeface="Arial" panose="020B0604020202020204" pitchFamily="34" charset="0"/>
                <a:cs typeface="Arial" panose="020B0604020202020204" pitchFamily="34" charset="0"/>
              </a:rPr>
              <a:t>Olumsuz bir karar çıkması sonucunda bu kişiler ülkeyi terk etmek zorundadırlar ve eğer kendilerine insani ya da diğer gerekçeler nedeniyle ülkede kalma izni verilmemişse bu kişiler ülkede düzensiz bir durumda bulunan herhangi bir yabancı gibi </a:t>
            </a:r>
            <a:r>
              <a:rPr lang="tr-TR" sz="2800" dirty="0" err="1" smtClean="0">
                <a:latin typeface="Arial" panose="020B0604020202020204" pitchFamily="34" charset="0"/>
                <a:cs typeface="Arial" panose="020B0604020202020204" pitchFamily="34" charset="0"/>
              </a:rPr>
              <a:t>sınırdışı</a:t>
            </a:r>
            <a:r>
              <a:rPr lang="tr-TR" sz="2800" dirty="0" smtClean="0">
                <a:latin typeface="Arial" panose="020B0604020202020204" pitchFamily="34" charset="0"/>
                <a:cs typeface="Arial" panose="020B0604020202020204" pitchFamily="34" charset="0"/>
              </a:rPr>
              <a:t> edilebilirler» (IOM, 2009: 49). </a:t>
            </a:r>
            <a:br>
              <a:rPr lang="tr-TR" sz="2800" dirty="0" smtClean="0">
                <a:latin typeface="Arial" panose="020B0604020202020204" pitchFamily="34" charset="0"/>
                <a:cs typeface="Arial" panose="020B0604020202020204" pitchFamily="34" charset="0"/>
              </a:rPr>
            </a:br>
            <a:r>
              <a:rPr lang="tr-TR" sz="1100" dirty="0">
                <a:latin typeface="Arial" panose="020B0604020202020204" pitchFamily="34" charset="0"/>
                <a:cs typeface="Arial" panose="020B0604020202020204" pitchFamily="34" charset="0"/>
                <a:hlinkClick r:id="rId2"/>
              </a:rPr>
              <a:t>http://</a:t>
            </a:r>
            <a:r>
              <a:rPr lang="tr-TR" sz="1100" dirty="0" smtClean="0">
                <a:latin typeface="Arial" panose="020B0604020202020204" pitchFamily="34" charset="0"/>
                <a:cs typeface="Arial" panose="020B0604020202020204" pitchFamily="34" charset="0"/>
                <a:hlinkClick r:id="rId2"/>
              </a:rPr>
              <a:t>www.goc.gov.tr/files/files/goc_terimleri_sozlugu.pdf</a:t>
            </a:r>
            <a:r>
              <a:rPr lang="tr-TR" sz="1100" dirty="0" smtClean="0">
                <a:latin typeface="Arial" panose="020B0604020202020204" pitchFamily="34" charset="0"/>
                <a:cs typeface="Arial" panose="020B0604020202020204" pitchFamily="34" charset="0"/>
              </a:rPr>
              <a:t> </a:t>
            </a:r>
            <a:endParaRPr lang="tr-TR" sz="11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41182730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b="1" dirty="0" smtClean="0">
                <a:latin typeface="Arial" panose="020B0604020202020204" pitchFamily="34" charset="0"/>
                <a:ea typeface="Verdana" panose="020B0604030504040204" pitchFamily="34" charset="0"/>
                <a:cs typeface="Arial" panose="020B0604020202020204" pitchFamily="34" charset="0"/>
              </a:rPr>
              <a:t>   Mülteci ile sığınmacı arasındaki fark</a:t>
            </a:r>
            <a:endParaRPr lang="tr-TR" sz="2800" b="1" dirty="0">
              <a:latin typeface="Arial" panose="020B0604020202020204" pitchFamily="34" charset="0"/>
              <a:ea typeface="Verdana" panose="020B0604030504040204" pitchFamily="34" charset="0"/>
              <a:cs typeface="Arial" panose="020B0604020202020204" pitchFamily="34" charset="0"/>
            </a:endParaRPr>
          </a:p>
        </p:txBody>
      </p:sp>
      <p:sp>
        <p:nvSpPr>
          <p:cNvPr id="3" name="Content Placeholder 2"/>
          <p:cNvSpPr>
            <a:spLocks noGrp="1"/>
          </p:cNvSpPr>
          <p:nvPr>
            <p:ph idx="1"/>
          </p:nvPr>
        </p:nvSpPr>
        <p:spPr>
          <a:xfrm>
            <a:off x="838200" y="1520575"/>
            <a:ext cx="10515600" cy="4656388"/>
          </a:xfrm>
        </p:spPr>
        <p:txBody>
          <a:bodyPr>
            <a:normAutofit fontScale="92500" lnSpcReduction="10000"/>
          </a:bodyPr>
          <a:lstStyle/>
          <a:p>
            <a:r>
              <a:rPr lang="tr-TR" dirty="0" smtClean="0">
                <a:latin typeface="Arial" panose="020B0604020202020204" pitchFamily="34" charset="0"/>
                <a:cs typeface="Arial" panose="020B0604020202020204" pitchFamily="34" charset="0"/>
              </a:rPr>
              <a:t>Mülteci, sığınma başvurusu yetkili makamlarca onaylanmış kişidir. Dolayısıyla her mülteci, sığınma başvurusu onaylanmadan önce sığınmacıdır. </a:t>
            </a:r>
          </a:p>
          <a:p>
            <a:r>
              <a:rPr lang="tr-TR" dirty="0" smtClean="0">
                <a:latin typeface="Arial" panose="020B0604020202020204" pitchFamily="34" charset="0"/>
                <a:cs typeface="Arial" panose="020B0604020202020204" pitchFamily="34" charset="0"/>
              </a:rPr>
              <a:t>Türkiye, 1951 tarihli MÜLTECİLERİN HUKUKİ DURUMUNA DAİR </a:t>
            </a:r>
            <a:r>
              <a:rPr lang="tr-TR" dirty="0" err="1" smtClean="0">
                <a:latin typeface="Arial" panose="020B0604020202020204" pitchFamily="34" charset="0"/>
                <a:cs typeface="Arial" panose="020B0604020202020204" pitchFamily="34" charset="0"/>
              </a:rPr>
              <a:t>SÖZLEŞME’yi</a:t>
            </a:r>
            <a:r>
              <a:rPr lang="tr-TR" dirty="0" smtClean="0">
                <a:latin typeface="Arial" panose="020B0604020202020204" pitchFamily="34" charset="0"/>
                <a:cs typeface="Arial" panose="020B0604020202020204" pitchFamily="34" charset="0"/>
              </a:rPr>
              <a:t> imzalamış ancak «</a:t>
            </a:r>
            <a:r>
              <a:rPr lang="tr-TR" b="1" dirty="0" smtClean="0">
                <a:latin typeface="Arial" panose="020B0604020202020204" pitchFamily="34" charset="0"/>
                <a:cs typeface="Arial" panose="020B0604020202020204" pitchFamily="34" charset="0"/>
              </a:rPr>
              <a:t>coğrafi çekince</a:t>
            </a:r>
            <a:r>
              <a:rPr lang="tr-TR" dirty="0" smtClean="0">
                <a:latin typeface="Arial" panose="020B0604020202020204" pitchFamily="34" charset="0"/>
                <a:cs typeface="Arial" panose="020B0604020202020204" pitchFamily="34" charset="0"/>
              </a:rPr>
              <a:t>» koymuştur. (coğrafi sınırlama/kısıtlama)</a:t>
            </a:r>
          </a:p>
          <a:p>
            <a:r>
              <a:rPr lang="tr-TR" dirty="0" smtClean="0">
                <a:latin typeface="Arial" panose="020B0604020202020204" pitchFamily="34" charset="0"/>
                <a:cs typeface="Arial" panose="020B0604020202020204" pitchFamily="34" charset="0"/>
              </a:rPr>
              <a:t>Coğrafi çekince ile Türkiye, Avrupa ülkeleri dışından gelen sığınmacılara mülteci statüsü vermez. </a:t>
            </a:r>
          </a:p>
          <a:p>
            <a:r>
              <a:rPr lang="tr-TR" dirty="0" smtClean="0">
                <a:latin typeface="Arial" panose="020B0604020202020204" pitchFamily="34" charset="0"/>
                <a:cs typeface="Arial" panose="020B0604020202020204" pitchFamily="34" charset="0"/>
              </a:rPr>
              <a:t>Dolayısıyla Afganistan’dan ya da Suriye’den gelen biri Türkiye’de mülteci olamaz. Ancak </a:t>
            </a:r>
            <a:r>
              <a:rPr lang="tr-TR" i="1" dirty="0" smtClean="0">
                <a:latin typeface="Arial" panose="020B0604020202020204" pitchFamily="34" charset="0"/>
                <a:cs typeface="Arial" panose="020B0604020202020204" pitchFamily="34" charset="0"/>
              </a:rPr>
              <a:t>Yabancılar ve Uluslararası Koruma Kanunu</a:t>
            </a:r>
            <a:r>
              <a:rPr lang="tr-TR" dirty="0" smtClean="0">
                <a:latin typeface="Arial" panose="020B0604020202020204" pitchFamily="34" charset="0"/>
                <a:cs typeface="Arial" panose="020B0604020202020204" pitchFamily="34" charset="0"/>
              </a:rPr>
              <a:t>’na göre Avrupa ülkelerinden gelen mülteciler ile Avrupa dışında gelenler (başvuru yapan ve statü sahipleri) Türkiye’de aynı hak ve hizmetlerden yararlanabilir. </a:t>
            </a:r>
            <a:endParaRPr lang="tr-TR"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13543071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b="1" dirty="0" smtClean="0">
                <a:latin typeface="Arial" panose="020B0604020202020204" pitchFamily="34" charset="0"/>
                <a:ea typeface="Verdana" panose="020B0604030504040204" pitchFamily="34" charset="0"/>
                <a:cs typeface="Arial" panose="020B0604020202020204" pitchFamily="34" charset="0"/>
              </a:rPr>
              <a:t>Geçici Koruma nedir?</a:t>
            </a:r>
            <a:endParaRPr lang="tr-TR" sz="2800" b="1" dirty="0">
              <a:latin typeface="Arial" panose="020B0604020202020204" pitchFamily="34" charset="0"/>
              <a:ea typeface="Verdana" panose="020B060403050404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tr-TR" sz="3200" dirty="0" smtClean="0"/>
              <a:t>«Menşe </a:t>
            </a:r>
            <a:r>
              <a:rPr lang="tr-TR" sz="3200" dirty="0"/>
              <a:t>ülkelerine dönemeyen üçüncü ülke kişilerinden kaynaklanan </a:t>
            </a:r>
            <a:r>
              <a:rPr lang="tr-TR" sz="3200" b="1" u="sng" dirty="0"/>
              <a:t>kitlesel bir akın</a:t>
            </a:r>
            <a:r>
              <a:rPr lang="tr-TR" sz="3200" dirty="0"/>
              <a:t>ın meydana gelmesi ya da derhal meydana gelebilecek olması durumunda, özellikle söz konusu kişilerin ya da koruma gerektiren diğer kişilerin yararına olarak, sığınma sisteminin etkin işleyişi üzerinde olumsuz etki yaratmadan </a:t>
            </a:r>
            <a:r>
              <a:rPr lang="tr-TR" sz="3200" u="sng" dirty="0"/>
              <a:t>sığınma sisteminin işletilememesi riski varsa</a:t>
            </a:r>
            <a:r>
              <a:rPr lang="tr-TR" sz="3200" dirty="0"/>
              <a:t>, bu kişilere acil ve geçici koruma sağlamak amacıyla sağlanan istisnai özellikteki </a:t>
            </a:r>
            <a:r>
              <a:rPr lang="tr-TR" sz="3200" dirty="0" smtClean="0"/>
              <a:t>prosedür» (IOM, 2009: 19) </a:t>
            </a:r>
          </a:p>
          <a:p>
            <a:pPr marL="0" indent="0">
              <a:buNone/>
            </a:pPr>
            <a:endParaRPr lang="tr-TR" dirty="0">
              <a:latin typeface="Arial" panose="020B0604020202020204" pitchFamily="34" charset="0"/>
              <a:cs typeface="Arial" panose="020B0604020202020204" pitchFamily="34" charset="0"/>
            </a:endParaRPr>
          </a:p>
          <a:p>
            <a:pPr marL="0" indent="0">
              <a:buNone/>
            </a:pPr>
            <a:endParaRPr lang="tr-TR"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38645539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4096"/>
            <a:ext cx="10515600" cy="5442867"/>
          </a:xfrm>
        </p:spPr>
        <p:txBody>
          <a:bodyPr>
            <a:normAutofit fontScale="92500" lnSpcReduction="10000"/>
          </a:bodyPr>
          <a:lstStyle/>
          <a:p>
            <a:pPr marL="0" indent="0">
              <a:buNone/>
            </a:pPr>
            <a:r>
              <a:rPr lang="tr-TR" sz="3000" b="1" dirty="0" smtClean="0"/>
              <a:t>   Düzenli ve Düzensiz göç</a:t>
            </a:r>
          </a:p>
          <a:p>
            <a:endParaRPr lang="tr-TR" dirty="0" smtClean="0"/>
          </a:p>
          <a:p>
            <a:r>
              <a:rPr lang="tr-TR" dirty="0" smtClean="0"/>
              <a:t>Uluslararası </a:t>
            </a:r>
            <a:r>
              <a:rPr lang="tr-TR" dirty="0"/>
              <a:t>göçün devletlerin belirlediği </a:t>
            </a:r>
            <a:r>
              <a:rPr lang="tr-TR" u="sng" dirty="0"/>
              <a:t>yasal çerçeveye uygun </a:t>
            </a:r>
            <a:endParaRPr lang="tr-TR" u="sng" dirty="0" smtClean="0"/>
          </a:p>
          <a:p>
            <a:pPr marL="0" indent="0">
              <a:buNone/>
            </a:pPr>
            <a:r>
              <a:rPr lang="tr-TR" dirty="0" smtClean="0"/>
              <a:t>   olup </a:t>
            </a:r>
            <a:r>
              <a:rPr lang="tr-TR" dirty="0"/>
              <a:t>olmaması bağlamında yapılan </a:t>
            </a:r>
            <a:r>
              <a:rPr lang="tr-TR" b="1" i="1" dirty="0"/>
              <a:t>düzenli</a:t>
            </a:r>
            <a:r>
              <a:rPr lang="tr-TR" b="1" dirty="0"/>
              <a:t> ve </a:t>
            </a:r>
            <a:r>
              <a:rPr lang="tr-TR" b="1" i="1" dirty="0"/>
              <a:t>düzensiz göç</a:t>
            </a:r>
            <a:r>
              <a:rPr lang="tr-TR" b="1" dirty="0"/>
              <a:t> </a:t>
            </a:r>
            <a:r>
              <a:rPr lang="tr-TR" dirty="0" smtClean="0"/>
              <a:t>ayrımı     yapılır. </a:t>
            </a:r>
          </a:p>
          <a:p>
            <a:r>
              <a:rPr lang="tr-TR" dirty="0"/>
              <a:t>Göç yazınında </a:t>
            </a:r>
            <a:r>
              <a:rPr lang="tr-TR" u="sng" dirty="0"/>
              <a:t>yasadışı, illegal ya da kaçak </a:t>
            </a:r>
            <a:r>
              <a:rPr lang="tr-TR" dirty="0"/>
              <a:t>ifadelerine yer verilse de, göçmenlere suçluluk atfetmeyen </a:t>
            </a:r>
            <a:r>
              <a:rPr lang="tr-TR" i="1" dirty="0"/>
              <a:t>düzensiz göçmen </a:t>
            </a:r>
            <a:r>
              <a:rPr lang="tr-TR" dirty="0"/>
              <a:t>ifadesi tercih edilmeye başlanmıştır (Provera, </a:t>
            </a:r>
            <a:r>
              <a:rPr lang="tr-TR" dirty="0" smtClean="0"/>
              <a:t>2015).</a:t>
            </a:r>
          </a:p>
          <a:p>
            <a:r>
              <a:rPr lang="tr-TR" dirty="0"/>
              <a:t>Düzenli göç, göçmenlere belirli haklar tanıyan, koruyan ve devletlere sorumluluk yüklerken, düzensiz göç, göçmeni damgalayan, yeni coğrafyada korumasız bırakan ve görünmez kılan bir niteliğe sahiptir (Schierup vd., 2015). </a:t>
            </a:r>
            <a:endParaRPr lang="tr-TR" dirty="0" smtClean="0"/>
          </a:p>
          <a:p>
            <a:r>
              <a:rPr lang="tr-TR" dirty="0" smtClean="0"/>
              <a:t>Göç</a:t>
            </a:r>
            <a:r>
              <a:rPr lang="tr-TR" dirty="0"/>
              <a:t>, devletlerin yasal düzenlemelerine göre düzenli başlayıp düzensiz hale gelebilir. </a:t>
            </a:r>
          </a:p>
        </p:txBody>
      </p:sp>
      <p:pic>
        <p:nvPicPr>
          <p:cNvPr id="4" name="Picture 3"/>
          <p:cNvPicPr>
            <a:picLocks noChangeAspect="1"/>
          </p:cNvPicPr>
          <p:nvPr/>
        </p:nvPicPr>
        <p:blipFill>
          <a:blip r:embed="rId2"/>
          <a:stretch>
            <a:fillRect/>
          </a:stretch>
        </p:blipFill>
        <p:spPr>
          <a:xfrm>
            <a:off x="10688929" y="161543"/>
            <a:ext cx="1503071" cy="1449389"/>
          </a:xfrm>
          <a:prstGeom prst="rect">
            <a:avLst/>
          </a:prstGeom>
        </p:spPr>
      </p:pic>
    </p:spTree>
    <p:extLst>
      <p:ext uri="{BB962C8B-B14F-4D97-AF65-F5344CB8AC3E}">
        <p14:creationId xmlns:p14="http://schemas.microsoft.com/office/powerpoint/2010/main" val="6545658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8338"/>
            <a:ext cx="10515600" cy="5468625"/>
          </a:xfrm>
        </p:spPr>
        <p:txBody>
          <a:bodyPr/>
          <a:lstStyle/>
          <a:p>
            <a:endParaRPr lang="tr-TR" dirty="0" smtClean="0"/>
          </a:p>
          <a:p>
            <a:r>
              <a:rPr lang="tr-TR" dirty="0" smtClean="0"/>
              <a:t>Örneğin düzensiz göçmenlerin bir kısmı ülkelerin vize uygulamalarına göre ülkeye yasal giriş yapıp belirtilen sürenin aşımı ile düzensiz hale gelmektedir.</a:t>
            </a:r>
          </a:p>
          <a:p>
            <a:r>
              <a:rPr lang="tr-TR" dirty="0" smtClean="0"/>
              <a:t>Ya da göçmenin düzensiz konumu, çıkarılan aflarla düzenli hale gelebilir. Dolayısı ile düzenli/düzensiz olma hali sabit olmayıp, değişkenlik gösterebilir. </a:t>
            </a:r>
          </a:p>
          <a:p>
            <a:r>
              <a:rPr lang="tr-TR" b="1" dirty="0" smtClean="0"/>
              <a:t>Düzensiz göç </a:t>
            </a:r>
            <a:r>
              <a:rPr lang="tr-TR" dirty="0" smtClean="0"/>
              <a:t>yalnızca yukarıda sözü edilen emek göçünü değil, sınırların kayıtdışı geçildiği ya da ülkelerin koyduğu kurallara uygun giriş yapılmasına rağmen bir süre sonra bu statünün değişmesi biçiminde mülteci hareketlerini de içermektedir.</a:t>
            </a:r>
          </a:p>
          <a:p>
            <a:endParaRPr lang="tr-TR" dirty="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34890636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62885"/>
            <a:ext cx="10515600" cy="5314078"/>
          </a:xfrm>
        </p:spPr>
        <p:txBody>
          <a:bodyPr>
            <a:normAutofit/>
          </a:bodyPr>
          <a:lstStyle/>
          <a:p>
            <a:endParaRPr lang="tr-TR" dirty="0" smtClean="0"/>
          </a:p>
          <a:p>
            <a:r>
              <a:rPr lang="tr-TR" dirty="0" smtClean="0"/>
              <a:t>2017 </a:t>
            </a:r>
            <a:r>
              <a:rPr lang="tr-TR" dirty="0"/>
              <a:t>yılında dünya göçmen nüfusu 268 milyon (IOM, 2017a) </a:t>
            </a:r>
            <a:endParaRPr lang="tr-TR" dirty="0" smtClean="0"/>
          </a:p>
          <a:p>
            <a:pPr marL="0" indent="0">
              <a:buNone/>
            </a:pPr>
            <a:r>
              <a:rPr lang="tr-TR" dirty="0" smtClean="0"/>
              <a:t>   olarak </a:t>
            </a:r>
            <a:r>
              <a:rPr lang="tr-TR" dirty="0"/>
              <a:t>tahmin edilmektedir. </a:t>
            </a:r>
            <a:endParaRPr lang="tr-TR" dirty="0" smtClean="0"/>
          </a:p>
          <a:p>
            <a:r>
              <a:rPr lang="tr-TR" dirty="0" smtClean="0"/>
              <a:t>Bu </a:t>
            </a:r>
            <a:r>
              <a:rPr lang="tr-TR" dirty="0"/>
              <a:t>göçmenlerin neredeyse yarısı (%48,5), Kuzey Amerika, Kuzey, Güney ve Batı Avrupa’da bulunmaktadır (ILO, 2015a). </a:t>
            </a:r>
            <a:endParaRPr lang="tr-TR" dirty="0" smtClean="0"/>
          </a:p>
          <a:p>
            <a:r>
              <a:rPr lang="tr-TR" dirty="0" smtClean="0"/>
              <a:t>Bununla </a:t>
            </a:r>
            <a:r>
              <a:rPr lang="tr-TR" dirty="0"/>
              <a:t>birlikte, 2016 yılı sonunda dünya üzerinde sığınmacı, mülteci, ülke içinde yerinden edilmiş toplam 65,6 milyon insan olduğu belirtilmiştir. </a:t>
            </a:r>
            <a:r>
              <a:rPr lang="tr-TR" u="sng" dirty="0">
                <a:hlinkClick r:id="rId2"/>
              </a:rPr>
              <a:t>http://www.unhcr.org/figures-at-a-glance.html</a:t>
            </a:r>
            <a:r>
              <a:rPr lang="tr-TR" dirty="0"/>
              <a:t> </a:t>
            </a:r>
            <a:endParaRPr lang="tr-TR" dirty="0" smtClean="0"/>
          </a:p>
          <a:p>
            <a:r>
              <a:rPr lang="tr-TR" dirty="0"/>
              <a:t>Düzensiz göçün kayıtdışı doğası, dünya genelinde ne kadar düzensiz göçmen olduğunun bilinmesini engeller (İçduygu ve Aksel, 2012). </a:t>
            </a:r>
            <a:endParaRPr lang="tr-TR" dirty="0" smtClean="0"/>
          </a:p>
          <a:p>
            <a:endParaRPr lang="tr-TR" dirty="0"/>
          </a:p>
        </p:txBody>
      </p:sp>
      <p:pic>
        <p:nvPicPr>
          <p:cNvPr id="4" name="Picture 3"/>
          <p:cNvPicPr>
            <a:picLocks noChangeAspect="1"/>
          </p:cNvPicPr>
          <p:nvPr/>
        </p:nvPicPr>
        <p:blipFill>
          <a:blip r:embed="rId3"/>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39911367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6220"/>
            <a:ext cx="10515600" cy="5030743"/>
          </a:xfrm>
        </p:spPr>
        <p:txBody>
          <a:bodyPr>
            <a:normAutofit/>
          </a:bodyPr>
          <a:lstStyle/>
          <a:p>
            <a:r>
              <a:rPr lang="tr-TR" dirty="0" smtClean="0"/>
              <a:t>Düzensiz göçmenler genel olarak yetkililerce yakalandığında ya da ülkelerin çıkardıkları aflara yapılan başvurular ile kayıtlara girmektedir (Toksöz, 2006:117). </a:t>
            </a:r>
          </a:p>
          <a:p>
            <a:r>
              <a:rPr lang="tr-TR" dirty="0" smtClean="0"/>
              <a:t>Bu nedenle düzensiz göçmenlerin sayısının her zaman resmi rakamların üzerinde olduğu söylenebilir</a:t>
            </a:r>
          </a:p>
          <a:p>
            <a:r>
              <a:rPr lang="tr-TR" dirty="0" smtClean="0"/>
              <a:t>ABD’de </a:t>
            </a:r>
            <a:r>
              <a:rPr lang="tr-TR" dirty="0"/>
              <a:t>2016 yılında </a:t>
            </a:r>
            <a:r>
              <a:rPr lang="tr-TR" b="1" dirty="0"/>
              <a:t>11,3 milyon, </a:t>
            </a:r>
            <a:endParaRPr lang="tr-TR" b="1" dirty="0" smtClean="0"/>
          </a:p>
          <a:p>
            <a:r>
              <a:rPr lang="tr-TR" dirty="0" smtClean="0"/>
              <a:t>Avrupa </a:t>
            </a:r>
            <a:r>
              <a:rPr lang="tr-TR" dirty="0"/>
              <a:t>Birliği’nde (2008 verileri) </a:t>
            </a:r>
            <a:r>
              <a:rPr lang="tr-TR" b="1" dirty="0"/>
              <a:t>8 milyon </a:t>
            </a:r>
            <a:endParaRPr lang="tr-TR" b="1" dirty="0" smtClean="0"/>
          </a:p>
          <a:p>
            <a:pPr marL="0" indent="0">
              <a:buNone/>
            </a:pPr>
            <a:r>
              <a:rPr lang="tr-TR" dirty="0"/>
              <a:t> </a:t>
            </a:r>
            <a:r>
              <a:rPr lang="tr-TR" dirty="0" smtClean="0"/>
              <a:t>  düzensiz </a:t>
            </a:r>
            <a:r>
              <a:rPr lang="tr-TR" dirty="0"/>
              <a:t>işçi göçmen bulunduğunu </a:t>
            </a:r>
            <a:r>
              <a:rPr lang="tr-TR" dirty="0" smtClean="0"/>
              <a:t>rapor edilmiştir.</a:t>
            </a:r>
          </a:p>
          <a:p>
            <a:pPr marL="0" indent="0">
              <a:buNone/>
            </a:pPr>
            <a:r>
              <a:rPr lang="tr-TR" dirty="0" smtClean="0"/>
              <a:t>IOM 2010 </a:t>
            </a:r>
            <a:r>
              <a:rPr lang="tr-TR" dirty="0"/>
              <a:t>yılında toplam göçmenlerin %10-15inin, UNDP (Birleşmiş Milletler Kalkınma Fonu) ise toplam göçmenlerin yaklaşık olarak üçte birinin düzensiz göçmen olduğunu tahmin </a:t>
            </a:r>
            <a:r>
              <a:rPr lang="tr-TR" dirty="0" smtClean="0"/>
              <a:t>etmektedir(UN</a:t>
            </a:r>
            <a:r>
              <a:rPr lang="tr-TR" dirty="0"/>
              <a:t>, 2013:91). </a:t>
            </a:r>
          </a:p>
          <a:p>
            <a:pPr marL="0" indent="0">
              <a:buNone/>
            </a:pPr>
            <a:endParaRPr lang="tr-TR" dirty="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20067211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400"/>
            <a:ext cx="10515600" cy="5804899"/>
          </a:xfrm>
        </p:spPr>
        <p:txBody>
          <a:bodyPr>
            <a:normAutofit/>
          </a:bodyPr>
          <a:lstStyle/>
          <a:p>
            <a:r>
              <a:rPr lang="tr-TR" b="1" dirty="0" smtClean="0"/>
              <a:t>Ülkeler için terimler:          </a:t>
            </a:r>
          </a:p>
          <a:p>
            <a:pPr marL="0" indent="0" algn="ctr">
              <a:buNone/>
            </a:pPr>
            <a:r>
              <a:rPr lang="tr-TR" dirty="0" smtClean="0"/>
              <a:t>Kaynak </a:t>
            </a:r>
            <a:r>
              <a:rPr lang="tr-TR" dirty="0" smtClean="0">
                <a:sym typeface="Wingdings" panose="05000000000000000000" pitchFamily="2" charset="2"/>
              </a:rPr>
              <a:t> Transit (geçiş) </a:t>
            </a:r>
            <a:r>
              <a:rPr lang="tr-TR" dirty="0" smtClean="0"/>
              <a:t>Hedef ülke</a:t>
            </a:r>
          </a:p>
          <a:p>
            <a:pPr marL="0" indent="0" algn="ctr">
              <a:buNone/>
            </a:pPr>
            <a:endParaRPr lang="tr-TR" b="1" dirty="0" smtClean="0">
              <a:effectLst>
                <a:outerShdw blurRad="38100" dist="38100" dir="2700000" algn="tl">
                  <a:srgbClr val="000000">
                    <a:alpha val="43137"/>
                  </a:srgbClr>
                </a:outerShdw>
              </a:effectLst>
            </a:endParaRPr>
          </a:p>
          <a:p>
            <a:r>
              <a:rPr lang="tr-TR" b="1" dirty="0"/>
              <a:t>G</a:t>
            </a:r>
            <a:r>
              <a:rPr lang="tr-TR" b="1" dirty="0" smtClean="0"/>
              <a:t>öç türleri:  </a:t>
            </a:r>
          </a:p>
          <a:p>
            <a:pPr lvl="1"/>
            <a:r>
              <a:rPr lang="tr-TR" dirty="0" smtClean="0"/>
              <a:t>Ekonomik göç</a:t>
            </a:r>
          </a:p>
          <a:p>
            <a:pPr lvl="1"/>
            <a:r>
              <a:rPr lang="tr-TR" dirty="0" smtClean="0"/>
              <a:t>Zorunlu göç</a:t>
            </a:r>
          </a:p>
          <a:p>
            <a:pPr lvl="1"/>
            <a:r>
              <a:rPr lang="tr-TR" dirty="0" smtClean="0"/>
              <a:t>Düzensiz göç</a:t>
            </a:r>
          </a:p>
          <a:p>
            <a:pPr lvl="1"/>
            <a:r>
              <a:rPr lang="tr-TR" dirty="0" smtClean="0"/>
              <a:t>Karma göç (mixed migration)</a:t>
            </a:r>
          </a:p>
          <a:p>
            <a:pPr lvl="1"/>
            <a:r>
              <a:rPr lang="tr-TR" dirty="0" smtClean="0"/>
              <a:t>Yaşam biçimi göçü (</a:t>
            </a:r>
            <a:r>
              <a:rPr lang="tr-TR" dirty="0" err="1" smtClean="0"/>
              <a:t>lifestyle</a:t>
            </a:r>
            <a:r>
              <a:rPr lang="tr-TR" dirty="0" smtClean="0"/>
              <a:t> </a:t>
            </a:r>
            <a:r>
              <a:rPr lang="tr-TR" dirty="0" err="1" smtClean="0"/>
              <a:t>migration</a:t>
            </a:r>
            <a:r>
              <a:rPr lang="tr-TR" dirty="0" smtClean="0"/>
              <a:t>)</a:t>
            </a:r>
            <a:r>
              <a:rPr lang="tr-TR" dirty="0" smtClean="0">
                <a:sym typeface="Wingdings" panose="05000000000000000000" pitchFamily="2" charset="2"/>
              </a:rPr>
              <a:t></a:t>
            </a:r>
            <a:r>
              <a:rPr lang="tr-TR" dirty="0" smtClean="0"/>
              <a:t>Refah göçü/emekli göçü (*) </a:t>
            </a:r>
          </a:p>
          <a:p>
            <a:pPr lvl="1"/>
            <a:r>
              <a:rPr lang="tr-TR" dirty="0" smtClean="0"/>
              <a:t>Sağlık göçü, eğitim göçü</a:t>
            </a:r>
          </a:p>
          <a:p>
            <a:pPr marL="0" indent="0">
              <a:buNone/>
            </a:pPr>
            <a:r>
              <a:rPr lang="tr-TR" sz="1500" dirty="0" smtClean="0"/>
              <a:t>(*): </a:t>
            </a:r>
            <a:r>
              <a:rPr lang="tr-TR" sz="1500" dirty="0" err="1"/>
              <a:t>Südaş</a:t>
            </a:r>
            <a:r>
              <a:rPr lang="tr-TR" sz="1500" dirty="0"/>
              <a:t>, İ., &amp; Mutluer, M. (2010). Daha İyi Bir Hayata Doğru: “Yaşam Biçimi Göçü”. </a:t>
            </a:r>
            <a:r>
              <a:rPr lang="tr-TR" sz="1500" i="1" dirty="0"/>
              <a:t>Ege Coğrafya Dergisi</a:t>
            </a:r>
            <a:r>
              <a:rPr lang="tr-TR" sz="1500" dirty="0"/>
              <a:t>, </a:t>
            </a:r>
            <a:r>
              <a:rPr lang="tr-TR" sz="1500" i="1" dirty="0"/>
              <a:t>19</a:t>
            </a:r>
            <a:r>
              <a:rPr lang="tr-TR" sz="1500" dirty="0"/>
              <a:t>(1), 31-47.http://dergipark.gov.tr/</a:t>
            </a:r>
            <a:r>
              <a:rPr lang="tr-TR" sz="1500" dirty="0" err="1"/>
              <a:t>download</a:t>
            </a:r>
            <a:r>
              <a:rPr lang="tr-TR" sz="1500" dirty="0"/>
              <a:t>/</a:t>
            </a:r>
            <a:r>
              <a:rPr lang="tr-TR" sz="1500" dirty="0" err="1"/>
              <a:t>article</a:t>
            </a:r>
            <a:r>
              <a:rPr lang="tr-TR" sz="1500" dirty="0"/>
              <a:t>-file/56759</a:t>
            </a:r>
          </a:p>
          <a:p>
            <a:endParaRPr lang="tr-TR" dirty="0" smtClean="0"/>
          </a:p>
          <a:p>
            <a:endParaRPr lang="tr-TR" dirty="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2204554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news.nationalgeographic.com/content/dam/news/rights-exempt/nat-geo-staff-graphics-illustrations/2015/09/DataPoints_Migration_GLOBAL.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1217" y="341847"/>
            <a:ext cx="9530366" cy="589574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a:stretch>
            <a:fillRect/>
          </a:stretch>
        </p:blipFill>
        <p:spPr>
          <a:xfrm>
            <a:off x="10602264" y="341847"/>
            <a:ext cx="1503071" cy="1449389"/>
          </a:xfrm>
          <a:prstGeom prst="rect">
            <a:avLst/>
          </a:prstGeom>
        </p:spPr>
      </p:pic>
      <p:sp>
        <p:nvSpPr>
          <p:cNvPr id="2" name="Rectangle 1"/>
          <p:cNvSpPr/>
          <p:nvPr/>
        </p:nvSpPr>
        <p:spPr>
          <a:xfrm>
            <a:off x="631065" y="6029339"/>
            <a:ext cx="10444766" cy="307777"/>
          </a:xfrm>
          <a:prstGeom prst="rect">
            <a:avLst/>
          </a:prstGeom>
        </p:spPr>
        <p:txBody>
          <a:bodyPr wrap="square">
            <a:spAutoFit/>
          </a:bodyPr>
          <a:lstStyle/>
          <a:p>
            <a:r>
              <a:rPr lang="tr-TR" sz="1400" dirty="0" smtClean="0"/>
              <a:t>Kaynak: https</a:t>
            </a:r>
            <a:r>
              <a:rPr lang="tr-TR" sz="1400" dirty="0"/>
              <a:t>://news.nationalgeographic.com/2015/09/150919-data-points-refugees-migrants-maps-human-migrations-syria-world/</a:t>
            </a:r>
          </a:p>
        </p:txBody>
      </p:sp>
    </p:spTree>
    <p:extLst>
      <p:ext uri="{BB962C8B-B14F-4D97-AF65-F5344CB8AC3E}">
        <p14:creationId xmlns:p14="http://schemas.microsoft.com/office/powerpoint/2010/main" val="22745185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1457" y="572656"/>
            <a:ext cx="10515600" cy="6074072"/>
          </a:xfrm>
        </p:spPr>
        <p:txBody>
          <a:bodyPr>
            <a:normAutofit/>
          </a:bodyPr>
          <a:lstStyle/>
          <a:p>
            <a:endParaRPr lang="tr-TR" dirty="0" smtClean="0"/>
          </a:p>
          <a:p>
            <a:r>
              <a:rPr lang="tr-TR" dirty="0" smtClean="0"/>
              <a:t>Çevresel </a:t>
            </a:r>
            <a:r>
              <a:rPr lang="tr-TR" dirty="0"/>
              <a:t>göç (</a:t>
            </a:r>
            <a:r>
              <a:rPr lang="tr-TR" i="1" dirty="0"/>
              <a:t>environmental migration</a:t>
            </a:r>
            <a:r>
              <a:rPr lang="tr-TR" dirty="0"/>
              <a:t>): Çevre </a:t>
            </a:r>
            <a:r>
              <a:rPr lang="tr-TR" dirty="0" smtClean="0"/>
              <a:t>koşullarında </a:t>
            </a:r>
            <a:r>
              <a:rPr lang="tr-TR" dirty="0"/>
              <a:t>meydana gelen ani ya da aşamalı değişiklikler yüzünden mutad yerleşim yerlerinin gerek geçici gerek daimi olarak terk etme zorunluluğu altında meydana gelir. </a:t>
            </a:r>
            <a:r>
              <a:rPr lang="tr-TR" dirty="0" smtClean="0">
                <a:sym typeface="Wingdings" panose="05000000000000000000" pitchFamily="2" charset="2"/>
              </a:rPr>
              <a:t> </a:t>
            </a:r>
            <a:r>
              <a:rPr lang="tr-TR" i="1" dirty="0" smtClean="0">
                <a:sym typeface="Wingdings" panose="05000000000000000000" pitchFamily="2" charset="2"/>
              </a:rPr>
              <a:t>iklim göçü</a:t>
            </a:r>
            <a:endParaRPr lang="tr-TR" i="1" dirty="0"/>
          </a:p>
          <a:p>
            <a:endParaRPr lang="tr-TR" dirty="0" smtClean="0"/>
          </a:p>
          <a:p>
            <a:r>
              <a:rPr lang="tr-TR" dirty="0" smtClean="0"/>
              <a:t>Geri </a:t>
            </a:r>
            <a:r>
              <a:rPr lang="tr-TR" dirty="0"/>
              <a:t>dönüş göçü (</a:t>
            </a:r>
            <a:r>
              <a:rPr lang="tr-TR" dirty="0" err="1"/>
              <a:t>return</a:t>
            </a:r>
            <a:r>
              <a:rPr lang="tr-TR" dirty="0"/>
              <a:t> </a:t>
            </a:r>
            <a:r>
              <a:rPr lang="tr-TR" dirty="0" err="1"/>
              <a:t>migration</a:t>
            </a:r>
            <a:r>
              <a:rPr lang="tr-TR" dirty="0"/>
              <a:t>): </a:t>
            </a:r>
            <a:r>
              <a:rPr lang="tr-TR" dirty="0" smtClean="0"/>
              <a:t>(zorunlu/gönüllü): </a:t>
            </a:r>
            <a:r>
              <a:rPr lang="tr-TR" dirty="0"/>
              <a:t>Genelde, bir kişinin en az bir senesini başka bir ülkede geçirdikten sonra menşei ülkesine veya </a:t>
            </a:r>
            <a:r>
              <a:rPr lang="tr-TR" dirty="0" err="1"/>
              <a:t>mutad</a:t>
            </a:r>
            <a:r>
              <a:rPr lang="tr-TR" dirty="0"/>
              <a:t> ikamet yerine </a:t>
            </a:r>
            <a:r>
              <a:rPr lang="tr-TR" dirty="0" smtClean="0"/>
              <a:t>gitmesidir. </a:t>
            </a:r>
            <a:endParaRPr lang="tr-TR" dirty="0"/>
          </a:p>
          <a:p>
            <a:endParaRPr lang="tr-TR" dirty="0" smtClean="0"/>
          </a:p>
          <a:p>
            <a:r>
              <a:rPr lang="tr-TR" dirty="0" smtClean="0"/>
              <a:t>Tek </a:t>
            </a:r>
            <a:r>
              <a:rPr lang="tr-TR" dirty="0"/>
              <a:t>bir kişi </a:t>
            </a:r>
            <a:r>
              <a:rPr lang="tr-TR" dirty="0" smtClean="0"/>
              <a:t>göç </a:t>
            </a:r>
            <a:r>
              <a:rPr lang="tr-TR" dirty="0"/>
              <a:t>ile bağlantılı olarak farklı sıfatlara </a:t>
            </a:r>
            <a:r>
              <a:rPr lang="tr-TR" dirty="0" smtClean="0"/>
              <a:t>sahip </a:t>
            </a:r>
            <a:r>
              <a:rPr lang="tr-TR" dirty="0"/>
              <a:t>olabilir: (</a:t>
            </a:r>
            <a:r>
              <a:rPr lang="tr-TR" dirty="0" err="1"/>
              <a:t>kayıtdışı</a:t>
            </a:r>
            <a:r>
              <a:rPr lang="tr-TR" dirty="0"/>
              <a:t> göçmen, vizesi itibarıyla öğrenci ya da turist, ücretli işçi, sığınmacı ya da aile birleşimi adayı vb.)</a:t>
            </a:r>
          </a:p>
          <a:p>
            <a:endParaRPr lang="tr-TR" dirty="0"/>
          </a:p>
        </p:txBody>
      </p:sp>
      <p:pic>
        <p:nvPicPr>
          <p:cNvPr id="4" name="Picture 3"/>
          <p:cNvPicPr>
            <a:picLocks noChangeAspect="1"/>
          </p:cNvPicPr>
          <p:nvPr/>
        </p:nvPicPr>
        <p:blipFill>
          <a:blip r:embed="rId2"/>
          <a:stretch>
            <a:fillRect/>
          </a:stretch>
        </p:blipFill>
        <p:spPr>
          <a:xfrm>
            <a:off x="10820633" y="274182"/>
            <a:ext cx="1371367" cy="1322389"/>
          </a:xfrm>
          <a:prstGeom prst="rect">
            <a:avLst/>
          </a:prstGeom>
        </p:spPr>
      </p:pic>
    </p:spTree>
    <p:extLst>
      <p:ext uri="{BB962C8B-B14F-4D97-AF65-F5344CB8AC3E}">
        <p14:creationId xmlns:p14="http://schemas.microsoft.com/office/powerpoint/2010/main" val="6358436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400"/>
            <a:ext cx="10515600" cy="5804899"/>
          </a:xfrm>
        </p:spPr>
        <p:txBody>
          <a:bodyPr>
            <a:normAutofit/>
          </a:bodyPr>
          <a:lstStyle/>
          <a:p>
            <a:endParaRPr lang="tr-TR" dirty="0" smtClean="0"/>
          </a:p>
          <a:p>
            <a:r>
              <a:rPr lang="tr-TR" dirty="0" smtClean="0"/>
              <a:t>Diğer kavramlar için de IOM </a:t>
            </a:r>
          </a:p>
          <a:p>
            <a:pPr marL="0" indent="0">
              <a:buNone/>
            </a:pPr>
            <a:r>
              <a:rPr lang="tr-TR" dirty="0"/>
              <a:t>t</a:t>
            </a:r>
            <a:r>
              <a:rPr lang="tr-TR" dirty="0" smtClean="0"/>
              <a:t>arafından hazırlanmış sözlükten</a:t>
            </a:r>
          </a:p>
          <a:p>
            <a:pPr marL="0" indent="0">
              <a:buNone/>
            </a:pPr>
            <a:r>
              <a:rPr lang="tr-TR" dirty="0"/>
              <a:t>y</a:t>
            </a:r>
            <a:r>
              <a:rPr lang="tr-TR" dirty="0" smtClean="0"/>
              <a:t>ararlanabilirsiniz. </a:t>
            </a:r>
          </a:p>
          <a:p>
            <a:pPr marL="0" indent="0">
              <a:buNone/>
            </a:pPr>
            <a:r>
              <a:rPr lang="tr-TR" sz="1600" dirty="0"/>
              <a:t>http://</a:t>
            </a:r>
            <a:r>
              <a:rPr lang="tr-TR" sz="1600" dirty="0" smtClean="0"/>
              <a:t>www.goc.gov.tr/files/files/goc_terimleri_sozlugu.pdf</a:t>
            </a:r>
            <a:endParaRPr lang="tr-TR" sz="1600" dirty="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pic>
        <p:nvPicPr>
          <p:cNvPr id="6" name="Resim 5"/>
          <p:cNvPicPr>
            <a:picLocks noChangeAspect="1"/>
          </p:cNvPicPr>
          <p:nvPr/>
        </p:nvPicPr>
        <p:blipFill>
          <a:blip r:embed="rId3"/>
          <a:stretch>
            <a:fillRect/>
          </a:stretch>
        </p:blipFill>
        <p:spPr>
          <a:xfrm>
            <a:off x="5917915" y="290818"/>
            <a:ext cx="4304872" cy="6428481"/>
          </a:xfrm>
          <a:prstGeom prst="rect">
            <a:avLst/>
          </a:prstGeom>
        </p:spPr>
      </p:pic>
    </p:spTree>
    <p:extLst>
      <p:ext uri="{BB962C8B-B14F-4D97-AF65-F5344CB8AC3E}">
        <p14:creationId xmlns:p14="http://schemas.microsoft.com/office/powerpoint/2010/main" val="1508367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solidFill>
                  <a:schemeClr val="tx1"/>
                </a:solidFill>
                <a:latin typeface="Arial" panose="020B0604020202020204" pitchFamily="34" charset="0"/>
                <a:ea typeface="Verdana" panose="020B0604030504040204" pitchFamily="34" charset="0"/>
                <a:cs typeface="Arial" panose="020B0604020202020204" pitchFamily="34" charset="0"/>
              </a:rPr>
              <a:t>Göçe İlişkin Temel Kavramlar</a:t>
            </a:r>
            <a:endParaRPr lang="tr-TR" dirty="0">
              <a:latin typeface="Arial" panose="020B0604020202020204" pitchFamily="34" charset="0"/>
              <a:ea typeface="Verdana" panose="020B0604030504040204" pitchFamily="34" charset="0"/>
              <a:cs typeface="Arial" panose="020B0604020202020204" pitchFamily="34" charset="0"/>
            </a:endParaRPr>
          </a:p>
        </p:txBody>
      </p:sp>
      <p:sp>
        <p:nvSpPr>
          <p:cNvPr id="3" name="Content Placeholder 2"/>
          <p:cNvSpPr>
            <a:spLocks noGrp="1"/>
          </p:cNvSpPr>
          <p:nvPr>
            <p:ph idx="1"/>
          </p:nvPr>
        </p:nvSpPr>
        <p:spPr>
          <a:xfrm>
            <a:off x="838200" y="1690688"/>
            <a:ext cx="10515600" cy="4486275"/>
          </a:xfrm>
        </p:spPr>
        <p:txBody>
          <a:bodyPr>
            <a:normAutofit/>
          </a:bodyPr>
          <a:lstStyle/>
          <a:p>
            <a:r>
              <a:rPr lang="tr-TR" b="1" dirty="0" smtClean="0">
                <a:solidFill>
                  <a:schemeClr val="tx1"/>
                </a:solidFill>
                <a:latin typeface="Arial" panose="020B0604020202020204" pitchFamily="34" charset="0"/>
                <a:ea typeface="Verdana" panose="020B0604030504040204" pitchFamily="34" charset="0"/>
                <a:cs typeface="Arial" panose="020B0604020202020204" pitchFamily="34" charset="0"/>
              </a:rPr>
              <a:t>Göç nedir? </a:t>
            </a:r>
          </a:p>
          <a:p>
            <a:pPr marL="0" indent="0">
              <a:buNone/>
            </a:pPr>
            <a:r>
              <a:rPr lang="tr-TR" dirty="0" smtClean="0">
                <a:solidFill>
                  <a:schemeClr val="tx1"/>
                </a:solidFill>
                <a:latin typeface="Arial" panose="020B0604020202020204" pitchFamily="34" charset="0"/>
                <a:ea typeface="Verdana" panose="020B0604030504040204" pitchFamily="34" charset="0"/>
                <a:cs typeface="Arial" panose="020B0604020202020204" pitchFamily="34" charset="0"/>
              </a:rPr>
              <a:t>«Uluslararası bir sınırı geçerek veya ulusal sınırlar içinde* (geçici ya da daimi olarak) </a:t>
            </a:r>
            <a:r>
              <a:rPr lang="tr-TR" u="sng" dirty="0" smtClean="0">
                <a:solidFill>
                  <a:schemeClr val="tx1"/>
                </a:solidFill>
                <a:latin typeface="Arial" panose="020B0604020202020204" pitchFamily="34" charset="0"/>
                <a:ea typeface="Verdana" panose="020B0604030504040204" pitchFamily="34" charset="0"/>
                <a:cs typeface="Arial" panose="020B0604020202020204" pitchFamily="34" charset="0"/>
              </a:rPr>
              <a:t>yer değiştirmek</a:t>
            </a:r>
            <a:r>
              <a:rPr lang="tr-TR" dirty="0" smtClean="0">
                <a:solidFill>
                  <a:schemeClr val="tx1"/>
                </a:solidFill>
                <a:latin typeface="Arial" panose="020B0604020202020204" pitchFamily="34" charset="0"/>
                <a:ea typeface="Verdana" panose="020B0604030504040204" pitchFamily="34" charset="0"/>
                <a:cs typeface="Arial" panose="020B0604020202020204" pitchFamily="34" charset="0"/>
              </a:rPr>
              <a:t>. Süresi, yapısı ve nedeni ne olursa olsun </a:t>
            </a:r>
            <a:r>
              <a:rPr lang="tr-TR" b="1" dirty="0" smtClean="0">
                <a:solidFill>
                  <a:schemeClr val="tx1"/>
                </a:solidFill>
                <a:latin typeface="Arial" panose="020B0604020202020204" pitchFamily="34" charset="0"/>
                <a:ea typeface="Verdana" panose="020B0604030504040204" pitchFamily="34" charset="0"/>
                <a:cs typeface="Arial" panose="020B0604020202020204" pitchFamily="34" charset="0"/>
              </a:rPr>
              <a:t>insanların yer değiştirdiği nüfus hareketleridir</a:t>
            </a:r>
            <a:r>
              <a:rPr lang="tr-TR" dirty="0" smtClean="0">
                <a:solidFill>
                  <a:schemeClr val="tx1"/>
                </a:solidFill>
                <a:latin typeface="Arial" panose="020B0604020202020204" pitchFamily="34" charset="0"/>
                <a:ea typeface="Verdana" panose="020B0604030504040204" pitchFamily="34" charset="0"/>
                <a:cs typeface="Arial" panose="020B0604020202020204" pitchFamily="34" charset="0"/>
              </a:rPr>
              <a:t>. Buna, mülteciler, yerinden edilmiş kişiler ve ekonomik göçmenler dâhildir» (IOM, 2009:22). </a:t>
            </a:r>
          </a:p>
          <a:p>
            <a:pPr marL="0" indent="0">
              <a:buNone/>
            </a:pPr>
            <a:r>
              <a:rPr lang="tr-TR" dirty="0" smtClean="0">
                <a:solidFill>
                  <a:schemeClr val="tx1"/>
                </a:solidFill>
                <a:latin typeface="Arial" panose="020B0604020202020204" pitchFamily="34" charset="0"/>
                <a:ea typeface="Verdana" panose="020B0604030504040204" pitchFamily="34" charset="0"/>
                <a:cs typeface="Arial" panose="020B0604020202020204" pitchFamily="34" charset="0"/>
              </a:rPr>
              <a:t>(*)Ulusal sınırları aşıyorsa </a:t>
            </a:r>
            <a:r>
              <a:rPr lang="tr-TR" b="1" dirty="0" smtClean="0">
                <a:solidFill>
                  <a:schemeClr val="tx1"/>
                </a:solidFill>
                <a:latin typeface="Arial" panose="020B0604020202020204" pitchFamily="34" charset="0"/>
                <a:ea typeface="Verdana" panose="020B0604030504040204" pitchFamily="34" charset="0"/>
                <a:cs typeface="Arial" panose="020B0604020202020204" pitchFamily="34" charset="0"/>
              </a:rPr>
              <a:t>dış göç</a:t>
            </a:r>
            <a:r>
              <a:rPr lang="tr-TR" dirty="0" smtClean="0">
                <a:solidFill>
                  <a:schemeClr val="tx1"/>
                </a:solidFill>
                <a:latin typeface="Arial" panose="020B0604020202020204" pitchFamily="34" charset="0"/>
                <a:ea typeface="Verdana" panose="020B0604030504040204" pitchFamily="34" charset="0"/>
                <a:cs typeface="Arial" panose="020B0604020202020204" pitchFamily="34" charset="0"/>
              </a:rPr>
              <a:t> (uluslararası göç)</a:t>
            </a:r>
          </a:p>
          <a:p>
            <a:pPr marL="0" indent="0">
              <a:buNone/>
            </a:pPr>
            <a:r>
              <a:rPr lang="tr-TR" dirty="0" smtClean="0">
                <a:solidFill>
                  <a:schemeClr val="tx1"/>
                </a:solidFill>
                <a:latin typeface="Arial" panose="020B0604020202020204" pitchFamily="34" charset="0"/>
                <a:ea typeface="Verdana" panose="020B0604030504040204" pitchFamily="34" charset="0"/>
                <a:cs typeface="Arial" panose="020B0604020202020204" pitchFamily="34" charset="0"/>
              </a:rPr>
              <a:t>(Örn. Türkiye’den Almanya’ya göç)</a:t>
            </a:r>
          </a:p>
          <a:p>
            <a:pPr marL="0" indent="0">
              <a:buNone/>
            </a:pPr>
            <a:r>
              <a:rPr lang="tr-TR" dirty="0" smtClean="0">
                <a:solidFill>
                  <a:schemeClr val="tx1"/>
                </a:solidFill>
                <a:latin typeface="Arial" panose="020B0604020202020204" pitchFamily="34" charset="0"/>
                <a:ea typeface="Verdana" panose="020B0604030504040204" pitchFamily="34" charset="0"/>
                <a:cs typeface="Arial" panose="020B0604020202020204" pitchFamily="34" charset="0"/>
              </a:rPr>
              <a:t>Ulusal sınırlar içinde gerçekleşiyorsa </a:t>
            </a:r>
            <a:r>
              <a:rPr lang="tr-TR" b="1" dirty="0" smtClean="0">
                <a:solidFill>
                  <a:schemeClr val="tx1"/>
                </a:solidFill>
                <a:latin typeface="Arial" panose="020B0604020202020204" pitchFamily="34" charset="0"/>
                <a:ea typeface="Verdana" panose="020B0604030504040204" pitchFamily="34" charset="0"/>
                <a:cs typeface="Arial" panose="020B0604020202020204" pitchFamily="34" charset="0"/>
              </a:rPr>
              <a:t>iç göç</a:t>
            </a:r>
            <a:r>
              <a:rPr lang="tr-TR" dirty="0">
                <a:latin typeface="Arial" panose="020B0604020202020204" pitchFamily="34" charset="0"/>
                <a:ea typeface="Verdana" panose="020B0604030504040204" pitchFamily="34" charset="0"/>
                <a:cs typeface="Arial" panose="020B0604020202020204" pitchFamily="34" charset="0"/>
              </a:rPr>
              <a:t> </a:t>
            </a:r>
            <a:r>
              <a:rPr lang="tr-TR" dirty="0" smtClean="0">
                <a:latin typeface="Arial" panose="020B0604020202020204" pitchFamily="34" charset="0"/>
                <a:ea typeface="Verdana" panose="020B0604030504040204" pitchFamily="34" charset="0"/>
                <a:cs typeface="Arial" panose="020B0604020202020204" pitchFamily="34" charset="0"/>
              </a:rPr>
              <a:t>olarak nitelendirilir. (Örn. Kırdan kente göç: Konya’dan İstanbul’a)</a:t>
            </a:r>
          </a:p>
          <a:p>
            <a:pPr marL="0" indent="0">
              <a:buNone/>
            </a:pPr>
            <a:endParaRPr lang="tr-TR" dirty="0" smtClean="0">
              <a:solidFill>
                <a:schemeClr val="tx1"/>
              </a:solidFill>
              <a:latin typeface="Arial" panose="020B0604020202020204" pitchFamily="34" charset="0"/>
              <a:ea typeface="Verdana" panose="020B0604030504040204" pitchFamily="34" charset="0"/>
              <a:cs typeface="Arial" panose="020B0604020202020204" pitchFamily="34" charset="0"/>
            </a:endParaRPr>
          </a:p>
          <a:p>
            <a:endParaRPr lang="tr-TR" dirty="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419687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59099"/>
            <a:ext cx="10515600" cy="5017864"/>
          </a:xfrm>
        </p:spPr>
        <p:txBody>
          <a:bodyPr>
            <a:normAutofit/>
          </a:bodyPr>
          <a:lstStyle/>
          <a:p>
            <a:r>
              <a:rPr lang="tr-TR" b="1" dirty="0" smtClean="0">
                <a:latin typeface="Arial" panose="020B0604020202020204" pitchFamily="34" charset="0"/>
                <a:ea typeface="Verdana" panose="020B0604030504040204" pitchFamily="34" charset="0"/>
                <a:cs typeface="Arial" panose="020B0604020202020204" pitchFamily="34" charset="0"/>
              </a:rPr>
              <a:t>Göçmen kimdir? </a:t>
            </a:r>
          </a:p>
          <a:p>
            <a:r>
              <a:rPr lang="tr-TR" sz="2400" dirty="0" smtClean="0">
                <a:latin typeface="Arial" panose="020B0604020202020204" pitchFamily="34" charset="0"/>
                <a:ea typeface="Verdana" panose="020B0604030504040204" pitchFamily="34" charset="0"/>
                <a:cs typeface="Arial" panose="020B0604020202020204" pitchFamily="34" charset="0"/>
              </a:rPr>
              <a:t>Uluslararası düzeyde genel kabul gören bir göçmen tanımı bulunmamaktadır. </a:t>
            </a:r>
          </a:p>
          <a:p>
            <a:r>
              <a:rPr lang="tr-TR" sz="2400" dirty="0" smtClean="0">
                <a:latin typeface="Arial" panose="020B0604020202020204" pitchFamily="34" charset="0"/>
                <a:ea typeface="Verdana" panose="020B0604030504040204" pitchFamily="34" charset="0"/>
                <a:cs typeface="Arial" panose="020B0604020202020204" pitchFamily="34" charset="0"/>
              </a:rPr>
              <a:t>Göçmen teriminin, “kişisel rahatlık” amacıyla ve dışarıdan herhangi bir zorlama unsuru olmaksızın ilgili kişinin hür iradesiyle göç etmeye karar verdiği durumları kapsadığı kabul edilmektedir.</a:t>
            </a:r>
          </a:p>
          <a:p>
            <a:r>
              <a:rPr lang="tr-TR" sz="2400" dirty="0" smtClean="0">
                <a:latin typeface="Arial" panose="020B0604020202020204" pitchFamily="34" charset="0"/>
                <a:ea typeface="Verdana" panose="020B0604030504040204" pitchFamily="34" charset="0"/>
                <a:cs typeface="Arial" panose="020B0604020202020204" pitchFamily="34" charset="0"/>
              </a:rPr>
              <a:t>Dolayısıyla bu terim, hem maddi ve sosyal durumlarını iyileştirmek hem de kendileri veya ailelerinin gelecekten beklentilerini arttırmak için başka bir ülkeye veya bölgeye göç eden kişi ve aile fertlerini kapsamaktadır» (IOM, 2009:22).</a:t>
            </a:r>
          </a:p>
          <a:p>
            <a:r>
              <a:rPr lang="tr-TR" sz="2400" u="sng" dirty="0" smtClean="0">
                <a:latin typeface="Arial" panose="020B0604020202020204" pitchFamily="34" charset="0"/>
                <a:ea typeface="Verdana" panose="020B0604030504040204" pitchFamily="34" charset="0"/>
                <a:cs typeface="Arial" panose="020B0604020202020204" pitchFamily="34" charset="0"/>
              </a:rPr>
              <a:t>Göçmen, daha iyi yaşam koşulları için </a:t>
            </a:r>
            <a:r>
              <a:rPr lang="tr-TR" sz="2400" b="1" u="sng" dirty="0" smtClean="0">
                <a:latin typeface="Arial" panose="020B0604020202020204" pitchFamily="34" charset="0"/>
                <a:ea typeface="Verdana" panose="020B0604030504040204" pitchFamily="34" charset="0"/>
                <a:cs typeface="Arial" panose="020B0604020202020204" pitchFamily="34" charset="0"/>
              </a:rPr>
              <a:t>gönüllü</a:t>
            </a:r>
            <a:r>
              <a:rPr lang="tr-TR" sz="2400" u="sng" dirty="0" smtClean="0">
                <a:latin typeface="Arial" panose="020B0604020202020204" pitchFamily="34" charset="0"/>
                <a:ea typeface="Verdana" panose="020B0604030504040204" pitchFamily="34" charset="0"/>
                <a:cs typeface="Arial" panose="020B0604020202020204" pitchFamily="34" charset="0"/>
              </a:rPr>
              <a:t> olarak göç eden kimsedir. </a:t>
            </a:r>
            <a:r>
              <a:rPr lang="tr-TR" sz="1800" i="1" u="sng" dirty="0" smtClean="0">
                <a:latin typeface="Arial" panose="020B0604020202020204" pitchFamily="34" charset="0"/>
                <a:ea typeface="Verdana" panose="020B0604030504040204" pitchFamily="34" charset="0"/>
                <a:cs typeface="Arial" panose="020B0604020202020204" pitchFamily="34" charset="0"/>
              </a:rPr>
              <a:t>(Daha genel/üst bir kavramdır)</a:t>
            </a:r>
          </a:p>
          <a:p>
            <a:endParaRPr lang="tr-TR" dirty="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16540196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399"/>
            <a:ext cx="10515600" cy="5137079"/>
          </a:xfrm>
        </p:spPr>
        <p:txBody>
          <a:bodyPr>
            <a:normAutofit fontScale="92500"/>
          </a:bodyPr>
          <a:lstStyle/>
          <a:p>
            <a:pPr marL="0" indent="0">
              <a:buNone/>
            </a:pPr>
            <a:r>
              <a:rPr lang="tr-TR" sz="3000" b="1" dirty="0">
                <a:latin typeface="Arial" panose="020B0604020202020204" pitchFamily="34" charset="0"/>
                <a:cs typeface="Arial" panose="020B0604020202020204" pitchFamily="34" charset="0"/>
              </a:rPr>
              <a:t> </a:t>
            </a:r>
            <a:r>
              <a:rPr lang="tr-TR" sz="3000" b="1" dirty="0" smtClean="0">
                <a:latin typeface="Arial" panose="020B0604020202020204" pitchFamily="34" charset="0"/>
                <a:cs typeface="Arial" panose="020B0604020202020204" pitchFamily="34" charset="0"/>
              </a:rPr>
              <a:t> Ekonomik </a:t>
            </a:r>
            <a:r>
              <a:rPr lang="tr-TR" sz="3000" b="1" dirty="0">
                <a:latin typeface="Arial" panose="020B0604020202020204" pitchFamily="34" charset="0"/>
                <a:cs typeface="Arial" panose="020B0604020202020204" pitchFamily="34" charset="0"/>
              </a:rPr>
              <a:t>göçmen: </a:t>
            </a:r>
            <a:endParaRPr lang="tr-TR" dirty="0" smtClean="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Yaşam </a:t>
            </a:r>
            <a:r>
              <a:rPr lang="tr-TR" dirty="0">
                <a:latin typeface="Arial" panose="020B0604020202020204" pitchFamily="34" charset="0"/>
                <a:cs typeface="Arial" panose="020B0604020202020204" pitchFamily="34" charset="0"/>
              </a:rPr>
              <a:t>kalitesini iyileştirmek amacıyla kendi menşei ülkesinin dışına yerleşmek üzere </a:t>
            </a:r>
            <a:r>
              <a:rPr lang="tr-TR" dirty="0" err="1">
                <a:latin typeface="Arial" panose="020B0604020202020204" pitchFamily="34" charset="0"/>
                <a:cs typeface="Arial" panose="020B0604020202020204" pitchFamily="34" charset="0"/>
              </a:rPr>
              <a:t>mutad</a:t>
            </a:r>
            <a:r>
              <a:rPr lang="tr-TR" dirty="0">
                <a:latin typeface="Arial" panose="020B0604020202020204" pitchFamily="34" charset="0"/>
                <a:cs typeface="Arial" panose="020B0604020202020204" pitchFamily="34" charset="0"/>
              </a:rPr>
              <a:t> ikamet yerini terk eden kişi. </a:t>
            </a:r>
            <a:endParaRPr lang="tr-TR" dirty="0" smtClean="0">
              <a:latin typeface="Arial" panose="020B0604020202020204" pitchFamily="34" charset="0"/>
              <a:cs typeface="Arial" panose="020B0604020202020204" pitchFamily="34" charset="0"/>
            </a:endParaRPr>
          </a:p>
          <a:p>
            <a:pPr marL="0" indent="0" algn="just">
              <a:buNone/>
            </a:pPr>
            <a:endParaRPr lang="tr-TR" dirty="0" smtClean="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Bu </a:t>
            </a:r>
            <a:r>
              <a:rPr lang="tr-TR" dirty="0">
                <a:latin typeface="Arial" panose="020B0604020202020204" pitchFamily="34" charset="0"/>
                <a:cs typeface="Arial" panose="020B0604020202020204" pitchFamily="34" charset="0"/>
              </a:rPr>
              <a:t>terim göçmenleri zulümden kaçan mültecilerden ayırt etmek için kullanılabilmekte ve aynı zamanda bir ülkeye yasal izni olmadan ve/veya </a:t>
            </a:r>
            <a:r>
              <a:rPr lang="tr-TR" i="1" dirty="0" err="1">
                <a:latin typeface="Arial" panose="020B0604020202020204" pitchFamily="34" charset="0"/>
                <a:cs typeface="Arial" panose="020B0604020202020204" pitchFamily="34" charset="0"/>
              </a:rPr>
              <a:t>bona</a:t>
            </a:r>
            <a:r>
              <a:rPr lang="tr-TR" i="1" dirty="0">
                <a:latin typeface="Arial" panose="020B0604020202020204" pitchFamily="34" charset="0"/>
                <a:cs typeface="Arial" panose="020B0604020202020204" pitchFamily="34" charset="0"/>
              </a:rPr>
              <a:t> fide </a:t>
            </a:r>
            <a:r>
              <a:rPr lang="tr-TR" dirty="0">
                <a:latin typeface="Arial" panose="020B0604020202020204" pitchFamily="34" charset="0"/>
                <a:cs typeface="Arial" panose="020B0604020202020204" pitchFamily="34" charset="0"/>
              </a:rPr>
              <a:t>(iyi niyetli) bir gerekçesi bulunmadan sığınma </a:t>
            </a:r>
            <a:r>
              <a:rPr lang="tr-TR" dirty="0" err="1">
                <a:latin typeface="Arial" panose="020B0604020202020204" pitchFamily="34" charset="0"/>
                <a:cs typeface="Arial" panose="020B0604020202020204" pitchFamily="34" charset="0"/>
              </a:rPr>
              <a:t>usüllerini</a:t>
            </a:r>
            <a:r>
              <a:rPr lang="tr-TR" dirty="0">
                <a:latin typeface="Arial" panose="020B0604020202020204" pitchFamily="34" charset="0"/>
                <a:cs typeface="Arial" panose="020B0604020202020204" pitchFamily="34" charset="0"/>
              </a:rPr>
              <a:t> kullanarak girmeye teşebbüs eden kişilere atıfta bulunmak için kullanılmaktadır. </a:t>
            </a:r>
            <a:endParaRPr lang="tr-TR" dirty="0" smtClean="0">
              <a:latin typeface="Arial" panose="020B0604020202020204" pitchFamily="34" charset="0"/>
              <a:cs typeface="Arial" panose="020B0604020202020204" pitchFamily="34" charset="0"/>
            </a:endParaRPr>
          </a:p>
          <a:p>
            <a:pPr algn="just"/>
            <a:endParaRPr lang="tr-TR" dirty="0" smtClean="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Bu </a:t>
            </a:r>
            <a:r>
              <a:rPr lang="tr-TR" dirty="0">
                <a:latin typeface="Arial" panose="020B0604020202020204" pitchFamily="34" charset="0"/>
                <a:cs typeface="Arial" panose="020B0604020202020204" pitchFamily="34" charset="0"/>
              </a:rPr>
              <a:t>terim ayrıca, bir tarım sezonu süresince menşei ülkeleri dışında yaşayan kendilerine mevsimsel işçiler denen kişiler için de kullanılır.</a:t>
            </a:r>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38017306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79619"/>
          </a:xfrm>
        </p:spPr>
        <p:txBody>
          <a:bodyPr>
            <a:noAutofit/>
          </a:bodyPr>
          <a:lstStyle/>
          <a:p>
            <a:r>
              <a:rPr lang="tr-TR" sz="2800" b="1" dirty="0" smtClean="0">
                <a:solidFill>
                  <a:schemeClr val="tx1"/>
                </a:solidFill>
                <a:latin typeface="Arial" panose="020B0604020202020204" pitchFamily="34" charset="0"/>
                <a:cs typeface="Arial" panose="020B0604020202020204" pitchFamily="34" charset="0"/>
              </a:rPr>
              <a:t>Gönüllü göç nedir? </a:t>
            </a:r>
            <a:r>
              <a:rPr lang="tr-TR" sz="2400" b="1" dirty="0" smtClean="0">
                <a:solidFill>
                  <a:schemeClr val="tx1"/>
                </a:solidFill>
                <a:latin typeface="Arial" panose="020B0604020202020204" pitchFamily="34" charset="0"/>
                <a:cs typeface="Arial" panose="020B0604020202020204" pitchFamily="34" charset="0"/>
              </a:rPr>
              <a:t/>
            </a:r>
            <a:br>
              <a:rPr lang="tr-TR" sz="2400" b="1" dirty="0" smtClean="0">
                <a:solidFill>
                  <a:schemeClr val="tx1"/>
                </a:solidFill>
                <a:latin typeface="Arial" panose="020B0604020202020204" pitchFamily="34" charset="0"/>
                <a:cs typeface="Arial" panose="020B0604020202020204" pitchFamily="34" charset="0"/>
              </a:rPr>
            </a:br>
            <a:r>
              <a:rPr lang="tr-TR" sz="2400" dirty="0" smtClean="0">
                <a:solidFill>
                  <a:schemeClr val="tx1"/>
                </a:solidFill>
                <a:latin typeface="Arial" panose="020B0604020202020204" pitchFamily="34" charset="0"/>
                <a:cs typeface="Arial" panose="020B0604020202020204" pitchFamily="34" charset="0"/>
              </a:rPr>
              <a:t>İnsanların kendi iradeleri ile (isteyerek) bulundukları yeri terk etmesidir. İnsanlar, daha iyi istihdam koşulları, eğitim olanakları, sağlık hizmetlerine erişim kolaylığı gibi </a:t>
            </a:r>
            <a:r>
              <a:rPr lang="tr-TR" sz="2400" b="1" dirty="0" smtClean="0">
                <a:solidFill>
                  <a:schemeClr val="tx1"/>
                </a:solidFill>
                <a:latin typeface="Arial" panose="020B0604020202020204" pitchFamily="34" charset="0"/>
                <a:cs typeface="Arial" panose="020B0604020202020204" pitchFamily="34" charset="0"/>
              </a:rPr>
              <a:t>çekici etkenler</a:t>
            </a:r>
            <a:r>
              <a:rPr lang="tr-TR" sz="2400" dirty="0" smtClean="0">
                <a:solidFill>
                  <a:schemeClr val="tx1"/>
                </a:solidFill>
                <a:latin typeface="Arial" panose="020B0604020202020204" pitchFamily="34" charset="0"/>
                <a:cs typeface="Arial" panose="020B0604020202020204" pitchFamily="34" charset="0"/>
              </a:rPr>
              <a:t>le göç eder. </a:t>
            </a:r>
            <a:br>
              <a:rPr lang="tr-TR" sz="2400" dirty="0" smtClean="0">
                <a:solidFill>
                  <a:schemeClr val="tx1"/>
                </a:solidFill>
                <a:latin typeface="Arial" panose="020B0604020202020204" pitchFamily="34" charset="0"/>
                <a:cs typeface="Arial" panose="020B0604020202020204" pitchFamily="34" charset="0"/>
              </a:rPr>
            </a:br>
            <a:r>
              <a:rPr lang="tr-TR" sz="2800" dirty="0" smtClean="0">
                <a:solidFill>
                  <a:schemeClr val="tx1"/>
                </a:solidFill>
                <a:latin typeface="Arial" panose="020B0604020202020204" pitchFamily="34" charset="0"/>
                <a:cs typeface="Arial" panose="020B0604020202020204" pitchFamily="34" charset="0"/>
              </a:rPr>
              <a:t/>
            </a:r>
            <a:br>
              <a:rPr lang="tr-TR" sz="2800" dirty="0" smtClean="0">
                <a:solidFill>
                  <a:schemeClr val="tx1"/>
                </a:solidFill>
                <a:latin typeface="Arial" panose="020B0604020202020204" pitchFamily="34" charset="0"/>
                <a:cs typeface="Arial" panose="020B0604020202020204" pitchFamily="34" charset="0"/>
              </a:rPr>
            </a:br>
            <a:r>
              <a:rPr lang="tr-TR" sz="2800" b="1" dirty="0" smtClean="0">
                <a:solidFill>
                  <a:schemeClr val="tx1"/>
                </a:solidFill>
                <a:latin typeface="Arial" panose="020B0604020202020204" pitchFamily="34" charset="0"/>
                <a:cs typeface="Arial" panose="020B0604020202020204" pitchFamily="34" charset="0"/>
              </a:rPr>
              <a:t>Zorunlu göç nedir? </a:t>
            </a:r>
            <a:r>
              <a:rPr lang="tr-TR" sz="2400" b="1" dirty="0" smtClean="0">
                <a:solidFill>
                  <a:schemeClr val="tx1"/>
                </a:solidFill>
                <a:latin typeface="Arial" panose="020B0604020202020204" pitchFamily="34" charset="0"/>
                <a:cs typeface="Arial" panose="020B0604020202020204" pitchFamily="34" charset="0"/>
              </a:rPr>
              <a:t/>
            </a:r>
            <a:br>
              <a:rPr lang="tr-TR" sz="2400" b="1" dirty="0" smtClean="0">
                <a:solidFill>
                  <a:schemeClr val="tx1"/>
                </a:solidFill>
                <a:latin typeface="Arial" panose="020B0604020202020204" pitchFamily="34" charset="0"/>
                <a:cs typeface="Arial" panose="020B0604020202020204" pitchFamily="34" charset="0"/>
              </a:rPr>
            </a:br>
            <a:r>
              <a:rPr lang="tr-TR" sz="2400" dirty="0" smtClean="0">
                <a:solidFill>
                  <a:schemeClr val="tx1"/>
                </a:solidFill>
                <a:latin typeface="Arial" panose="020B0604020202020204" pitchFamily="34" charset="0"/>
                <a:cs typeface="Arial" panose="020B0604020202020204" pitchFamily="34" charset="0"/>
              </a:rPr>
              <a:t>«Doğal ya da insan yapımı nedenlerden dolayı içerisinde yaşama ve refaha yönelik tehditleri de barındıran bir zorlama unsuru bulunan göç hareketini tanımlamak için kullanılan genel terim (örn. mültecilerin, ülkesinde yerinden edilmiş kişilerin hareketleri ve doğal, çevresel, kimyasal, nükleer felaketler, açlık ya da kalkınma projeleri nedeniyle gerçekleşen hareketler)» (IOM, 2009: 69).</a:t>
            </a:r>
            <a:br>
              <a:rPr lang="tr-TR" sz="2400" dirty="0" smtClean="0">
                <a:solidFill>
                  <a:schemeClr val="tx1"/>
                </a:solidFill>
                <a:latin typeface="Arial" panose="020B0604020202020204" pitchFamily="34" charset="0"/>
                <a:cs typeface="Arial" panose="020B0604020202020204" pitchFamily="34" charset="0"/>
              </a:rPr>
            </a:br>
            <a:r>
              <a:rPr lang="tr-TR" sz="2400" dirty="0" smtClean="0">
                <a:solidFill>
                  <a:schemeClr val="tx1"/>
                </a:solidFill>
                <a:latin typeface="Arial" panose="020B0604020202020204" pitchFamily="34" charset="0"/>
                <a:cs typeface="Arial" panose="020B0604020202020204" pitchFamily="34" charset="0"/>
              </a:rPr>
              <a:t>İnsanlar, iç savaş, etnik ayrımcılık, şiddet, </a:t>
            </a:r>
            <a:r>
              <a:rPr lang="tr-TR" sz="2400" dirty="0">
                <a:latin typeface="Arial" panose="020B0604020202020204" pitchFamily="34" charset="0"/>
                <a:cs typeface="Arial" panose="020B0604020202020204" pitchFamily="34" charset="0"/>
              </a:rPr>
              <a:t>doğal afetler (deprem, kasırga, </a:t>
            </a:r>
            <a:r>
              <a:rPr lang="tr-TR" sz="2400" dirty="0" smtClean="0">
                <a:latin typeface="Arial" panose="020B0604020202020204" pitchFamily="34" charset="0"/>
                <a:cs typeface="Arial" panose="020B0604020202020204" pitchFamily="34" charset="0"/>
              </a:rPr>
              <a:t>sel vb.) </a:t>
            </a:r>
            <a:r>
              <a:rPr lang="tr-TR" sz="2400" dirty="0" smtClean="0">
                <a:solidFill>
                  <a:schemeClr val="tx1"/>
                </a:solidFill>
                <a:latin typeface="Arial" panose="020B0604020202020204" pitchFamily="34" charset="0"/>
                <a:cs typeface="Arial" panose="020B0604020202020204" pitchFamily="34" charset="0"/>
              </a:rPr>
              <a:t>gibi </a:t>
            </a:r>
            <a:r>
              <a:rPr lang="tr-TR" sz="2400" b="1" dirty="0" smtClean="0">
                <a:solidFill>
                  <a:schemeClr val="tx1"/>
                </a:solidFill>
                <a:latin typeface="Arial" panose="020B0604020202020204" pitchFamily="34" charset="0"/>
                <a:cs typeface="Arial" panose="020B0604020202020204" pitchFamily="34" charset="0"/>
              </a:rPr>
              <a:t>itici etken</a:t>
            </a:r>
            <a:r>
              <a:rPr lang="tr-TR" sz="2400" dirty="0" smtClean="0">
                <a:solidFill>
                  <a:schemeClr val="tx1"/>
                </a:solidFill>
                <a:latin typeface="Arial" panose="020B0604020202020204" pitchFamily="34" charset="0"/>
                <a:cs typeface="Arial" panose="020B0604020202020204" pitchFamily="34" charset="0"/>
              </a:rPr>
              <a:t>lerle göç etmek zorunda kalır. </a:t>
            </a:r>
          </a:p>
        </p:txBody>
      </p:sp>
      <p:pic>
        <p:nvPicPr>
          <p:cNvPr id="3" name="Picture 2"/>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35013394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6488"/>
            <a:ext cx="10515600" cy="5803855"/>
          </a:xfrm>
        </p:spPr>
        <p:txBody>
          <a:bodyPr>
            <a:normAutofit fontScale="90000"/>
          </a:bodyPr>
          <a:lstStyle/>
          <a:p>
            <a:r>
              <a:rPr lang="tr-TR" sz="2800" dirty="0" smtClean="0">
                <a:latin typeface="Verdana" panose="020B0604030504040204" pitchFamily="34" charset="0"/>
                <a:ea typeface="Verdana" panose="020B0604030504040204" pitchFamily="34" charset="0"/>
                <a:cs typeface="Verdana" panose="020B0604030504040204" pitchFamily="34" charset="0"/>
              </a:rPr>
              <a:t/>
            </a:r>
            <a:br>
              <a:rPr lang="tr-TR" sz="2800" dirty="0" smtClean="0">
                <a:latin typeface="Verdana" panose="020B0604030504040204" pitchFamily="34" charset="0"/>
                <a:ea typeface="Verdana" panose="020B0604030504040204" pitchFamily="34" charset="0"/>
                <a:cs typeface="Verdana" panose="020B0604030504040204" pitchFamily="34" charset="0"/>
              </a:rPr>
            </a:br>
            <a:r>
              <a:rPr lang="tr-TR" sz="2800" dirty="0">
                <a:latin typeface="Verdana" panose="020B0604030504040204" pitchFamily="34" charset="0"/>
                <a:ea typeface="Verdana" panose="020B0604030504040204" pitchFamily="34" charset="0"/>
                <a:cs typeface="Verdana" panose="020B0604030504040204" pitchFamily="34" charset="0"/>
              </a:rPr>
              <a:t/>
            </a:r>
            <a:br>
              <a:rPr lang="tr-TR" sz="2800" dirty="0">
                <a:latin typeface="Verdana" panose="020B0604030504040204" pitchFamily="34" charset="0"/>
                <a:ea typeface="Verdana" panose="020B0604030504040204" pitchFamily="34" charset="0"/>
                <a:cs typeface="Verdana" panose="020B0604030504040204" pitchFamily="34" charset="0"/>
              </a:rPr>
            </a:br>
            <a:r>
              <a:rPr lang="tr-TR" sz="2700" dirty="0" smtClean="0">
                <a:latin typeface="Arial" panose="020B0604020202020204" pitchFamily="34" charset="0"/>
                <a:ea typeface="Verdana" panose="020B0604030504040204" pitchFamily="34" charset="0"/>
                <a:cs typeface="Arial" panose="020B0604020202020204" pitchFamily="34" charset="0"/>
              </a:rPr>
              <a:t>Gönüllü/zorunlu </a:t>
            </a:r>
            <a:r>
              <a:rPr lang="tr-TR" sz="2700" dirty="0">
                <a:latin typeface="Arial" panose="020B0604020202020204" pitchFamily="34" charset="0"/>
                <a:ea typeface="Verdana" panose="020B0604030504040204" pitchFamily="34" charset="0"/>
                <a:cs typeface="Arial" panose="020B0604020202020204" pitchFamily="34" charset="0"/>
              </a:rPr>
              <a:t>göç tartışmalarında, Van Hear vd. (2009), ekonomik nedenlerle, gönüllü gerçekleşen göçün </a:t>
            </a:r>
            <a:r>
              <a:rPr lang="tr-TR" sz="2700" dirty="0" smtClean="0">
                <a:latin typeface="Arial" panose="020B0604020202020204" pitchFamily="34" charset="0"/>
                <a:ea typeface="Verdana" panose="020B0604030504040204" pitchFamily="34" charset="0"/>
                <a:cs typeface="Arial" panose="020B0604020202020204" pitchFamily="34" charset="0"/>
              </a:rPr>
              <a:t/>
            </a:r>
            <a:br>
              <a:rPr lang="tr-TR" sz="2700" dirty="0" smtClean="0">
                <a:latin typeface="Arial" panose="020B0604020202020204" pitchFamily="34" charset="0"/>
                <a:ea typeface="Verdana" panose="020B0604030504040204" pitchFamily="34" charset="0"/>
                <a:cs typeface="Arial" panose="020B0604020202020204" pitchFamily="34" charset="0"/>
              </a:rPr>
            </a:br>
            <a:r>
              <a:rPr lang="tr-TR" sz="2700" dirty="0" smtClean="0">
                <a:latin typeface="Arial" panose="020B0604020202020204" pitchFamily="34" charset="0"/>
                <a:ea typeface="Verdana" panose="020B0604030504040204" pitchFamily="34" charset="0"/>
                <a:cs typeface="Arial" panose="020B0604020202020204" pitchFamily="34" charset="0"/>
              </a:rPr>
              <a:t>zorunlulukları </a:t>
            </a:r>
            <a:r>
              <a:rPr lang="tr-TR" sz="2700" dirty="0">
                <a:latin typeface="Arial" panose="020B0604020202020204" pitchFamily="34" charset="0"/>
                <a:ea typeface="Verdana" panose="020B0604030504040204" pitchFamily="34" charset="0"/>
                <a:cs typeface="Arial" panose="020B0604020202020204" pitchFamily="34" charset="0"/>
              </a:rPr>
              <a:t>barındırdığını, zorunlu göçlerin seçeneklere sahip olabileceğini belirterek “</a:t>
            </a:r>
            <a:r>
              <a:rPr lang="tr-TR" sz="2700" b="1" dirty="0">
                <a:latin typeface="Arial" panose="020B0604020202020204" pitchFamily="34" charset="0"/>
                <a:ea typeface="Verdana" panose="020B0604030504040204" pitchFamily="34" charset="0"/>
                <a:cs typeface="Arial" panose="020B0604020202020204" pitchFamily="34" charset="0"/>
              </a:rPr>
              <a:t>karma göç” (</a:t>
            </a:r>
            <a:r>
              <a:rPr lang="tr-TR" sz="2700" b="1" i="1" dirty="0">
                <a:latin typeface="Arial" panose="020B0604020202020204" pitchFamily="34" charset="0"/>
                <a:ea typeface="Verdana" panose="020B0604030504040204" pitchFamily="34" charset="0"/>
                <a:cs typeface="Arial" panose="020B0604020202020204" pitchFamily="34" charset="0"/>
              </a:rPr>
              <a:t>mixed migration</a:t>
            </a:r>
            <a:r>
              <a:rPr lang="tr-TR" sz="2700" b="1" dirty="0">
                <a:latin typeface="Arial" panose="020B0604020202020204" pitchFamily="34" charset="0"/>
                <a:ea typeface="Verdana" panose="020B0604030504040204" pitchFamily="34" charset="0"/>
                <a:cs typeface="Arial" panose="020B0604020202020204" pitchFamily="34" charset="0"/>
              </a:rPr>
              <a:t>) </a:t>
            </a:r>
            <a:r>
              <a:rPr lang="tr-TR" sz="2700" dirty="0">
                <a:latin typeface="Arial" panose="020B0604020202020204" pitchFamily="34" charset="0"/>
                <a:ea typeface="Verdana" panose="020B0604030504040204" pitchFamily="34" charset="0"/>
                <a:cs typeface="Arial" panose="020B0604020202020204" pitchFamily="34" charset="0"/>
              </a:rPr>
              <a:t>kavramını tartışmaktadır. </a:t>
            </a:r>
            <a:r>
              <a:rPr lang="tr-TR" sz="2700" dirty="0" smtClean="0">
                <a:latin typeface="Arial" panose="020B0604020202020204" pitchFamily="34" charset="0"/>
                <a:ea typeface="Verdana" panose="020B0604030504040204" pitchFamily="34" charset="0"/>
                <a:cs typeface="Arial" panose="020B0604020202020204" pitchFamily="34" charset="0"/>
              </a:rPr>
              <a:t/>
            </a:r>
            <a:br>
              <a:rPr lang="tr-TR" sz="2700" dirty="0" smtClean="0">
                <a:latin typeface="Arial" panose="020B0604020202020204" pitchFamily="34" charset="0"/>
                <a:ea typeface="Verdana" panose="020B0604030504040204" pitchFamily="34" charset="0"/>
                <a:cs typeface="Arial" panose="020B0604020202020204" pitchFamily="34" charset="0"/>
              </a:rPr>
            </a:br>
            <a:r>
              <a:rPr lang="tr-TR" sz="2700" dirty="0">
                <a:latin typeface="Arial" panose="020B0604020202020204" pitchFamily="34" charset="0"/>
                <a:ea typeface="Verdana" panose="020B0604030504040204" pitchFamily="34" charset="0"/>
                <a:cs typeface="Arial" panose="020B0604020202020204" pitchFamily="34" charset="0"/>
              </a:rPr>
              <a:t/>
            </a:r>
            <a:br>
              <a:rPr lang="tr-TR" sz="2700" dirty="0">
                <a:latin typeface="Arial" panose="020B0604020202020204" pitchFamily="34" charset="0"/>
                <a:ea typeface="Verdana" panose="020B0604030504040204" pitchFamily="34" charset="0"/>
                <a:cs typeface="Arial" panose="020B0604020202020204" pitchFamily="34" charset="0"/>
              </a:rPr>
            </a:br>
            <a:r>
              <a:rPr lang="tr-TR" sz="2700" dirty="0" smtClean="0">
                <a:latin typeface="Arial" panose="020B0604020202020204" pitchFamily="34" charset="0"/>
                <a:ea typeface="Verdana" panose="020B0604030504040204" pitchFamily="34" charset="0"/>
                <a:cs typeface="Arial" panose="020B0604020202020204" pitchFamily="34" charset="0"/>
              </a:rPr>
              <a:t>Uluslararası </a:t>
            </a:r>
            <a:r>
              <a:rPr lang="tr-TR" sz="2700" dirty="0">
                <a:latin typeface="Arial" panose="020B0604020202020204" pitchFamily="34" charset="0"/>
                <a:ea typeface="Verdana" panose="020B0604030504040204" pitchFamily="34" charset="0"/>
                <a:cs typeface="Arial" panose="020B0604020202020204" pitchFamily="34" charset="0"/>
              </a:rPr>
              <a:t>Göç Örgütü (IOM) de gelecekteki </a:t>
            </a:r>
            <a:r>
              <a:rPr lang="tr-TR" sz="2700" dirty="0" smtClean="0">
                <a:latin typeface="Arial" panose="020B0604020202020204" pitchFamily="34" charset="0"/>
                <a:ea typeface="Verdana" panose="020B0604030504040204" pitchFamily="34" charset="0"/>
                <a:cs typeface="Arial" panose="020B0604020202020204" pitchFamily="34" charset="0"/>
              </a:rPr>
              <a:t>göçlerin </a:t>
            </a:r>
            <a:r>
              <a:rPr lang="tr-TR" sz="2700" dirty="0">
                <a:latin typeface="Arial" panose="020B0604020202020204" pitchFamily="34" charset="0"/>
                <a:ea typeface="Verdana" panose="020B0604030504040204" pitchFamily="34" charset="0"/>
                <a:cs typeface="Arial" panose="020B0604020202020204" pitchFamily="34" charset="0"/>
              </a:rPr>
              <a:t>karma göç özelliği taşıyacağını düşünmektedir. </a:t>
            </a:r>
            <a:r>
              <a:rPr lang="tr-TR" sz="2700" dirty="0" smtClean="0">
                <a:latin typeface="Arial" panose="020B0604020202020204" pitchFamily="34" charset="0"/>
                <a:ea typeface="Verdana" panose="020B0604030504040204" pitchFamily="34" charset="0"/>
                <a:cs typeface="Arial" panose="020B0604020202020204" pitchFamily="34" charset="0"/>
              </a:rPr>
              <a:t/>
            </a:r>
            <a:br>
              <a:rPr lang="tr-TR" sz="2700" dirty="0" smtClean="0">
                <a:latin typeface="Arial" panose="020B0604020202020204" pitchFamily="34" charset="0"/>
                <a:ea typeface="Verdana" panose="020B0604030504040204" pitchFamily="34" charset="0"/>
                <a:cs typeface="Arial" panose="020B0604020202020204" pitchFamily="34" charset="0"/>
              </a:rPr>
            </a:br>
            <a:r>
              <a:rPr lang="tr-TR" sz="2700" dirty="0">
                <a:latin typeface="Arial" panose="020B0604020202020204" pitchFamily="34" charset="0"/>
                <a:ea typeface="Verdana" panose="020B0604030504040204" pitchFamily="34" charset="0"/>
                <a:cs typeface="Arial" panose="020B0604020202020204" pitchFamily="34" charset="0"/>
              </a:rPr>
              <a:t/>
            </a:r>
            <a:br>
              <a:rPr lang="tr-TR" sz="2700" dirty="0">
                <a:latin typeface="Arial" panose="020B0604020202020204" pitchFamily="34" charset="0"/>
                <a:ea typeface="Verdana" panose="020B0604030504040204" pitchFamily="34" charset="0"/>
                <a:cs typeface="Arial" panose="020B0604020202020204" pitchFamily="34" charset="0"/>
              </a:rPr>
            </a:br>
            <a:r>
              <a:rPr lang="tr-TR" sz="2700" dirty="0" smtClean="0">
                <a:latin typeface="Arial" panose="020B0604020202020204" pitchFamily="34" charset="0"/>
                <a:ea typeface="Verdana" panose="020B0604030504040204" pitchFamily="34" charset="0"/>
                <a:cs typeface="Arial" panose="020B0604020202020204" pitchFamily="34" charset="0"/>
              </a:rPr>
              <a:t>Ülkelerde </a:t>
            </a:r>
            <a:r>
              <a:rPr lang="tr-TR" sz="2700" dirty="0">
                <a:latin typeface="Arial" panose="020B0604020202020204" pitchFamily="34" charset="0"/>
                <a:ea typeface="Verdana" panose="020B0604030504040204" pitchFamily="34" charset="0"/>
                <a:cs typeface="Arial" panose="020B0604020202020204" pitchFamily="34" charset="0"/>
              </a:rPr>
              <a:t>yoksulluk, eşitsizlik, iç çatışmalar, şiddet olayları birlikte var oldukça ve birbirini tetikledikçe, göç motivasyonunun sebepleri de karmaşıklaşmaktadır</a:t>
            </a:r>
            <a:r>
              <a:rPr lang="tr-TR" sz="2700" dirty="0" smtClean="0">
                <a:latin typeface="Arial" panose="020B0604020202020204" pitchFamily="34" charset="0"/>
                <a:ea typeface="Verdana" panose="020B0604030504040204" pitchFamily="34" charset="0"/>
                <a:cs typeface="Arial" panose="020B0604020202020204" pitchFamily="34" charset="0"/>
              </a:rPr>
              <a:t>.</a:t>
            </a:r>
            <a:br>
              <a:rPr lang="tr-TR" sz="2700" dirty="0" smtClean="0">
                <a:latin typeface="Arial" panose="020B0604020202020204" pitchFamily="34" charset="0"/>
                <a:ea typeface="Verdana" panose="020B0604030504040204" pitchFamily="34" charset="0"/>
                <a:cs typeface="Arial" panose="020B0604020202020204" pitchFamily="34" charset="0"/>
              </a:rPr>
            </a:br>
            <a:r>
              <a:rPr lang="tr-TR" sz="2700" dirty="0">
                <a:latin typeface="Arial" panose="020B0604020202020204" pitchFamily="34" charset="0"/>
                <a:ea typeface="Verdana" panose="020B0604030504040204" pitchFamily="34" charset="0"/>
                <a:cs typeface="Arial" panose="020B0604020202020204" pitchFamily="34" charset="0"/>
              </a:rPr>
              <a:t/>
            </a:r>
            <a:br>
              <a:rPr lang="tr-TR" sz="2700" dirty="0">
                <a:latin typeface="Arial" panose="020B0604020202020204" pitchFamily="34" charset="0"/>
                <a:ea typeface="Verdana" panose="020B0604030504040204" pitchFamily="34" charset="0"/>
                <a:cs typeface="Arial" panose="020B0604020202020204" pitchFamily="34" charset="0"/>
              </a:rPr>
            </a:br>
            <a:r>
              <a:rPr lang="en-US" sz="2700" dirty="0">
                <a:latin typeface="Arial" panose="020B0604020202020204" pitchFamily="34" charset="0"/>
                <a:ea typeface="Verdana" panose="020B0604030504040204" pitchFamily="34" charset="0"/>
                <a:cs typeface="Arial" panose="020B0604020202020204" pitchFamily="34" charset="0"/>
              </a:rPr>
              <a:t>IOM Mixed Migration Brochure: </a:t>
            </a:r>
            <a:r>
              <a:rPr lang="tr-TR" sz="2700" u="sng" dirty="0">
                <a:latin typeface="Arial" panose="020B0604020202020204" pitchFamily="34" charset="0"/>
                <a:ea typeface="Verdana" panose="020B0604030504040204" pitchFamily="34" charset="0"/>
                <a:cs typeface="Arial" panose="020B0604020202020204" pitchFamily="34" charset="0"/>
                <a:hlinkClick r:id="rId2"/>
              </a:rPr>
              <a:t>https://www.iom.int/files/live/sites/iom/files/Country/docs/Mixed-Migration-HOA.pdf</a:t>
            </a:r>
            <a:r>
              <a:rPr lang="tr-TR" sz="2700" dirty="0">
                <a:latin typeface="Arial" panose="020B0604020202020204" pitchFamily="34" charset="0"/>
                <a:ea typeface="Verdana" panose="020B0604030504040204" pitchFamily="34" charset="0"/>
                <a:cs typeface="Arial" panose="020B0604020202020204" pitchFamily="34" charset="0"/>
              </a:rPr>
              <a:t> (30/01/2018). </a:t>
            </a:r>
            <a:r>
              <a:rPr lang="tr-TR" sz="1800" dirty="0">
                <a:latin typeface="Verdana" panose="020B0604030504040204" pitchFamily="34" charset="0"/>
                <a:ea typeface="Verdana" panose="020B0604030504040204" pitchFamily="34" charset="0"/>
                <a:cs typeface="Verdana" panose="020B0604030504040204" pitchFamily="34" charset="0"/>
              </a:rPr>
              <a:t/>
            </a:r>
            <a:br>
              <a:rPr lang="tr-TR" sz="1800" dirty="0">
                <a:latin typeface="Verdana" panose="020B0604030504040204" pitchFamily="34" charset="0"/>
                <a:ea typeface="Verdana" panose="020B0604030504040204" pitchFamily="34" charset="0"/>
                <a:cs typeface="Verdana" panose="020B0604030504040204" pitchFamily="34" charset="0"/>
              </a:rPr>
            </a:br>
            <a:endParaRPr lang="tr-TR" sz="1800" dirty="0">
              <a:latin typeface="Verdana" panose="020B0604030504040204" pitchFamily="34" charset="0"/>
              <a:ea typeface="Verdana" panose="020B0604030504040204" pitchFamily="34" charset="0"/>
              <a:cs typeface="Verdana" panose="020B0604030504040204" pitchFamily="34" charset="0"/>
            </a:endParaRPr>
          </a:p>
        </p:txBody>
      </p:sp>
      <p:pic>
        <p:nvPicPr>
          <p:cNvPr id="3" name="Picture 2"/>
          <p:cNvPicPr>
            <a:picLocks noChangeAspect="1"/>
          </p:cNvPicPr>
          <p:nvPr/>
        </p:nvPicPr>
        <p:blipFill>
          <a:blip r:embed="rId3"/>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4122308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6488"/>
            <a:ext cx="10515600" cy="5803855"/>
          </a:xfrm>
        </p:spPr>
        <p:txBody>
          <a:bodyPr>
            <a:normAutofit/>
          </a:bodyPr>
          <a:lstStyle/>
          <a:p>
            <a:r>
              <a:rPr lang="tr-TR" sz="2800" dirty="0" smtClean="0">
                <a:latin typeface="Arial" panose="020B0604020202020204" pitchFamily="34" charset="0"/>
                <a:ea typeface="Verdana" panose="020B0604030504040204" pitchFamily="34" charset="0"/>
                <a:cs typeface="Arial" panose="020B0604020202020204" pitchFamily="34" charset="0"/>
              </a:rPr>
              <a:t>“</a:t>
            </a:r>
            <a:r>
              <a:rPr lang="tr-TR" sz="2800" b="1" dirty="0" smtClean="0">
                <a:latin typeface="Arial" panose="020B0604020202020204" pitchFamily="34" charset="0"/>
                <a:ea typeface="Verdana" panose="020B0604030504040204" pitchFamily="34" charset="0"/>
                <a:cs typeface="Arial" panose="020B0604020202020204" pitchFamily="34" charset="0"/>
              </a:rPr>
              <a:t>Karma </a:t>
            </a:r>
            <a:r>
              <a:rPr lang="tr-TR" sz="2800" b="1" dirty="0">
                <a:latin typeface="Arial" panose="020B0604020202020204" pitchFamily="34" charset="0"/>
                <a:ea typeface="Verdana" panose="020B0604030504040204" pitchFamily="34" charset="0"/>
                <a:cs typeface="Arial" panose="020B0604020202020204" pitchFamily="34" charset="0"/>
              </a:rPr>
              <a:t>göç” (</a:t>
            </a:r>
            <a:r>
              <a:rPr lang="tr-TR" sz="2800" b="1" i="1" dirty="0" err="1">
                <a:latin typeface="Arial" panose="020B0604020202020204" pitchFamily="34" charset="0"/>
                <a:ea typeface="Verdana" panose="020B0604030504040204" pitchFamily="34" charset="0"/>
                <a:cs typeface="Arial" panose="020B0604020202020204" pitchFamily="34" charset="0"/>
              </a:rPr>
              <a:t>mixed</a:t>
            </a:r>
            <a:r>
              <a:rPr lang="tr-TR" sz="2800" b="1" i="1" dirty="0">
                <a:latin typeface="Arial" panose="020B0604020202020204" pitchFamily="34" charset="0"/>
                <a:ea typeface="Verdana" panose="020B0604030504040204" pitchFamily="34" charset="0"/>
                <a:cs typeface="Arial" panose="020B0604020202020204" pitchFamily="34" charset="0"/>
              </a:rPr>
              <a:t> </a:t>
            </a:r>
            <a:r>
              <a:rPr lang="tr-TR" sz="2800" b="1" i="1" dirty="0" err="1">
                <a:latin typeface="Arial" panose="020B0604020202020204" pitchFamily="34" charset="0"/>
                <a:ea typeface="Verdana" panose="020B0604030504040204" pitchFamily="34" charset="0"/>
                <a:cs typeface="Arial" panose="020B0604020202020204" pitchFamily="34" charset="0"/>
              </a:rPr>
              <a:t>migration</a:t>
            </a:r>
            <a:r>
              <a:rPr lang="tr-TR" sz="2800" b="1" dirty="0" smtClean="0">
                <a:latin typeface="Arial" panose="020B0604020202020204" pitchFamily="34" charset="0"/>
                <a:ea typeface="Verdana" panose="020B0604030504040204" pitchFamily="34" charset="0"/>
                <a:cs typeface="Arial" panose="020B0604020202020204" pitchFamily="34" charset="0"/>
              </a:rPr>
              <a:t>)                 </a:t>
            </a:r>
            <a:br>
              <a:rPr lang="tr-TR" sz="2800" b="1" dirty="0" smtClean="0">
                <a:latin typeface="Arial" panose="020B0604020202020204" pitchFamily="34" charset="0"/>
                <a:ea typeface="Verdana" panose="020B0604030504040204" pitchFamily="34" charset="0"/>
                <a:cs typeface="Arial" panose="020B0604020202020204" pitchFamily="34" charset="0"/>
              </a:rPr>
            </a:br>
            <a:r>
              <a:rPr lang="tr-TR" sz="2800" dirty="0" smtClean="0">
                <a:latin typeface="Arial" panose="020B0604020202020204" pitchFamily="34" charset="0"/>
                <a:ea typeface="Verdana" panose="020B0604030504040204" pitchFamily="34" charset="0"/>
                <a:cs typeface="Arial" panose="020B0604020202020204" pitchFamily="34" charset="0"/>
              </a:rPr>
              <a:t>aynı zamanda </a:t>
            </a:r>
            <a:r>
              <a:rPr lang="tr-TR" sz="2800" u="sng" dirty="0" smtClean="0">
                <a:latin typeface="Arial" panose="020B0604020202020204" pitchFamily="34" charset="0"/>
                <a:ea typeface="Verdana" panose="020B0604030504040204" pitchFamily="34" charset="0"/>
                <a:cs typeface="Arial" panose="020B0604020202020204" pitchFamily="34" charset="0"/>
              </a:rPr>
              <a:t>sığınmacı, ekonomik göçmen, insan ticareti mağdurları </a:t>
            </a:r>
            <a:r>
              <a:rPr lang="tr-TR" sz="2800" dirty="0" smtClean="0">
                <a:latin typeface="Arial" panose="020B0604020202020204" pitchFamily="34" charset="0"/>
                <a:ea typeface="Verdana" panose="020B0604030504040204" pitchFamily="34" charset="0"/>
                <a:cs typeface="Arial" panose="020B0604020202020204" pitchFamily="34" charset="0"/>
              </a:rPr>
              <a:t>gibi farklı göçmen gruplarının karmaşık nüfus hareketliliğidir. </a:t>
            </a:r>
            <a:br>
              <a:rPr lang="tr-TR" sz="2800" dirty="0" smtClean="0">
                <a:latin typeface="Arial" panose="020B0604020202020204" pitchFamily="34" charset="0"/>
                <a:ea typeface="Verdana" panose="020B0604030504040204" pitchFamily="34" charset="0"/>
                <a:cs typeface="Arial" panose="020B0604020202020204" pitchFamily="34" charset="0"/>
              </a:rPr>
            </a:br>
            <a:r>
              <a:rPr lang="tr-TR" sz="2800" dirty="0">
                <a:latin typeface="Arial" panose="020B0604020202020204" pitchFamily="34" charset="0"/>
                <a:ea typeface="Verdana" panose="020B0604030504040204" pitchFamily="34" charset="0"/>
                <a:cs typeface="Arial" panose="020B0604020202020204" pitchFamily="34" charset="0"/>
              </a:rPr>
              <a:t/>
            </a:r>
            <a:br>
              <a:rPr lang="tr-TR" sz="2800" dirty="0">
                <a:latin typeface="Arial" panose="020B0604020202020204" pitchFamily="34" charset="0"/>
                <a:ea typeface="Verdana" panose="020B0604030504040204" pitchFamily="34" charset="0"/>
                <a:cs typeface="Arial" panose="020B0604020202020204" pitchFamily="34" charset="0"/>
              </a:rPr>
            </a:br>
            <a:r>
              <a:rPr lang="tr-TR" sz="2800" dirty="0" smtClean="0">
                <a:latin typeface="Arial" panose="020B0604020202020204" pitchFamily="34" charset="0"/>
                <a:ea typeface="Verdana" panose="020B0604030504040204" pitchFamily="34" charset="0"/>
                <a:cs typeface="Arial" panose="020B0604020202020204" pitchFamily="34" charset="0"/>
              </a:rPr>
              <a:t>Türkiye’ye yönelik «karma göç» niteliği taşıyan hareketliliklerden söz etmek mümkündür. </a:t>
            </a:r>
            <a:br>
              <a:rPr lang="tr-TR" sz="2800" dirty="0" smtClean="0">
                <a:latin typeface="Arial" panose="020B0604020202020204" pitchFamily="34" charset="0"/>
                <a:ea typeface="Verdana" panose="020B0604030504040204" pitchFamily="34" charset="0"/>
                <a:cs typeface="Arial" panose="020B0604020202020204" pitchFamily="34" charset="0"/>
              </a:rPr>
            </a:br>
            <a:r>
              <a:rPr lang="tr-TR" sz="2800" dirty="0">
                <a:latin typeface="Arial" panose="020B0604020202020204" pitchFamily="34" charset="0"/>
                <a:ea typeface="Verdana" panose="020B0604030504040204" pitchFamily="34" charset="0"/>
                <a:cs typeface="Arial" panose="020B0604020202020204" pitchFamily="34" charset="0"/>
              </a:rPr>
              <a:t/>
            </a:r>
            <a:br>
              <a:rPr lang="tr-TR" sz="2800" dirty="0">
                <a:latin typeface="Arial" panose="020B0604020202020204" pitchFamily="34" charset="0"/>
                <a:ea typeface="Verdana" panose="020B0604030504040204" pitchFamily="34" charset="0"/>
                <a:cs typeface="Arial" panose="020B0604020202020204" pitchFamily="34" charset="0"/>
              </a:rPr>
            </a:br>
            <a:r>
              <a:rPr lang="tr-TR" sz="2800" dirty="0" smtClean="0">
                <a:latin typeface="Arial" panose="020B0604020202020204" pitchFamily="34" charset="0"/>
                <a:ea typeface="Verdana" panose="020B0604030504040204" pitchFamily="34" charset="0"/>
                <a:cs typeface="Arial" panose="020B0604020202020204" pitchFamily="34" charset="0"/>
              </a:rPr>
              <a:t>IOM’un (Uluslararası Göç Örgütü) «karma göç ve hassas durumdaki göçmenlerin korunması»na yönelik yürüttüğü faaliyetleri bulunmaktadır. </a:t>
            </a:r>
            <a:endParaRPr lang="tr-TR" sz="1800" dirty="0">
              <a:latin typeface="Arial" panose="020B0604020202020204" pitchFamily="34" charset="0"/>
              <a:ea typeface="Verdana" panose="020B060403050404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2496193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806" y="764370"/>
            <a:ext cx="10515600" cy="5314458"/>
          </a:xfrm>
        </p:spPr>
        <p:txBody>
          <a:bodyPr>
            <a:normAutofit/>
          </a:bodyPr>
          <a:lstStyle/>
          <a:p>
            <a:r>
              <a:rPr lang="tr-TR" sz="2800" b="1" dirty="0" smtClean="0">
                <a:latin typeface="Arial" panose="020B0604020202020204" pitchFamily="34" charset="0"/>
                <a:cs typeface="Arial" panose="020B0604020202020204" pitchFamily="34" charset="0"/>
              </a:rPr>
              <a:t>Mülteci (</a:t>
            </a:r>
            <a:r>
              <a:rPr lang="tr-TR" sz="2800" b="1" dirty="0" err="1" smtClean="0">
                <a:latin typeface="Arial" panose="020B0604020202020204" pitchFamily="34" charset="0"/>
                <a:cs typeface="Arial" panose="020B0604020202020204" pitchFamily="34" charset="0"/>
              </a:rPr>
              <a:t>refugee</a:t>
            </a:r>
            <a:r>
              <a:rPr lang="tr-TR" sz="2800" b="1" dirty="0" smtClean="0">
                <a:latin typeface="Arial" panose="020B0604020202020204" pitchFamily="34" charset="0"/>
                <a:cs typeface="Arial" panose="020B0604020202020204" pitchFamily="34" charset="0"/>
              </a:rPr>
              <a:t>) kimdir? </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
            </a:r>
            <a:br>
              <a:rPr lang="tr-TR" sz="2800" b="1" dirty="0" smtClean="0">
                <a:latin typeface="Arial" panose="020B0604020202020204" pitchFamily="34" charset="0"/>
                <a:cs typeface="Arial" panose="020B0604020202020204" pitchFamily="34" charset="0"/>
              </a:rPr>
            </a:br>
            <a:r>
              <a:rPr lang="tr-TR" sz="2800" dirty="0" smtClean="0">
                <a:latin typeface="Arial" panose="020B0604020202020204" pitchFamily="34" charset="0"/>
                <a:cs typeface="Arial" panose="020B0604020202020204" pitchFamily="34" charset="0"/>
              </a:rPr>
              <a:t>Irkı, dini, tabiiyeti, belirli bir sosyal gruba mensubiyeti ve siyasi görüşleri yüzünden haklı bir zulüm korkusu nedeniyle vatandaşı olduğu ülkenin dışında bulunan ve, söz konusu korku yüzünden, ilgili ülkenin korumasından yararlanmak istemeyen kişi” (1967 Protokolü ile değişik Mültecilerin Hukuki Statüsüne İlişkin 1951 Sözleşmesi, 1A(2) Maddesi).</a:t>
            </a:r>
            <a:br>
              <a:rPr lang="tr-TR" sz="2800" dirty="0" smtClean="0">
                <a:latin typeface="Arial" panose="020B0604020202020204" pitchFamily="34" charset="0"/>
                <a:cs typeface="Arial" panose="020B0604020202020204" pitchFamily="34" charset="0"/>
              </a:rPr>
            </a:br>
            <a:r>
              <a:rPr lang="tr-TR" sz="2800" dirty="0">
                <a:latin typeface="Arial" panose="020B0604020202020204" pitchFamily="34" charset="0"/>
                <a:cs typeface="Arial" panose="020B0604020202020204" pitchFamily="34" charset="0"/>
              </a:rPr>
              <a:t/>
            </a:r>
            <a:br>
              <a:rPr lang="tr-TR" sz="2800" dirty="0">
                <a:latin typeface="Arial" panose="020B0604020202020204" pitchFamily="34" charset="0"/>
                <a:cs typeface="Arial" panose="020B0604020202020204" pitchFamily="34" charset="0"/>
              </a:rPr>
            </a:br>
            <a:r>
              <a:rPr lang="tr-TR" sz="2800" dirty="0" smtClean="0">
                <a:latin typeface="Arial" panose="020B0604020202020204" pitchFamily="34" charset="0"/>
                <a:cs typeface="Arial" panose="020B0604020202020204" pitchFamily="34" charset="0"/>
              </a:rPr>
              <a:t>Örn. 2011 yılında başlayan iç savaş nedeniyle Suriye’yi terk eden kişilerden, İsveç’te iltica başvurusu </a:t>
            </a:r>
            <a:r>
              <a:rPr lang="tr-TR" sz="2800" u="sng" dirty="0" smtClean="0">
                <a:latin typeface="Arial" panose="020B0604020202020204" pitchFamily="34" charset="0"/>
                <a:cs typeface="Arial" panose="020B0604020202020204" pitchFamily="34" charset="0"/>
              </a:rPr>
              <a:t>kabul</a:t>
            </a:r>
            <a:r>
              <a:rPr lang="tr-TR" sz="2800" dirty="0" smtClean="0">
                <a:latin typeface="Arial" panose="020B0604020202020204" pitchFamily="34" charset="0"/>
                <a:cs typeface="Arial" panose="020B0604020202020204" pitchFamily="34" charset="0"/>
              </a:rPr>
              <a:t> edilip ikamet edenler. </a:t>
            </a:r>
            <a:endParaRPr lang="tr-TR" sz="28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2915076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1031</Words>
  <Application>Microsoft Office PowerPoint</Application>
  <PresentationFormat>Geniş ekran</PresentationFormat>
  <Paragraphs>84</Paragraphs>
  <Slides>21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Arial</vt:lpstr>
      <vt:lpstr>Calibri</vt:lpstr>
      <vt:lpstr>Calibri Light</vt:lpstr>
      <vt:lpstr>Verdana</vt:lpstr>
      <vt:lpstr>Wingdings</vt:lpstr>
      <vt:lpstr>Office Teması</vt:lpstr>
      <vt:lpstr>ULUSLARARASI EMEK GÖÇÜ</vt:lpstr>
      <vt:lpstr>PowerPoint Sunusu</vt:lpstr>
      <vt:lpstr>Göçe İlişkin Temel Kavramlar</vt:lpstr>
      <vt:lpstr>PowerPoint Sunusu</vt:lpstr>
      <vt:lpstr>PowerPoint Sunusu</vt:lpstr>
      <vt:lpstr>Gönüllü göç nedir?  İnsanların kendi iradeleri ile (isteyerek) bulundukları yeri terk etmesidir. İnsanlar, daha iyi istihdam koşulları, eğitim olanakları, sağlık hizmetlerine erişim kolaylığı gibi çekici etkenlerle göç eder.   Zorunlu göç nedir?  «Doğal ya da insan yapımı nedenlerden dolayı içerisinde yaşama ve refaha yönelik tehditleri de barındıran bir zorlama unsuru bulunan göç hareketini tanımlamak için kullanılan genel terim (örn. mültecilerin, ülkesinde yerinden edilmiş kişilerin hareketleri ve doğal, çevresel, kimyasal, nükleer felaketler, açlık ya da kalkınma projeleri nedeniyle gerçekleşen hareketler)» (IOM, 2009: 69). İnsanlar, iç savaş, etnik ayrımcılık, şiddet, doğal afetler (deprem, kasırga, sel vb.) gibi itici etkenlerle göç etmek zorunda kalır. </vt:lpstr>
      <vt:lpstr>  Gönüllü/zorunlu göç tartışmalarında, Van Hear vd. (2009), ekonomik nedenlerle, gönüllü gerçekleşen göçün  zorunlulukları barındırdığını, zorunlu göçlerin seçeneklere sahip olabileceğini belirterek “karma göç” (mixed migration) kavramını tartışmaktadır.   Uluslararası Göç Örgütü (IOM) de gelecekteki göçlerin karma göç özelliği taşıyacağını düşünmektedir.   Ülkelerde yoksulluk, eşitsizlik, iç çatışmalar, şiddet olayları birlikte var oldukça ve birbirini tetikledikçe, göç motivasyonunun sebepleri de karmaşıklaşmaktadır.  IOM Mixed Migration Brochure: https://www.iom.int/files/live/sites/iom/files/Country/docs/Mixed-Migration-HOA.pdf (30/01/2018).  </vt:lpstr>
      <vt:lpstr>“Karma göç” (mixed migration)                  aynı zamanda sığınmacı, ekonomik göçmen, insan ticareti mağdurları gibi farklı göçmen gruplarının karmaşık nüfus hareketliliğidir.   Türkiye’ye yönelik «karma göç» niteliği taşıyan hareketliliklerden söz etmek mümkündür.   IOM’un (Uluslararası Göç Örgütü) «karma göç ve hassas durumdaki göçmenlerin korunması»na yönelik yürüttüğü faaliyetleri bulunmaktadır. </vt:lpstr>
      <vt:lpstr>Mülteci (refugee) kimdir?   Irkı, dini, tabiiyeti, belirli bir sosyal gruba mensubiyeti ve siyasi görüşleri yüzünden haklı bir zulüm korkusu nedeniyle vatandaşı olduğu ülkenin dışında bulunan ve, söz konusu korku yüzünden, ilgili ülkenin korumasından yararlanmak istemeyen kişi” (1967 Protokolü ile değişik Mültecilerin Hukuki Statüsüne İlişkin 1951 Sözleşmesi, 1A(2) Maddesi).  Örn. 2011 yılında başlayan iç savaş nedeniyle Suriye’yi terk eden kişilerden, İsveç’te iltica başvurusu kabul edilip ikamet edenler. </vt:lpstr>
      <vt:lpstr>Şartlı mülteci   «Avrupa ülkeleri dışında meydana gelen olaylar sebebiyle; ırkı, dini, tabiiyeti, belli bir toplumsal gruba mensubiyeti veya siyasi düşüncelerinden dolayı zulme uğrayacağından haklı sebeplerle korktuğu için vatandaşı olduğu ülkenin dışında bulunan ve bu ülkenin korumasından yararlanamayan, ya da söz konusu korku nedeniyle yararlanmak istemeyen yabancıya veya bu tür olaylar sonucu önceden yaşadığı ikamet ülkesinin dışında bulunan, oraya dönemeyen veya söz konusu korku nedeniyle dönmek istemeyen vatansız kişiye statü belirleme işlemleri sonrasında verilen statüyü ifade eder.  Üçüncü ülkeye yerleştirilinceye kadar, şartlı mültecinin Türkiye’de kalmasına izin verilir.  Dikkat: Türkiye, 1951 tarihli Cenevre Sözleşmesini, 1. maddesindeki mekân bakımından öngörülen seçme hakkını kullanarak “Coğrafi Kısıtlama” ile kabul etmiştir. Buna göre şartlı mülteci; Avrupa dışında meydana gelen olaylar nedeniyle, mülteci tanımındaki şartlara haiz olduğunu iddia ederek, üçüncü ülkelere iltica etmek üzere Türkiye’den uluslararası koruma talebinde bulunan kişidir.»   http://www.goc.gov.tr/icerik3/sartli-multeci_409_546_550 (19/02/2019)</vt:lpstr>
      <vt:lpstr>İkincil Koruma  Mülteci veya şartlı mülteci olarak nitelendirilemeyen, ancak menşe ülkesine veya ikamet ülkesine geri gönderildiği takdirde;  a) Ölüm cezasına mahkûm olacak veya ölüm cezası infaz edilecek, b) İşkenceye, insanlık dışı ya da onur kırıcı ceza veya muameleye maruz kalacak, c) Uluslararası veya ülke genelindeki silahlı çatışma durumlarında, ayrım gözetmeyen şiddet hareketleri nedeniyle şahsına yönelik ciddi tehditle karşılaşacak, olması nedeniyle menşe ülkesinin veya ikamet ülkesinin korumasından yararlanamayan veya söz konusu tehdit nedeniyle yararlanmak istemeyen yabancı ya da vatansız kişiye, statü belirleme işlemleri sonrasında verilen statüyü ifade eder. </vt:lpstr>
      <vt:lpstr>Sığınmacı (asylum seeker) kimdir?   «İlgili ulusal ya da uluslararası belgeler çerçevesinde bir ülkeye mülteci olarak kabul edilmek isteyen ve mültecilik statüsüne ilişkin yaptıkları başvurunun sonucunu bekleyen kişilerdir.   Olumsuz bir karar çıkması sonucunda bu kişiler ülkeyi terk etmek zorundadırlar ve eğer kendilerine insani ya da diğer gerekçeler nedeniyle ülkede kalma izni verilmemişse bu kişiler ülkede düzensiz bir durumda bulunan herhangi bir yabancı gibi sınırdışı edilebilirler» (IOM, 2009: 49).  http://www.goc.gov.tr/files/files/goc_terimleri_sozlugu.pdf </vt:lpstr>
      <vt:lpstr>   Mülteci ile sığınmacı arasındaki fark</vt:lpstr>
      <vt:lpstr>Geçici Koruma nedir?</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ULUSLARARASI EMEK GÖÇÜ</dc:title>
  <dc:creator>elif tugba dogan</dc:creator>
  <cp:lastModifiedBy>elif tugba dogan</cp:lastModifiedBy>
  <cp:revision>1</cp:revision>
  <dcterms:created xsi:type="dcterms:W3CDTF">2020-05-07T21:45:17Z</dcterms:created>
  <dcterms:modified xsi:type="dcterms:W3CDTF">2020-05-07T21:46:08Z</dcterms:modified>
</cp:coreProperties>
</file>