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9" r:id="rId13"/>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3A3F67A-82B8-4C26-BBD9-2F05451F5D03}"/>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C69E8E9D-84D4-4F08-980F-8B6179CB4C1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7AD96CEA-78E9-41B6-BFC6-37B2BC60AC6C}"/>
              </a:ext>
            </a:extLst>
          </p:cNvPr>
          <p:cNvSpPr>
            <a:spLocks noGrp="1"/>
          </p:cNvSpPr>
          <p:nvPr>
            <p:ph type="dt" sz="half" idx="10"/>
          </p:nvPr>
        </p:nvSpPr>
        <p:spPr/>
        <p:txBody>
          <a:bodyPr/>
          <a:lstStyle/>
          <a:p>
            <a:fld id="{C4DF7763-C8AE-4F16-B9D4-316784B2B4AE}" type="datetimeFigureOut">
              <a:rPr lang="tr-TR" smtClean="0"/>
              <a:t>22.03.2020</a:t>
            </a:fld>
            <a:endParaRPr lang="tr-TR"/>
          </a:p>
        </p:txBody>
      </p:sp>
      <p:sp>
        <p:nvSpPr>
          <p:cNvPr id="5" name="Alt Bilgi Yer Tutucusu 4">
            <a:extLst>
              <a:ext uri="{FF2B5EF4-FFF2-40B4-BE49-F238E27FC236}">
                <a16:creationId xmlns:a16="http://schemas.microsoft.com/office/drawing/2014/main" id="{0FE4D573-7BC8-4967-8BAD-837D6933750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76E4CF5-1A44-476D-BF38-3D2700FAB9F0}"/>
              </a:ext>
            </a:extLst>
          </p:cNvPr>
          <p:cNvSpPr>
            <a:spLocks noGrp="1"/>
          </p:cNvSpPr>
          <p:nvPr>
            <p:ph type="sldNum" sz="quarter" idx="12"/>
          </p:nvPr>
        </p:nvSpPr>
        <p:spPr/>
        <p:txBody>
          <a:bodyPr/>
          <a:lstStyle/>
          <a:p>
            <a:fld id="{13B72886-82EB-48E9-8F7E-368B7631D552}" type="slidenum">
              <a:rPr lang="tr-TR" smtClean="0"/>
              <a:t>‹#›</a:t>
            </a:fld>
            <a:endParaRPr lang="tr-TR"/>
          </a:p>
        </p:txBody>
      </p:sp>
    </p:spTree>
    <p:extLst>
      <p:ext uri="{BB962C8B-B14F-4D97-AF65-F5344CB8AC3E}">
        <p14:creationId xmlns:p14="http://schemas.microsoft.com/office/powerpoint/2010/main" val="39266912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F516EE9-C96F-4660-9215-BFCB756BD0CC}"/>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5C3E2F56-2D20-4062-945C-E5F33F14F868}"/>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C201A9BF-CF1E-41BB-98C9-78A60EE6BF6A}"/>
              </a:ext>
            </a:extLst>
          </p:cNvPr>
          <p:cNvSpPr>
            <a:spLocks noGrp="1"/>
          </p:cNvSpPr>
          <p:nvPr>
            <p:ph type="dt" sz="half" idx="10"/>
          </p:nvPr>
        </p:nvSpPr>
        <p:spPr/>
        <p:txBody>
          <a:bodyPr/>
          <a:lstStyle/>
          <a:p>
            <a:fld id="{C4DF7763-C8AE-4F16-B9D4-316784B2B4AE}" type="datetimeFigureOut">
              <a:rPr lang="tr-TR" smtClean="0"/>
              <a:t>22.03.2020</a:t>
            </a:fld>
            <a:endParaRPr lang="tr-TR"/>
          </a:p>
        </p:txBody>
      </p:sp>
      <p:sp>
        <p:nvSpPr>
          <p:cNvPr id="5" name="Alt Bilgi Yer Tutucusu 4">
            <a:extLst>
              <a:ext uri="{FF2B5EF4-FFF2-40B4-BE49-F238E27FC236}">
                <a16:creationId xmlns:a16="http://schemas.microsoft.com/office/drawing/2014/main" id="{245CCAFD-E2D4-4E3E-B2E1-32C4AB53C23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CA1B988-4CA6-4290-A765-56CFDBCCCF5A}"/>
              </a:ext>
            </a:extLst>
          </p:cNvPr>
          <p:cNvSpPr>
            <a:spLocks noGrp="1"/>
          </p:cNvSpPr>
          <p:nvPr>
            <p:ph type="sldNum" sz="quarter" idx="12"/>
          </p:nvPr>
        </p:nvSpPr>
        <p:spPr/>
        <p:txBody>
          <a:bodyPr/>
          <a:lstStyle/>
          <a:p>
            <a:fld id="{13B72886-82EB-48E9-8F7E-368B7631D552}" type="slidenum">
              <a:rPr lang="tr-TR" smtClean="0"/>
              <a:t>‹#›</a:t>
            </a:fld>
            <a:endParaRPr lang="tr-TR"/>
          </a:p>
        </p:txBody>
      </p:sp>
    </p:spTree>
    <p:extLst>
      <p:ext uri="{BB962C8B-B14F-4D97-AF65-F5344CB8AC3E}">
        <p14:creationId xmlns:p14="http://schemas.microsoft.com/office/powerpoint/2010/main" val="1298891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D5553648-7A1A-4B1D-8BA5-4D76FB6D3E13}"/>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6CFBFD96-2D53-4D70-A308-2C6A62E08BC1}"/>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016CCDB-A154-4E22-94E9-DA52BC3D6972}"/>
              </a:ext>
            </a:extLst>
          </p:cNvPr>
          <p:cNvSpPr>
            <a:spLocks noGrp="1"/>
          </p:cNvSpPr>
          <p:nvPr>
            <p:ph type="dt" sz="half" idx="10"/>
          </p:nvPr>
        </p:nvSpPr>
        <p:spPr/>
        <p:txBody>
          <a:bodyPr/>
          <a:lstStyle/>
          <a:p>
            <a:fld id="{C4DF7763-C8AE-4F16-B9D4-316784B2B4AE}" type="datetimeFigureOut">
              <a:rPr lang="tr-TR" smtClean="0"/>
              <a:t>22.03.2020</a:t>
            </a:fld>
            <a:endParaRPr lang="tr-TR"/>
          </a:p>
        </p:txBody>
      </p:sp>
      <p:sp>
        <p:nvSpPr>
          <p:cNvPr id="5" name="Alt Bilgi Yer Tutucusu 4">
            <a:extLst>
              <a:ext uri="{FF2B5EF4-FFF2-40B4-BE49-F238E27FC236}">
                <a16:creationId xmlns:a16="http://schemas.microsoft.com/office/drawing/2014/main" id="{8C0F5E64-F861-4386-81F3-2AB0E918CB5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C374BFB-8357-427D-AE75-7B48EBDC240D}"/>
              </a:ext>
            </a:extLst>
          </p:cNvPr>
          <p:cNvSpPr>
            <a:spLocks noGrp="1"/>
          </p:cNvSpPr>
          <p:nvPr>
            <p:ph type="sldNum" sz="quarter" idx="12"/>
          </p:nvPr>
        </p:nvSpPr>
        <p:spPr/>
        <p:txBody>
          <a:bodyPr/>
          <a:lstStyle/>
          <a:p>
            <a:fld id="{13B72886-82EB-48E9-8F7E-368B7631D552}" type="slidenum">
              <a:rPr lang="tr-TR" smtClean="0"/>
              <a:t>‹#›</a:t>
            </a:fld>
            <a:endParaRPr lang="tr-TR"/>
          </a:p>
        </p:txBody>
      </p:sp>
    </p:spTree>
    <p:extLst>
      <p:ext uri="{BB962C8B-B14F-4D97-AF65-F5344CB8AC3E}">
        <p14:creationId xmlns:p14="http://schemas.microsoft.com/office/powerpoint/2010/main" val="8815092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8485B2B-38B3-4F9A-95A4-8C5276552C11}"/>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4139F567-EC23-41D0-8009-DC88202FFF5E}"/>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B4247341-B5C5-495A-989F-376E8EB015A5}"/>
              </a:ext>
            </a:extLst>
          </p:cNvPr>
          <p:cNvSpPr>
            <a:spLocks noGrp="1"/>
          </p:cNvSpPr>
          <p:nvPr>
            <p:ph type="dt" sz="half" idx="10"/>
          </p:nvPr>
        </p:nvSpPr>
        <p:spPr/>
        <p:txBody>
          <a:bodyPr/>
          <a:lstStyle/>
          <a:p>
            <a:fld id="{C4DF7763-C8AE-4F16-B9D4-316784B2B4AE}" type="datetimeFigureOut">
              <a:rPr lang="tr-TR" smtClean="0"/>
              <a:t>22.03.2020</a:t>
            </a:fld>
            <a:endParaRPr lang="tr-TR"/>
          </a:p>
        </p:txBody>
      </p:sp>
      <p:sp>
        <p:nvSpPr>
          <p:cNvPr id="5" name="Alt Bilgi Yer Tutucusu 4">
            <a:extLst>
              <a:ext uri="{FF2B5EF4-FFF2-40B4-BE49-F238E27FC236}">
                <a16:creationId xmlns:a16="http://schemas.microsoft.com/office/drawing/2014/main" id="{9A7CF52D-B9F3-44EB-88DF-F28B73336BA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F75F7E1-FA5A-47FB-B494-BDA555C39457}"/>
              </a:ext>
            </a:extLst>
          </p:cNvPr>
          <p:cNvSpPr>
            <a:spLocks noGrp="1"/>
          </p:cNvSpPr>
          <p:nvPr>
            <p:ph type="sldNum" sz="quarter" idx="12"/>
          </p:nvPr>
        </p:nvSpPr>
        <p:spPr/>
        <p:txBody>
          <a:bodyPr/>
          <a:lstStyle/>
          <a:p>
            <a:fld id="{13B72886-82EB-48E9-8F7E-368B7631D552}" type="slidenum">
              <a:rPr lang="tr-TR" smtClean="0"/>
              <a:t>‹#›</a:t>
            </a:fld>
            <a:endParaRPr lang="tr-TR"/>
          </a:p>
        </p:txBody>
      </p:sp>
    </p:spTree>
    <p:extLst>
      <p:ext uri="{BB962C8B-B14F-4D97-AF65-F5344CB8AC3E}">
        <p14:creationId xmlns:p14="http://schemas.microsoft.com/office/powerpoint/2010/main" val="35572959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D443138-2DBA-45C1-991C-A5626B302A0C}"/>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913D27DD-773E-4AF7-ADA3-844DF00E5EA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F82CB564-F2FF-4140-A0C7-E6D7840EC03A}"/>
              </a:ext>
            </a:extLst>
          </p:cNvPr>
          <p:cNvSpPr>
            <a:spLocks noGrp="1"/>
          </p:cNvSpPr>
          <p:nvPr>
            <p:ph type="dt" sz="half" idx="10"/>
          </p:nvPr>
        </p:nvSpPr>
        <p:spPr/>
        <p:txBody>
          <a:bodyPr/>
          <a:lstStyle/>
          <a:p>
            <a:fld id="{C4DF7763-C8AE-4F16-B9D4-316784B2B4AE}" type="datetimeFigureOut">
              <a:rPr lang="tr-TR" smtClean="0"/>
              <a:t>22.03.2020</a:t>
            </a:fld>
            <a:endParaRPr lang="tr-TR"/>
          </a:p>
        </p:txBody>
      </p:sp>
      <p:sp>
        <p:nvSpPr>
          <p:cNvPr id="5" name="Alt Bilgi Yer Tutucusu 4">
            <a:extLst>
              <a:ext uri="{FF2B5EF4-FFF2-40B4-BE49-F238E27FC236}">
                <a16:creationId xmlns:a16="http://schemas.microsoft.com/office/drawing/2014/main" id="{EED9F8A5-BD9E-4D86-9187-C41AD63C757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4FAD905-539E-4D02-9F5D-A4721CDBAE56}"/>
              </a:ext>
            </a:extLst>
          </p:cNvPr>
          <p:cNvSpPr>
            <a:spLocks noGrp="1"/>
          </p:cNvSpPr>
          <p:nvPr>
            <p:ph type="sldNum" sz="quarter" idx="12"/>
          </p:nvPr>
        </p:nvSpPr>
        <p:spPr/>
        <p:txBody>
          <a:bodyPr/>
          <a:lstStyle/>
          <a:p>
            <a:fld id="{13B72886-82EB-48E9-8F7E-368B7631D552}" type="slidenum">
              <a:rPr lang="tr-TR" smtClean="0"/>
              <a:t>‹#›</a:t>
            </a:fld>
            <a:endParaRPr lang="tr-TR"/>
          </a:p>
        </p:txBody>
      </p:sp>
    </p:spTree>
    <p:extLst>
      <p:ext uri="{BB962C8B-B14F-4D97-AF65-F5344CB8AC3E}">
        <p14:creationId xmlns:p14="http://schemas.microsoft.com/office/powerpoint/2010/main" val="9974378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853B27B-42FE-4E01-9002-A528D3005FCF}"/>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8F8B4C98-07CF-418B-A6F6-F1995EBC78F2}"/>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A4E4DE1E-11BF-4606-A971-C6E1FDF200DE}"/>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1F63FBEC-C15A-4D5D-9790-BC44269BBCE6}"/>
              </a:ext>
            </a:extLst>
          </p:cNvPr>
          <p:cNvSpPr>
            <a:spLocks noGrp="1"/>
          </p:cNvSpPr>
          <p:nvPr>
            <p:ph type="dt" sz="half" idx="10"/>
          </p:nvPr>
        </p:nvSpPr>
        <p:spPr/>
        <p:txBody>
          <a:bodyPr/>
          <a:lstStyle/>
          <a:p>
            <a:fld id="{C4DF7763-C8AE-4F16-B9D4-316784B2B4AE}" type="datetimeFigureOut">
              <a:rPr lang="tr-TR" smtClean="0"/>
              <a:t>22.03.2020</a:t>
            </a:fld>
            <a:endParaRPr lang="tr-TR"/>
          </a:p>
        </p:txBody>
      </p:sp>
      <p:sp>
        <p:nvSpPr>
          <p:cNvPr id="6" name="Alt Bilgi Yer Tutucusu 5">
            <a:extLst>
              <a:ext uri="{FF2B5EF4-FFF2-40B4-BE49-F238E27FC236}">
                <a16:creationId xmlns:a16="http://schemas.microsoft.com/office/drawing/2014/main" id="{599F3E01-1F68-4804-9254-0686C0BF983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6AE33F42-5C6A-4FAF-B869-B173E46AC923}"/>
              </a:ext>
            </a:extLst>
          </p:cNvPr>
          <p:cNvSpPr>
            <a:spLocks noGrp="1"/>
          </p:cNvSpPr>
          <p:nvPr>
            <p:ph type="sldNum" sz="quarter" idx="12"/>
          </p:nvPr>
        </p:nvSpPr>
        <p:spPr/>
        <p:txBody>
          <a:bodyPr/>
          <a:lstStyle/>
          <a:p>
            <a:fld id="{13B72886-82EB-48E9-8F7E-368B7631D552}" type="slidenum">
              <a:rPr lang="tr-TR" smtClean="0"/>
              <a:t>‹#›</a:t>
            </a:fld>
            <a:endParaRPr lang="tr-TR"/>
          </a:p>
        </p:txBody>
      </p:sp>
    </p:spTree>
    <p:extLst>
      <p:ext uri="{BB962C8B-B14F-4D97-AF65-F5344CB8AC3E}">
        <p14:creationId xmlns:p14="http://schemas.microsoft.com/office/powerpoint/2010/main" val="3266826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02789E3-7CDB-48BD-856E-EFCE0430FDE0}"/>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2DF41E9B-F0A3-45E8-B9B8-5820223AA7E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9BB994AB-DC71-4A8D-9C3C-64E5720CCA63}"/>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7C7D977B-F81A-4223-BD25-22FAD72FB41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860B4499-76CE-4ED1-815A-F4D0EED02681}"/>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0E9CEBC6-879D-4BE6-B3D2-FD495F83494C}"/>
              </a:ext>
            </a:extLst>
          </p:cNvPr>
          <p:cNvSpPr>
            <a:spLocks noGrp="1"/>
          </p:cNvSpPr>
          <p:nvPr>
            <p:ph type="dt" sz="half" idx="10"/>
          </p:nvPr>
        </p:nvSpPr>
        <p:spPr/>
        <p:txBody>
          <a:bodyPr/>
          <a:lstStyle/>
          <a:p>
            <a:fld id="{C4DF7763-C8AE-4F16-B9D4-316784B2B4AE}" type="datetimeFigureOut">
              <a:rPr lang="tr-TR" smtClean="0"/>
              <a:t>22.03.2020</a:t>
            </a:fld>
            <a:endParaRPr lang="tr-TR"/>
          </a:p>
        </p:txBody>
      </p:sp>
      <p:sp>
        <p:nvSpPr>
          <p:cNvPr id="8" name="Alt Bilgi Yer Tutucusu 7">
            <a:extLst>
              <a:ext uri="{FF2B5EF4-FFF2-40B4-BE49-F238E27FC236}">
                <a16:creationId xmlns:a16="http://schemas.microsoft.com/office/drawing/2014/main" id="{B5ACD996-907B-4DD8-A791-5593EF5E73C3}"/>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B2491569-3EED-4999-86BE-7F49E2E58B13}"/>
              </a:ext>
            </a:extLst>
          </p:cNvPr>
          <p:cNvSpPr>
            <a:spLocks noGrp="1"/>
          </p:cNvSpPr>
          <p:nvPr>
            <p:ph type="sldNum" sz="quarter" idx="12"/>
          </p:nvPr>
        </p:nvSpPr>
        <p:spPr/>
        <p:txBody>
          <a:bodyPr/>
          <a:lstStyle/>
          <a:p>
            <a:fld id="{13B72886-82EB-48E9-8F7E-368B7631D552}" type="slidenum">
              <a:rPr lang="tr-TR" smtClean="0"/>
              <a:t>‹#›</a:t>
            </a:fld>
            <a:endParaRPr lang="tr-TR"/>
          </a:p>
        </p:txBody>
      </p:sp>
    </p:spTree>
    <p:extLst>
      <p:ext uri="{BB962C8B-B14F-4D97-AF65-F5344CB8AC3E}">
        <p14:creationId xmlns:p14="http://schemas.microsoft.com/office/powerpoint/2010/main" val="30572754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3AA300A-C00B-437C-948A-925522B615E2}"/>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37F99D76-F3AA-4939-9407-A6FEE7506B5D}"/>
              </a:ext>
            </a:extLst>
          </p:cNvPr>
          <p:cNvSpPr>
            <a:spLocks noGrp="1"/>
          </p:cNvSpPr>
          <p:nvPr>
            <p:ph type="dt" sz="half" idx="10"/>
          </p:nvPr>
        </p:nvSpPr>
        <p:spPr/>
        <p:txBody>
          <a:bodyPr/>
          <a:lstStyle/>
          <a:p>
            <a:fld id="{C4DF7763-C8AE-4F16-B9D4-316784B2B4AE}" type="datetimeFigureOut">
              <a:rPr lang="tr-TR" smtClean="0"/>
              <a:t>22.03.2020</a:t>
            </a:fld>
            <a:endParaRPr lang="tr-TR"/>
          </a:p>
        </p:txBody>
      </p:sp>
      <p:sp>
        <p:nvSpPr>
          <p:cNvPr id="4" name="Alt Bilgi Yer Tutucusu 3">
            <a:extLst>
              <a:ext uri="{FF2B5EF4-FFF2-40B4-BE49-F238E27FC236}">
                <a16:creationId xmlns:a16="http://schemas.microsoft.com/office/drawing/2014/main" id="{36766120-CD8F-42BF-A188-AE4BE11A929D}"/>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6B8F4E6B-FCFA-4E32-8032-0A419837571B}"/>
              </a:ext>
            </a:extLst>
          </p:cNvPr>
          <p:cNvSpPr>
            <a:spLocks noGrp="1"/>
          </p:cNvSpPr>
          <p:nvPr>
            <p:ph type="sldNum" sz="quarter" idx="12"/>
          </p:nvPr>
        </p:nvSpPr>
        <p:spPr/>
        <p:txBody>
          <a:bodyPr/>
          <a:lstStyle/>
          <a:p>
            <a:fld id="{13B72886-82EB-48E9-8F7E-368B7631D552}" type="slidenum">
              <a:rPr lang="tr-TR" smtClean="0"/>
              <a:t>‹#›</a:t>
            </a:fld>
            <a:endParaRPr lang="tr-TR"/>
          </a:p>
        </p:txBody>
      </p:sp>
    </p:spTree>
    <p:extLst>
      <p:ext uri="{BB962C8B-B14F-4D97-AF65-F5344CB8AC3E}">
        <p14:creationId xmlns:p14="http://schemas.microsoft.com/office/powerpoint/2010/main" val="4532256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3B05956A-7A31-4EF1-83ED-903AC9564917}"/>
              </a:ext>
            </a:extLst>
          </p:cNvPr>
          <p:cNvSpPr>
            <a:spLocks noGrp="1"/>
          </p:cNvSpPr>
          <p:nvPr>
            <p:ph type="dt" sz="half" idx="10"/>
          </p:nvPr>
        </p:nvSpPr>
        <p:spPr/>
        <p:txBody>
          <a:bodyPr/>
          <a:lstStyle/>
          <a:p>
            <a:fld id="{C4DF7763-C8AE-4F16-B9D4-316784B2B4AE}" type="datetimeFigureOut">
              <a:rPr lang="tr-TR" smtClean="0"/>
              <a:t>22.03.2020</a:t>
            </a:fld>
            <a:endParaRPr lang="tr-TR"/>
          </a:p>
        </p:txBody>
      </p:sp>
      <p:sp>
        <p:nvSpPr>
          <p:cNvPr id="3" name="Alt Bilgi Yer Tutucusu 2">
            <a:extLst>
              <a:ext uri="{FF2B5EF4-FFF2-40B4-BE49-F238E27FC236}">
                <a16:creationId xmlns:a16="http://schemas.microsoft.com/office/drawing/2014/main" id="{2E130DA0-4BB2-484C-98A7-955FF004C0A6}"/>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307455C5-7CCD-4AE9-A888-9EFC21410B89}"/>
              </a:ext>
            </a:extLst>
          </p:cNvPr>
          <p:cNvSpPr>
            <a:spLocks noGrp="1"/>
          </p:cNvSpPr>
          <p:nvPr>
            <p:ph type="sldNum" sz="quarter" idx="12"/>
          </p:nvPr>
        </p:nvSpPr>
        <p:spPr/>
        <p:txBody>
          <a:bodyPr/>
          <a:lstStyle/>
          <a:p>
            <a:fld id="{13B72886-82EB-48E9-8F7E-368B7631D552}" type="slidenum">
              <a:rPr lang="tr-TR" smtClean="0"/>
              <a:t>‹#›</a:t>
            </a:fld>
            <a:endParaRPr lang="tr-TR"/>
          </a:p>
        </p:txBody>
      </p:sp>
    </p:spTree>
    <p:extLst>
      <p:ext uri="{BB962C8B-B14F-4D97-AF65-F5344CB8AC3E}">
        <p14:creationId xmlns:p14="http://schemas.microsoft.com/office/powerpoint/2010/main" val="38502661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C43E3E5-5AA3-4627-B7E0-EE6802D4F2DB}"/>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E165E438-2445-4918-9123-A6F605E1360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B9DB83A1-1766-485B-9093-7038306566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F9E3AFED-5606-4387-A935-2D3BDB89C93C}"/>
              </a:ext>
            </a:extLst>
          </p:cNvPr>
          <p:cNvSpPr>
            <a:spLocks noGrp="1"/>
          </p:cNvSpPr>
          <p:nvPr>
            <p:ph type="dt" sz="half" idx="10"/>
          </p:nvPr>
        </p:nvSpPr>
        <p:spPr/>
        <p:txBody>
          <a:bodyPr/>
          <a:lstStyle/>
          <a:p>
            <a:fld id="{C4DF7763-C8AE-4F16-B9D4-316784B2B4AE}" type="datetimeFigureOut">
              <a:rPr lang="tr-TR" smtClean="0"/>
              <a:t>22.03.2020</a:t>
            </a:fld>
            <a:endParaRPr lang="tr-TR"/>
          </a:p>
        </p:txBody>
      </p:sp>
      <p:sp>
        <p:nvSpPr>
          <p:cNvPr id="6" name="Alt Bilgi Yer Tutucusu 5">
            <a:extLst>
              <a:ext uri="{FF2B5EF4-FFF2-40B4-BE49-F238E27FC236}">
                <a16:creationId xmlns:a16="http://schemas.microsoft.com/office/drawing/2014/main" id="{A4CA6662-7393-4AB7-BBB5-4502491F3917}"/>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6B44DB8-379F-4B18-ADD8-4D84EA714E7E}"/>
              </a:ext>
            </a:extLst>
          </p:cNvPr>
          <p:cNvSpPr>
            <a:spLocks noGrp="1"/>
          </p:cNvSpPr>
          <p:nvPr>
            <p:ph type="sldNum" sz="quarter" idx="12"/>
          </p:nvPr>
        </p:nvSpPr>
        <p:spPr/>
        <p:txBody>
          <a:bodyPr/>
          <a:lstStyle/>
          <a:p>
            <a:fld id="{13B72886-82EB-48E9-8F7E-368B7631D552}" type="slidenum">
              <a:rPr lang="tr-TR" smtClean="0"/>
              <a:t>‹#›</a:t>
            </a:fld>
            <a:endParaRPr lang="tr-TR"/>
          </a:p>
        </p:txBody>
      </p:sp>
    </p:spTree>
    <p:extLst>
      <p:ext uri="{BB962C8B-B14F-4D97-AF65-F5344CB8AC3E}">
        <p14:creationId xmlns:p14="http://schemas.microsoft.com/office/powerpoint/2010/main" val="965215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54CC3F-345C-4059-B73C-514EAB972DB5}"/>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D80CC401-083F-42B5-8C88-26918E9C7F8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E0402D8E-84E2-4DE5-80EA-213B5BB22F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EC696B28-838F-4741-880D-83FBE347D2B6}"/>
              </a:ext>
            </a:extLst>
          </p:cNvPr>
          <p:cNvSpPr>
            <a:spLocks noGrp="1"/>
          </p:cNvSpPr>
          <p:nvPr>
            <p:ph type="dt" sz="half" idx="10"/>
          </p:nvPr>
        </p:nvSpPr>
        <p:spPr/>
        <p:txBody>
          <a:bodyPr/>
          <a:lstStyle/>
          <a:p>
            <a:fld id="{C4DF7763-C8AE-4F16-B9D4-316784B2B4AE}" type="datetimeFigureOut">
              <a:rPr lang="tr-TR" smtClean="0"/>
              <a:t>22.03.2020</a:t>
            </a:fld>
            <a:endParaRPr lang="tr-TR"/>
          </a:p>
        </p:txBody>
      </p:sp>
      <p:sp>
        <p:nvSpPr>
          <p:cNvPr id="6" name="Alt Bilgi Yer Tutucusu 5">
            <a:extLst>
              <a:ext uri="{FF2B5EF4-FFF2-40B4-BE49-F238E27FC236}">
                <a16:creationId xmlns:a16="http://schemas.microsoft.com/office/drawing/2014/main" id="{3E9AC475-5113-4583-B36E-A33ED42F58D9}"/>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09F74D4-E9E4-4B22-BA2E-76FFA002CDFE}"/>
              </a:ext>
            </a:extLst>
          </p:cNvPr>
          <p:cNvSpPr>
            <a:spLocks noGrp="1"/>
          </p:cNvSpPr>
          <p:nvPr>
            <p:ph type="sldNum" sz="quarter" idx="12"/>
          </p:nvPr>
        </p:nvSpPr>
        <p:spPr/>
        <p:txBody>
          <a:bodyPr/>
          <a:lstStyle/>
          <a:p>
            <a:fld id="{13B72886-82EB-48E9-8F7E-368B7631D552}" type="slidenum">
              <a:rPr lang="tr-TR" smtClean="0"/>
              <a:t>‹#›</a:t>
            </a:fld>
            <a:endParaRPr lang="tr-TR"/>
          </a:p>
        </p:txBody>
      </p:sp>
    </p:spTree>
    <p:extLst>
      <p:ext uri="{BB962C8B-B14F-4D97-AF65-F5344CB8AC3E}">
        <p14:creationId xmlns:p14="http://schemas.microsoft.com/office/powerpoint/2010/main" val="650688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ABDBCBC2-A94D-40D2-827C-30D678090D3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42F4BA17-9CFF-4895-9CCD-DC94C068F5B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5FF881C1-2207-4319-98D9-961FC92E5B1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DF7763-C8AE-4F16-B9D4-316784B2B4AE}" type="datetimeFigureOut">
              <a:rPr lang="tr-TR" smtClean="0"/>
              <a:t>22.03.2020</a:t>
            </a:fld>
            <a:endParaRPr lang="tr-TR"/>
          </a:p>
        </p:txBody>
      </p:sp>
      <p:sp>
        <p:nvSpPr>
          <p:cNvPr id="5" name="Alt Bilgi Yer Tutucusu 4">
            <a:extLst>
              <a:ext uri="{FF2B5EF4-FFF2-40B4-BE49-F238E27FC236}">
                <a16:creationId xmlns:a16="http://schemas.microsoft.com/office/drawing/2014/main" id="{663924CB-FB76-43F4-BD01-E81441349EC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7B0B85E0-E0FC-4B4C-8423-1404D00219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B72886-82EB-48E9-8F7E-368B7631D552}" type="slidenum">
              <a:rPr lang="tr-TR" smtClean="0"/>
              <a:t>‹#›</a:t>
            </a:fld>
            <a:endParaRPr lang="tr-TR"/>
          </a:p>
        </p:txBody>
      </p:sp>
    </p:spTree>
    <p:extLst>
      <p:ext uri="{BB962C8B-B14F-4D97-AF65-F5344CB8AC3E}">
        <p14:creationId xmlns:p14="http://schemas.microsoft.com/office/powerpoint/2010/main" val="22955298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ED6E445-E528-4847-843B-B75E0E70CB34}"/>
              </a:ext>
            </a:extLst>
          </p:cNvPr>
          <p:cNvSpPr>
            <a:spLocks noGrp="1"/>
          </p:cNvSpPr>
          <p:nvPr>
            <p:ph type="title"/>
          </p:nvPr>
        </p:nvSpPr>
        <p:spPr>
          <a:xfrm>
            <a:off x="838200" y="106017"/>
            <a:ext cx="10515600" cy="575020"/>
          </a:xfrm>
        </p:spPr>
        <p:txBody>
          <a:bodyPr>
            <a:normAutofit fontScale="90000"/>
          </a:bodyPr>
          <a:lstStyle/>
          <a:p>
            <a:br>
              <a:rPr lang="tr-TR" dirty="0"/>
            </a:br>
            <a:r>
              <a:rPr lang="tr-TR" dirty="0"/>
              <a:t>          </a:t>
            </a:r>
            <a:r>
              <a:rPr lang="tr-TR" b="1" dirty="0" err="1">
                <a:solidFill>
                  <a:srgbClr val="FF0000"/>
                </a:solidFill>
              </a:rPr>
              <a:t>Franchasing</a:t>
            </a:r>
            <a:r>
              <a:rPr lang="tr-TR" b="1" dirty="0">
                <a:solidFill>
                  <a:srgbClr val="FF0000"/>
                </a:solidFill>
              </a:rPr>
              <a:t> Kavramları</a:t>
            </a:r>
            <a:br>
              <a:rPr lang="tr-TR" dirty="0"/>
            </a:br>
            <a:endParaRPr lang="tr-TR" dirty="0"/>
          </a:p>
        </p:txBody>
      </p:sp>
      <p:sp>
        <p:nvSpPr>
          <p:cNvPr id="3" name="İçerik Yer Tutucusu 2">
            <a:extLst>
              <a:ext uri="{FF2B5EF4-FFF2-40B4-BE49-F238E27FC236}">
                <a16:creationId xmlns:a16="http://schemas.microsoft.com/office/drawing/2014/main" id="{84B978E0-3583-44D5-8A0B-19761B108906}"/>
              </a:ext>
            </a:extLst>
          </p:cNvPr>
          <p:cNvSpPr>
            <a:spLocks noGrp="1"/>
          </p:cNvSpPr>
          <p:nvPr>
            <p:ph idx="1"/>
          </p:nvPr>
        </p:nvSpPr>
        <p:spPr>
          <a:xfrm>
            <a:off x="543339" y="901148"/>
            <a:ext cx="10810461" cy="5850835"/>
          </a:xfrm>
        </p:spPr>
        <p:txBody>
          <a:bodyPr>
            <a:normAutofit/>
          </a:bodyPr>
          <a:lstStyle/>
          <a:p>
            <a:r>
              <a:rPr lang="tr-TR" b="1" dirty="0" err="1"/>
              <a:t>Franchise</a:t>
            </a:r>
            <a:r>
              <a:rPr lang="tr-TR" b="1" dirty="0"/>
              <a:t> veren ve alan, basitçe iki taraf olarak görünse bile, yetkilerine ve üstlendikleri işlere göre değişik şekillerde adlandırılırlar.</a:t>
            </a:r>
          </a:p>
          <a:p>
            <a:r>
              <a:rPr lang="tr-TR" b="1" dirty="0" err="1"/>
              <a:t>Franchise</a:t>
            </a:r>
            <a:r>
              <a:rPr lang="tr-TR" b="1" dirty="0"/>
              <a:t> veren (</a:t>
            </a:r>
            <a:r>
              <a:rPr lang="tr-TR" b="1" dirty="0" err="1"/>
              <a:t>franchisor</a:t>
            </a:r>
            <a:r>
              <a:rPr lang="tr-TR" b="1" dirty="0"/>
              <a:t>, </a:t>
            </a:r>
            <a:r>
              <a:rPr lang="tr-TR" b="1" dirty="0" err="1"/>
              <a:t>franchiser</a:t>
            </a:r>
            <a:r>
              <a:rPr lang="tr-TR" b="1" dirty="0"/>
              <a:t>)</a:t>
            </a:r>
          </a:p>
          <a:p>
            <a:r>
              <a:rPr lang="tr-TR" b="1" dirty="0"/>
              <a:t>Sistemin ve markanın haklarına sahip olan ve </a:t>
            </a:r>
            <a:r>
              <a:rPr lang="tr-TR" b="1" dirty="0" err="1"/>
              <a:t>franchise</a:t>
            </a:r>
            <a:r>
              <a:rPr lang="tr-TR" b="1" dirty="0"/>
              <a:t> anlaşması ile bu hakları üçüncü yatırımcılara kullandıran kişi veya kuruluştur.</a:t>
            </a:r>
          </a:p>
          <a:p>
            <a:r>
              <a:rPr lang="tr-TR" b="1" dirty="0" err="1"/>
              <a:t>Franchise</a:t>
            </a:r>
            <a:r>
              <a:rPr lang="tr-TR" b="1" dirty="0"/>
              <a:t> veren, sistemi kuranın kendisi olabileceği gibi, sadece </a:t>
            </a:r>
            <a:r>
              <a:rPr lang="tr-TR" b="1" dirty="0" err="1"/>
              <a:t>franchise</a:t>
            </a:r>
            <a:r>
              <a:rPr lang="tr-TR" b="1" dirty="0"/>
              <a:t> haklarını satma yetkisine sahip bir başkası da olabilir.</a:t>
            </a:r>
          </a:p>
          <a:p>
            <a:r>
              <a:rPr lang="tr-TR" b="1" dirty="0" err="1"/>
              <a:t>Franchise</a:t>
            </a:r>
            <a:r>
              <a:rPr lang="tr-TR" b="1" dirty="0"/>
              <a:t> verenin aynı sistemle çalışan kendi işletmesi veya işletmeleri olabilir veya olmayabilir.</a:t>
            </a:r>
          </a:p>
          <a:p>
            <a:r>
              <a:rPr lang="tr-TR" b="1" dirty="0" err="1"/>
              <a:t>Franchise</a:t>
            </a:r>
            <a:r>
              <a:rPr lang="tr-TR" b="1" dirty="0"/>
              <a:t> veren, sistemin gereği olan araştırma, eğitim, denetim, vb. gibi destekleri üstlenir.</a:t>
            </a:r>
          </a:p>
          <a:p>
            <a:endParaRPr lang="tr-TR" dirty="0"/>
          </a:p>
        </p:txBody>
      </p:sp>
    </p:spTree>
    <p:extLst>
      <p:ext uri="{BB962C8B-B14F-4D97-AF65-F5344CB8AC3E}">
        <p14:creationId xmlns:p14="http://schemas.microsoft.com/office/powerpoint/2010/main" val="25111941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129F849-27F6-44A9-AB42-868697B50C5B}"/>
              </a:ext>
            </a:extLst>
          </p:cNvPr>
          <p:cNvSpPr>
            <a:spLocks noGrp="1"/>
          </p:cNvSpPr>
          <p:nvPr>
            <p:ph type="title"/>
          </p:nvPr>
        </p:nvSpPr>
        <p:spPr>
          <a:xfrm>
            <a:off x="838200" y="1"/>
            <a:ext cx="10515600" cy="569842"/>
          </a:xfrm>
        </p:spPr>
        <p:txBody>
          <a:bodyPr>
            <a:normAutofit fontScale="90000"/>
          </a:bodyPr>
          <a:lstStyle/>
          <a:p>
            <a:br>
              <a:rPr lang="tr-TR" dirty="0"/>
            </a:br>
            <a:r>
              <a:rPr lang="tr-TR" b="1" dirty="0">
                <a:solidFill>
                  <a:srgbClr val="FF0000"/>
                </a:solidFill>
              </a:rPr>
              <a:t>Türkiye’de </a:t>
            </a:r>
            <a:r>
              <a:rPr lang="tr-TR" b="1" dirty="0" err="1">
                <a:solidFill>
                  <a:srgbClr val="FF0000"/>
                </a:solidFill>
              </a:rPr>
              <a:t>Franchasing</a:t>
            </a:r>
            <a:r>
              <a:rPr lang="tr-TR" b="1" dirty="0">
                <a:solidFill>
                  <a:srgbClr val="FF0000"/>
                </a:solidFill>
              </a:rPr>
              <a:t> Sistemi</a:t>
            </a:r>
            <a:br>
              <a:rPr lang="tr-TR" dirty="0"/>
            </a:br>
            <a:endParaRPr lang="tr-TR" dirty="0"/>
          </a:p>
        </p:txBody>
      </p:sp>
      <p:sp>
        <p:nvSpPr>
          <p:cNvPr id="3" name="İçerik Yer Tutucusu 2">
            <a:extLst>
              <a:ext uri="{FF2B5EF4-FFF2-40B4-BE49-F238E27FC236}">
                <a16:creationId xmlns:a16="http://schemas.microsoft.com/office/drawing/2014/main" id="{CBB8809C-6361-4EB0-A899-66011DCB6D5B}"/>
              </a:ext>
            </a:extLst>
          </p:cNvPr>
          <p:cNvSpPr>
            <a:spLocks noGrp="1"/>
          </p:cNvSpPr>
          <p:nvPr>
            <p:ph idx="1"/>
          </p:nvPr>
        </p:nvSpPr>
        <p:spPr>
          <a:xfrm>
            <a:off x="278296" y="781878"/>
            <a:ext cx="11075504" cy="6076122"/>
          </a:xfrm>
        </p:spPr>
        <p:txBody>
          <a:bodyPr>
            <a:normAutofit fontScale="92500" lnSpcReduction="10000"/>
          </a:bodyPr>
          <a:lstStyle/>
          <a:p>
            <a:r>
              <a:rPr lang="tr-TR" b="1" dirty="0"/>
              <a:t>Türkiye’de 24 Ocak 1980 kararları sonucu bürokratik engellerin kalkmasıyla, Türkiye yabancı yatırımcılar için cazip hâle gelmiştir. Ekonominin dışa açılmasıyla Türkiye pazarına giren yabancı firmaların sayısı hızla artmıştır. Yabancı firmalar, kendi marka </a:t>
            </a:r>
            <a:r>
              <a:rPr lang="tr-TR" b="1" dirty="0" err="1"/>
              <a:t>adlarını,işletme</a:t>
            </a:r>
            <a:r>
              <a:rPr lang="tr-TR" b="1" dirty="0"/>
              <a:t> yöntemlerini kullanma haklarını yerel pazar koşullarını daha iyi bilen </a:t>
            </a:r>
            <a:r>
              <a:rPr lang="tr-TR" b="1" dirty="0" err="1"/>
              <a:t>Türkyatırımcılara</a:t>
            </a:r>
            <a:r>
              <a:rPr lang="tr-TR" b="1" dirty="0"/>
              <a:t> </a:t>
            </a:r>
            <a:r>
              <a:rPr lang="tr-TR" b="1" dirty="0" err="1"/>
              <a:t>Franchasing</a:t>
            </a:r>
            <a:r>
              <a:rPr lang="tr-TR" b="1" dirty="0"/>
              <a:t> olarak vermeye başlamışlardır.</a:t>
            </a:r>
          </a:p>
          <a:p>
            <a:r>
              <a:rPr lang="tr-TR" b="1" dirty="0"/>
              <a:t>Yabancı firmalar, Türkiye’de bir firmaya </a:t>
            </a:r>
            <a:r>
              <a:rPr lang="tr-TR" b="1" dirty="0" err="1"/>
              <a:t>franchise</a:t>
            </a:r>
            <a:r>
              <a:rPr lang="tr-TR" b="1" dirty="0"/>
              <a:t> verme yetkisi vererek ya da kendileri bir şirket kurarak faaliyetlerini sürdürmektedirler. Kendi işini kurmak isteyenler önceleri bayi, acente açarlarken, günümüzde tanınmış bir firmadan </a:t>
            </a:r>
            <a:r>
              <a:rPr lang="tr-TR" b="1" dirty="0" err="1"/>
              <a:t>franchise</a:t>
            </a:r>
            <a:r>
              <a:rPr lang="tr-TR" b="1" dirty="0"/>
              <a:t> alarak kendi işlerinin sahibi olmaya başlamışlardır.</a:t>
            </a:r>
          </a:p>
          <a:p>
            <a:r>
              <a:rPr lang="tr-TR" b="1" dirty="0" err="1"/>
              <a:t>Franchasing’in</a:t>
            </a:r>
            <a:r>
              <a:rPr lang="tr-TR" b="1" dirty="0"/>
              <a:t> Türkiye’de doğru bir şekilde öğrenilmesi ve gelişmesi, isteyenleri bilgilendirerek ücretsiz danışmanlık yapmak, Türk hukuk sistemi </a:t>
            </a:r>
            <a:r>
              <a:rPr lang="tr-TR" b="1" dirty="0" err="1"/>
              <a:t>içersindeki</a:t>
            </a:r>
            <a:r>
              <a:rPr lang="tr-TR" b="1" dirty="0"/>
              <a:t> yerini bulması için gerekli çalışmaları yapmak, </a:t>
            </a:r>
            <a:r>
              <a:rPr lang="tr-TR" b="1" dirty="0" err="1"/>
              <a:t>Franchasing</a:t>
            </a:r>
            <a:r>
              <a:rPr lang="tr-TR" b="1" dirty="0"/>
              <a:t> konusunda hatalı uygulamalarda bulunan üyelere karşı yetkili bir yer olarak tarafların uyum </a:t>
            </a:r>
            <a:r>
              <a:rPr lang="tr-TR" b="1" dirty="0" err="1"/>
              <a:t>içersinde</a:t>
            </a:r>
            <a:r>
              <a:rPr lang="tr-TR" b="1" dirty="0"/>
              <a:t> çalışmalarını sağlamak ve </a:t>
            </a:r>
            <a:r>
              <a:rPr lang="tr-TR" b="1" dirty="0" err="1"/>
              <a:t>Franchasing’i</a:t>
            </a:r>
            <a:r>
              <a:rPr lang="tr-TR" b="1" dirty="0"/>
              <a:t> ülke içinde yaymak üzere 1991 yılında İstanbul’da Ulusal </a:t>
            </a:r>
            <a:r>
              <a:rPr lang="tr-TR" b="1" dirty="0" err="1"/>
              <a:t>Franchasing</a:t>
            </a:r>
            <a:r>
              <a:rPr lang="tr-TR" b="1" dirty="0"/>
              <a:t> Derneği (UFRAD) kurulmuştur.</a:t>
            </a:r>
          </a:p>
          <a:p>
            <a:endParaRPr lang="tr-TR" dirty="0"/>
          </a:p>
        </p:txBody>
      </p:sp>
    </p:spTree>
    <p:extLst>
      <p:ext uri="{BB962C8B-B14F-4D97-AF65-F5344CB8AC3E}">
        <p14:creationId xmlns:p14="http://schemas.microsoft.com/office/powerpoint/2010/main" val="23239065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D5EC4F8-F659-4362-9A4F-600E14EBF8B9}"/>
              </a:ext>
            </a:extLst>
          </p:cNvPr>
          <p:cNvSpPr>
            <a:spLocks noGrp="1"/>
          </p:cNvSpPr>
          <p:nvPr>
            <p:ph type="title"/>
          </p:nvPr>
        </p:nvSpPr>
        <p:spPr>
          <a:xfrm>
            <a:off x="838200" y="0"/>
            <a:ext cx="10515600" cy="874644"/>
          </a:xfrm>
        </p:spPr>
        <p:txBody>
          <a:bodyPr>
            <a:normAutofit/>
          </a:bodyPr>
          <a:lstStyle/>
          <a:p>
            <a:r>
              <a:rPr lang="tr-TR" b="1" dirty="0" err="1">
                <a:solidFill>
                  <a:srgbClr val="FF0000"/>
                </a:solidFill>
              </a:rPr>
              <a:t>Franchasing’de</a:t>
            </a:r>
            <a:r>
              <a:rPr lang="tr-TR" b="1" dirty="0">
                <a:solidFill>
                  <a:srgbClr val="FF0000"/>
                </a:solidFill>
              </a:rPr>
              <a:t> Temel İlkeler</a:t>
            </a:r>
          </a:p>
        </p:txBody>
      </p:sp>
      <p:sp>
        <p:nvSpPr>
          <p:cNvPr id="3" name="İçerik Yer Tutucusu 2">
            <a:extLst>
              <a:ext uri="{FF2B5EF4-FFF2-40B4-BE49-F238E27FC236}">
                <a16:creationId xmlns:a16="http://schemas.microsoft.com/office/drawing/2014/main" id="{D428D1D9-61C9-406B-86BE-D8BCDC5D157D}"/>
              </a:ext>
            </a:extLst>
          </p:cNvPr>
          <p:cNvSpPr>
            <a:spLocks noGrp="1"/>
          </p:cNvSpPr>
          <p:nvPr>
            <p:ph idx="1"/>
          </p:nvPr>
        </p:nvSpPr>
        <p:spPr>
          <a:xfrm>
            <a:off x="490330" y="874644"/>
            <a:ext cx="10863470" cy="5791199"/>
          </a:xfrm>
        </p:spPr>
        <p:txBody>
          <a:bodyPr>
            <a:normAutofit fontScale="92500" lnSpcReduction="20000"/>
          </a:bodyPr>
          <a:lstStyle/>
          <a:p>
            <a:endParaRPr lang="tr-TR" dirty="0"/>
          </a:p>
          <a:p>
            <a:r>
              <a:rPr lang="tr-TR" b="1" dirty="0"/>
              <a:t>Avrupa´da ve Amerika´da </a:t>
            </a:r>
            <a:r>
              <a:rPr lang="tr-TR" b="1" dirty="0" err="1"/>
              <a:t>franchise</a:t>
            </a:r>
            <a:r>
              <a:rPr lang="tr-TR" b="1" dirty="0"/>
              <a:t> sektörüne disiplin getirmek ve </a:t>
            </a:r>
            <a:r>
              <a:rPr lang="tr-TR" b="1" dirty="0" err="1"/>
              <a:t>franchise</a:t>
            </a:r>
            <a:r>
              <a:rPr lang="tr-TR" b="1" dirty="0"/>
              <a:t> alan yatırımcıları korumak için konmuş olan ilke ve yasalar 1995 yılında UFRAD tarafından kabul edilmiş ve tüzüğe işlenerek üyeleri için zorunlu hâle getirilmiştir.</a:t>
            </a:r>
          </a:p>
          <a:p>
            <a:r>
              <a:rPr lang="tr-TR" b="1" dirty="0"/>
              <a:t>UFRAD üyelerinden </a:t>
            </a:r>
            <a:r>
              <a:rPr lang="tr-TR" b="1" dirty="0" err="1"/>
              <a:t>franchise</a:t>
            </a:r>
            <a:r>
              <a:rPr lang="tr-TR" b="1" dirty="0"/>
              <a:t> alınması hâlinde bu ilkelere uyulmasını istemek </a:t>
            </a:r>
            <a:r>
              <a:rPr lang="tr-TR" b="1" dirty="0" err="1"/>
              <a:t>franchise</a:t>
            </a:r>
            <a:r>
              <a:rPr lang="tr-TR" b="1" dirty="0"/>
              <a:t> alanların hakkı ve bilinçli yatırımcı / basiretli tacir olarak yükümlülüğüdür. UFRAD üyelik için başvuran firmaları aşağıdaki ölçütlere göre incelemekte ve kabul etmektedir:</a:t>
            </a:r>
          </a:p>
          <a:p>
            <a:r>
              <a:rPr lang="tr-TR" b="1" dirty="0"/>
              <a:t>Dürüstlük</a:t>
            </a:r>
          </a:p>
          <a:p>
            <a:r>
              <a:rPr lang="tr-TR" b="1" dirty="0"/>
              <a:t>Yönlendirici</a:t>
            </a:r>
          </a:p>
          <a:p>
            <a:r>
              <a:rPr lang="tr-TR" b="1" dirty="0"/>
              <a:t>Açıklık</a:t>
            </a:r>
          </a:p>
          <a:p>
            <a:r>
              <a:rPr lang="tr-TR" b="1" dirty="0" err="1"/>
              <a:t>Franchise</a:t>
            </a:r>
            <a:r>
              <a:rPr lang="tr-TR" b="1" dirty="0"/>
              <a:t> alanı bulma, reklâm ve bilgilendirme</a:t>
            </a:r>
          </a:p>
          <a:p>
            <a:r>
              <a:rPr lang="tr-TR" b="1" dirty="0"/>
              <a:t>Bireysel </a:t>
            </a:r>
            <a:r>
              <a:rPr lang="tr-TR" b="1" dirty="0" err="1"/>
              <a:t>franchise</a:t>
            </a:r>
            <a:r>
              <a:rPr lang="tr-TR" b="1" dirty="0"/>
              <a:t> alanın seçimi</a:t>
            </a:r>
          </a:p>
          <a:p>
            <a:r>
              <a:rPr lang="tr-TR" b="1" dirty="0" err="1"/>
              <a:t>Franchise</a:t>
            </a:r>
            <a:r>
              <a:rPr lang="tr-TR" b="1" dirty="0"/>
              <a:t> anlaşması</a:t>
            </a:r>
          </a:p>
          <a:p>
            <a:r>
              <a:rPr lang="tr-TR" b="1" dirty="0"/>
              <a:t>Dürüst </a:t>
            </a:r>
            <a:r>
              <a:rPr lang="tr-TR" b="1" dirty="0" err="1"/>
              <a:t>franchise</a:t>
            </a:r>
            <a:r>
              <a:rPr lang="tr-TR" b="1" dirty="0"/>
              <a:t> ilkeleri ve </a:t>
            </a:r>
            <a:r>
              <a:rPr lang="tr-TR" b="1" dirty="0" err="1"/>
              <a:t>master</a:t>
            </a:r>
            <a:r>
              <a:rPr lang="tr-TR" b="1" dirty="0"/>
              <a:t> </a:t>
            </a:r>
            <a:r>
              <a:rPr lang="tr-TR" b="1" dirty="0" err="1"/>
              <a:t>franchise</a:t>
            </a:r>
            <a:r>
              <a:rPr lang="tr-TR" b="1" dirty="0"/>
              <a:t> sistemi</a:t>
            </a:r>
          </a:p>
          <a:p>
            <a:endParaRPr lang="tr-TR" dirty="0"/>
          </a:p>
        </p:txBody>
      </p:sp>
    </p:spTree>
    <p:extLst>
      <p:ext uri="{BB962C8B-B14F-4D97-AF65-F5344CB8AC3E}">
        <p14:creationId xmlns:p14="http://schemas.microsoft.com/office/powerpoint/2010/main" val="19009099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1574BED-8A06-4D37-8FC6-E90BD94A6963}"/>
              </a:ext>
            </a:extLst>
          </p:cNvPr>
          <p:cNvSpPr>
            <a:spLocks noGrp="1"/>
          </p:cNvSpPr>
          <p:nvPr>
            <p:ph type="title"/>
          </p:nvPr>
        </p:nvSpPr>
        <p:spPr>
          <a:xfrm>
            <a:off x="556591" y="145774"/>
            <a:ext cx="10797209" cy="742122"/>
          </a:xfrm>
        </p:spPr>
        <p:txBody>
          <a:bodyPr>
            <a:normAutofit/>
          </a:bodyPr>
          <a:lstStyle/>
          <a:p>
            <a:r>
              <a:rPr lang="tr-TR" dirty="0"/>
              <a:t>     </a:t>
            </a:r>
            <a:r>
              <a:rPr lang="tr-TR" b="1" dirty="0" err="1">
                <a:solidFill>
                  <a:srgbClr val="FF0000"/>
                </a:solidFill>
              </a:rPr>
              <a:t>Franchasing</a:t>
            </a:r>
            <a:r>
              <a:rPr lang="tr-TR" b="1" dirty="0">
                <a:solidFill>
                  <a:srgbClr val="FF0000"/>
                </a:solidFill>
              </a:rPr>
              <a:t>-Acentelik Sistemleri</a:t>
            </a:r>
          </a:p>
        </p:txBody>
      </p:sp>
      <p:sp>
        <p:nvSpPr>
          <p:cNvPr id="3" name="İçerik Yer Tutucusu 2">
            <a:extLst>
              <a:ext uri="{FF2B5EF4-FFF2-40B4-BE49-F238E27FC236}">
                <a16:creationId xmlns:a16="http://schemas.microsoft.com/office/drawing/2014/main" id="{7082525E-C595-42ED-A640-6123E46829FB}"/>
              </a:ext>
            </a:extLst>
          </p:cNvPr>
          <p:cNvSpPr>
            <a:spLocks noGrp="1"/>
          </p:cNvSpPr>
          <p:nvPr>
            <p:ph idx="1"/>
          </p:nvPr>
        </p:nvSpPr>
        <p:spPr>
          <a:xfrm>
            <a:off x="397565" y="887896"/>
            <a:ext cx="10956235" cy="5970104"/>
          </a:xfrm>
        </p:spPr>
        <p:txBody>
          <a:bodyPr>
            <a:normAutofit/>
          </a:bodyPr>
          <a:lstStyle/>
          <a:p>
            <a:endParaRPr lang="tr-TR" dirty="0"/>
          </a:p>
          <a:p>
            <a:r>
              <a:rPr lang="tr-TR" b="1" dirty="0" err="1"/>
              <a:t>Franchise</a:t>
            </a:r>
            <a:r>
              <a:rPr lang="tr-TR" b="1" dirty="0"/>
              <a:t> şartlarının hiçbiri acentelikte yoktur. Acentelikte, marka ve isim birliği bulunmaz, destek sadece mal ve bölge ile sınırlı kalır. Satış veya cirodan bedel ödenmesi de söz konusu değildir.</a:t>
            </a:r>
          </a:p>
          <a:p>
            <a:r>
              <a:rPr lang="tr-TR" b="1" dirty="0"/>
              <a:t>Acentelik ağırlıklı olarak ticari aracılık ve ilgili muamelelerin takibinden oluşur. İki sistem arasındaki farkı daha iyi anlamak için Türk Ticaret Kanunu’nun 116-134 maddelerindeki acentelik tanımına bakmak lazım. Bu maddelere göre; “Acente ana firma hesabına kendi adına ticaret yapar. Ana firmanın Türkiye'de şubesi yoksa ana firma adına da yapılabilir. Ana firma adına hak koruma amacı ile hareket eder, dava açar, kendisine dava açılır, para tahsil edemez (özel izin gerekir), mukavele yapamaz (özel izne tabi), piyasa hakkında ana firmaya bilgi verir, alım satım dışında yaptığı hizmetler karşılığını ana firmadan isteyebilir.”</a:t>
            </a:r>
          </a:p>
          <a:p>
            <a:endParaRPr lang="tr-TR" dirty="0"/>
          </a:p>
        </p:txBody>
      </p:sp>
    </p:spTree>
    <p:extLst>
      <p:ext uri="{BB962C8B-B14F-4D97-AF65-F5344CB8AC3E}">
        <p14:creationId xmlns:p14="http://schemas.microsoft.com/office/powerpoint/2010/main" val="34521912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4AE98C7-794D-4636-ACDF-4CA5BB086FD2}"/>
              </a:ext>
            </a:extLst>
          </p:cNvPr>
          <p:cNvSpPr>
            <a:spLocks noGrp="1"/>
          </p:cNvSpPr>
          <p:nvPr>
            <p:ph type="title"/>
          </p:nvPr>
        </p:nvSpPr>
        <p:spPr>
          <a:xfrm>
            <a:off x="838200" y="0"/>
            <a:ext cx="10518913" cy="681037"/>
          </a:xfrm>
        </p:spPr>
        <p:txBody>
          <a:bodyPr>
            <a:normAutofit fontScale="90000"/>
          </a:bodyPr>
          <a:lstStyle/>
          <a:p>
            <a:r>
              <a:rPr lang="tr-TR" b="1" dirty="0">
                <a:solidFill>
                  <a:srgbClr val="FF0000"/>
                </a:solidFill>
              </a:rPr>
              <a:t>    </a:t>
            </a:r>
            <a:r>
              <a:rPr lang="tr-TR" b="1" dirty="0" err="1">
                <a:solidFill>
                  <a:srgbClr val="FF0000"/>
                </a:solidFill>
              </a:rPr>
              <a:t>Franchise</a:t>
            </a:r>
            <a:r>
              <a:rPr lang="tr-TR" b="1" dirty="0">
                <a:solidFill>
                  <a:srgbClr val="FF0000"/>
                </a:solidFill>
              </a:rPr>
              <a:t> alan (</a:t>
            </a:r>
            <a:r>
              <a:rPr lang="tr-TR" b="1" dirty="0" err="1">
                <a:solidFill>
                  <a:srgbClr val="FF0000"/>
                </a:solidFill>
              </a:rPr>
              <a:t>franchisee</a:t>
            </a:r>
            <a:r>
              <a:rPr lang="tr-TR" b="1" dirty="0">
                <a:solidFill>
                  <a:srgbClr val="FF0000"/>
                </a:solidFill>
              </a:rPr>
              <a:t>)</a:t>
            </a:r>
          </a:p>
        </p:txBody>
      </p:sp>
      <p:sp>
        <p:nvSpPr>
          <p:cNvPr id="3" name="İçerik Yer Tutucusu 2">
            <a:extLst>
              <a:ext uri="{FF2B5EF4-FFF2-40B4-BE49-F238E27FC236}">
                <a16:creationId xmlns:a16="http://schemas.microsoft.com/office/drawing/2014/main" id="{A1B408B2-32B2-492A-9F6C-36AB69DA1456}"/>
              </a:ext>
            </a:extLst>
          </p:cNvPr>
          <p:cNvSpPr>
            <a:spLocks noGrp="1"/>
          </p:cNvSpPr>
          <p:nvPr>
            <p:ph idx="1"/>
          </p:nvPr>
        </p:nvSpPr>
        <p:spPr>
          <a:xfrm>
            <a:off x="225287" y="821634"/>
            <a:ext cx="11128513" cy="6036365"/>
          </a:xfrm>
        </p:spPr>
        <p:txBody>
          <a:bodyPr>
            <a:normAutofit fontScale="92500" lnSpcReduction="10000"/>
          </a:bodyPr>
          <a:lstStyle/>
          <a:p>
            <a:r>
              <a:rPr lang="tr-TR" b="1" dirty="0"/>
              <a:t>Bir malı veya sistemi bedel karşılığında </a:t>
            </a:r>
            <a:r>
              <a:rPr lang="tr-TR" b="1" dirty="0" err="1"/>
              <a:t>franchisorun</a:t>
            </a:r>
            <a:r>
              <a:rPr lang="tr-TR" b="1" dirty="0"/>
              <a:t> ticari adını/markasını, </a:t>
            </a:r>
            <a:r>
              <a:rPr lang="tr-TR" b="1" dirty="0" err="1"/>
              <a:t>know-how'ını</a:t>
            </a:r>
            <a:r>
              <a:rPr lang="tr-TR" b="1" dirty="0"/>
              <a:t> (bilgi ve destek), iş görme ve teknik yöntemlerini, sistemini ve diğer sınaî/fikri mülkiyet haklarını anlaşma ile alarak kullanan taraf(bağımsız yatırımcı) demektir.</a:t>
            </a:r>
          </a:p>
          <a:p>
            <a:r>
              <a:rPr lang="tr-TR" b="1" dirty="0"/>
              <a:t>Bölge </a:t>
            </a:r>
            <a:r>
              <a:rPr lang="tr-TR" b="1" dirty="0" err="1"/>
              <a:t>franchise</a:t>
            </a:r>
            <a:r>
              <a:rPr lang="tr-TR" b="1" dirty="0"/>
              <a:t> alan (</a:t>
            </a:r>
            <a:r>
              <a:rPr lang="tr-TR" b="1" dirty="0" err="1"/>
              <a:t>area</a:t>
            </a:r>
            <a:r>
              <a:rPr lang="tr-TR" b="1" dirty="0"/>
              <a:t> </a:t>
            </a:r>
            <a:r>
              <a:rPr lang="tr-TR" b="1" dirty="0" err="1"/>
              <a:t>franchisee</a:t>
            </a:r>
            <a:r>
              <a:rPr lang="tr-TR" b="1" dirty="0"/>
              <a:t>) </a:t>
            </a:r>
            <a:r>
              <a:rPr lang="tr-TR" b="1" dirty="0" err="1"/>
              <a:t>Franchise</a:t>
            </a:r>
            <a:r>
              <a:rPr lang="tr-TR" b="1" dirty="0"/>
              <a:t> veren, pazarın belli yükümlülüklerini ve haklarını belli bir coğrafi alanda bölge </a:t>
            </a:r>
            <a:r>
              <a:rPr lang="tr-TR" b="1" dirty="0" err="1"/>
              <a:t>franchise</a:t>
            </a:r>
            <a:r>
              <a:rPr lang="tr-TR" b="1" dirty="0"/>
              <a:t> alana devreder. Bölge </a:t>
            </a:r>
            <a:r>
              <a:rPr lang="tr-TR" b="1" dirty="0" err="1"/>
              <a:t>franchise</a:t>
            </a:r>
            <a:r>
              <a:rPr lang="tr-TR" b="1" dirty="0"/>
              <a:t> alan bazı sistemlerde alt </a:t>
            </a:r>
            <a:r>
              <a:rPr lang="tr-TR" b="1" dirty="0" err="1"/>
              <a:t>franchise</a:t>
            </a:r>
            <a:r>
              <a:rPr lang="tr-TR" b="1" dirty="0"/>
              <a:t> alanlara işletme açtırabilir, bazı sistemlerde sadece kendisi işletmeler açabilir. Bölge </a:t>
            </a:r>
            <a:r>
              <a:rPr lang="tr-TR" b="1" dirty="0" err="1"/>
              <a:t>franchise</a:t>
            </a:r>
            <a:r>
              <a:rPr lang="tr-TR" b="1" dirty="0"/>
              <a:t> alan, sistemin gereklerine göre, adeta bir </a:t>
            </a:r>
            <a:r>
              <a:rPr lang="tr-TR" b="1" dirty="0" err="1"/>
              <a:t>franchise</a:t>
            </a:r>
            <a:r>
              <a:rPr lang="tr-TR" b="1" dirty="0"/>
              <a:t> veren gibi alt </a:t>
            </a:r>
            <a:r>
              <a:rPr lang="tr-TR" b="1" dirty="0" err="1"/>
              <a:t>franchise</a:t>
            </a:r>
            <a:r>
              <a:rPr lang="tr-TR" b="1" dirty="0"/>
              <a:t> alanın seçimi, işletme yeri seçimi, eğitim, denetim, mal temini vb. gibi işlevlerin bir veya bir kaçını üstlenebilir.</a:t>
            </a:r>
          </a:p>
          <a:p>
            <a:r>
              <a:rPr lang="tr-TR" b="1" dirty="0"/>
              <a:t>Alt </a:t>
            </a:r>
            <a:r>
              <a:rPr lang="tr-TR" b="1" dirty="0" err="1"/>
              <a:t>franchise</a:t>
            </a:r>
            <a:r>
              <a:rPr lang="tr-TR" b="1" dirty="0"/>
              <a:t> alan(</a:t>
            </a:r>
            <a:r>
              <a:rPr lang="tr-TR" b="1" dirty="0" err="1"/>
              <a:t>sub</a:t>
            </a:r>
            <a:r>
              <a:rPr lang="tr-TR" b="1" dirty="0"/>
              <a:t> </a:t>
            </a:r>
            <a:r>
              <a:rPr lang="tr-TR" b="1" dirty="0" err="1"/>
              <a:t>franchisee</a:t>
            </a:r>
            <a:r>
              <a:rPr lang="tr-TR" b="1" dirty="0"/>
              <a:t>) Bölge </a:t>
            </a:r>
            <a:r>
              <a:rPr lang="tr-TR" b="1" dirty="0" err="1"/>
              <a:t>franchise</a:t>
            </a:r>
            <a:r>
              <a:rPr lang="tr-TR" b="1" dirty="0"/>
              <a:t> alan tarafından, tek bir sistemi ve markayı kullanma hakkı anlaşma ile verilen kişi veya kuruluştur.</a:t>
            </a:r>
          </a:p>
          <a:p>
            <a:r>
              <a:rPr lang="tr-TR" b="1" dirty="0"/>
              <a:t>Bazı sistemlerde anlaşma doğrudan bölge </a:t>
            </a:r>
            <a:r>
              <a:rPr lang="tr-TR" b="1" dirty="0" err="1"/>
              <a:t>franchise</a:t>
            </a:r>
            <a:r>
              <a:rPr lang="tr-TR" b="1" dirty="0"/>
              <a:t> alan ile alt </a:t>
            </a:r>
            <a:r>
              <a:rPr lang="tr-TR" b="1" dirty="0" err="1"/>
              <a:t>franchise</a:t>
            </a:r>
            <a:r>
              <a:rPr lang="tr-TR" b="1" dirty="0"/>
              <a:t> alan arasında yapılırken, bazı sistemlerde </a:t>
            </a:r>
            <a:r>
              <a:rPr lang="tr-TR" b="1" dirty="0" err="1"/>
              <a:t>franchise</a:t>
            </a:r>
            <a:r>
              <a:rPr lang="tr-TR" b="1" dirty="0"/>
              <a:t> veren anlaşmaya kendisi taraf olmaktadır.</a:t>
            </a:r>
          </a:p>
          <a:p>
            <a:endParaRPr lang="tr-TR" dirty="0">
              <a:solidFill>
                <a:srgbClr val="FF0000"/>
              </a:solidFill>
            </a:endParaRPr>
          </a:p>
        </p:txBody>
      </p:sp>
    </p:spTree>
    <p:extLst>
      <p:ext uri="{BB962C8B-B14F-4D97-AF65-F5344CB8AC3E}">
        <p14:creationId xmlns:p14="http://schemas.microsoft.com/office/powerpoint/2010/main" val="28035591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A9F813B-7A5F-44DB-A74A-67A635EFAD05}"/>
              </a:ext>
            </a:extLst>
          </p:cNvPr>
          <p:cNvSpPr>
            <a:spLocks noGrp="1"/>
          </p:cNvSpPr>
          <p:nvPr>
            <p:ph idx="1"/>
          </p:nvPr>
        </p:nvSpPr>
        <p:spPr>
          <a:xfrm>
            <a:off x="450574" y="344556"/>
            <a:ext cx="10903226" cy="6374295"/>
          </a:xfrm>
        </p:spPr>
        <p:txBody>
          <a:bodyPr>
            <a:normAutofit/>
          </a:bodyPr>
          <a:lstStyle/>
          <a:p>
            <a:endParaRPr lang="tr-TR" dirty="0"/>
          </a:p>
          <a:p>
            <a:r>
              <a:rPr lang="tr-TR" b="1" dirty="0">
                <a:solidFill>
                  <a:srgbClr val="FF0000"/>
                </a:solidFill>
              </a:rPr>
              <a:t>Master </a:t>
            </a:r>
            <a:r>
              <a:rPr lang="tr-TR" b="1" dirty="0" err="1">
                <a:solidFill>
                  <a:srgbClr val="FF0000"/>
                </a:solidFill>
              </a:rPr>
              <a:t>franchise</a:t>
            </a:r>
            <a:r>
              <a:rPr lang="tr-TR" b="1" dirty="0">
                <a:solidFill>
                  <a:srgbClr val="FF0000"/>
                </a:solidFill>
              </a:rPr>
              <a:t> alan (</a:t>
            </a:r>
            <a:r>
              <a:rPr lang="tr-TR" b="1" dirty="0" err="1">
                <a:solidFill>
                  <a:srgbClr val="FF0000"/>
                </a:solidFill>
              </a:rPr>
              <a:t>master</a:t>
            </a:r>
            <a:r>
              <a:rPr lang="tr-TR" b="1" dirty="0">
                <a:solidFill>
                  <a:srgbClr val="FF0000"/>
                </a:solidFill>
              </a:rPr>
              <a:t> </a:t>
            </a:r>
            <a:r>
              <a:rPr lang="tr-TR" b="1" dirty="0" err="1">
                <a:solidFill>
                  <a:srgbClr val="FF0000"/>
                </a:solidFill>
              </a:rPr>
              <a:t>franchisee</a:t>
            </a:r>
            <a:r>
              <a:rPr lang="tr-TR" b="1" dirty="0">
                <a:solidFill>
                  <a:srgbClr val="FF0000"/>
                </a:solidFill>
              </a:rPr>
              <a:t>)</a:t>
            </a:r>
          </a:p>
          <a:p>
            <a:r>
              <a:rPr lang="tr-TR" b="1" dirty="0"/>
              <a:t>Bir </a:t>
            </a:r>
            <a:r>
              <a:rPr lang="tr-TR" b="1" dirty="0" err="1"/>
              <a:t>franchisor</a:t>
            </a:r>
            <a:r>
              <a:rPr lang="tr-TR" b="1" dirty="0"/>
              <a:t> firmanın, bir ülke ya da belli bir bölge için, bir başka kişi ya da firmaya, kendisi adına </a:t>
            </a:r>
            <a:r>
              <a:rPr lang="tr-TR" b="1" dirty="0" err="1"/>
              <a:t>franchise</a:t>
            </a:r>
            <a:r>
              <a:rPr lang="tr-TR" b="1" dirty="0"/>
              <a:t> verme yetkisini tanımasıdır. </a:t>
            </a:r>
            <a:r>
              <a:rPr lang="tr-TR" b="1" dirty="0" err="1"/>
              <a:t>Franchisor</a:t>
            </a:r>
            <a:r>
              <a:rPr lang="tr-TR" b="1" dirty="0"/>
              <a:t> firma kendi ülkesi dışındaki ülkelerde tek tek </a:t>
            </a:r>
            <a:r>
              <a:rPr lang="tr-TR" b="1" dirty="0" err="1"/>
              <a:t>franchise</a:t>
            </a:r>
            <a:r>
              <a:rPr lang="tr-TR" b="1" dirty="0"/>
              <a:t> vermek yerine, o ülke için bir </a:t>
            </a:r>
            <a:r>
              <a:rPr lang="tr-TR" b="1" dirty="0" err="1"/>
              <a:t>master</a:t>
            </a:r>
            <a:r>
              <a:rPr lang="tr-TR" b="1" dirty="0"/>
              <a:t> </a:t>
            </a:r>
            <a:r>
              <a:rPr lang="tr-TR" b="1" dirty="0" err="1"/>
              <a:t>lisansör</a:t>
            </a:r>
            <a:r>
              <a:rPr lang="tr-TR" b="1" dirty="0"/>
              <a:t> bulur ve o ülke içinde </a:t>
            </a:r>
            <a:r>
              <a:rPr lang="tr-TR" b="1" dirty="0" err="1"/>
              <a:t>franchise</a:t>
            </a:r>
            <a:r>
              <a:rPr lang="tr-TR" b="1" dirty="0"/>
              <a:t> verme yetkisini devreder. Bu yetkiyi içeren sözleşmeler, </a:t>
            </a:r>
            <a:r>
              <a:rPr lang="tr-TR" b="1" dirty="0" err="1"/>
              <a:t>master</a:t>
            </a:r>
            <a:r>
              <a:rPr lang="tr-TR" b="1" dirty="0"/>
              <a:t> lisans bazen yalnız bir ülkeyi değil birkaç ülkeyi kapsayabilir.</a:t>
            </a:r>
          </a:p>
          <a:p>
            <a:endParaRPr lang="tr-TR" dirty="0"/>
          </a:p>
        </p:txBody>
      </p:sp>
    </p:spTree>
    <p:extLst>
      <p:ext uri="{BB962C8B-B14F-4D97-AF65-F5344CB8AC3E}">
        <p14:creationId xmlns:p14="http://schemas.microsoft.com/office/powerpoint/2010/main" val="11780640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A2898C3-0265-4809-AEB0-88A3CF017561}"/>
              </a:ext>
            </a:extLst>
          </p:cNvPr>
          <p:cNvSpPr>
            <a:spLocks noGrp="1"/>
          </p:cNvSpPr>
          <p:nvPr>
            <p:ph type="title"/>
          </p:nvPr>
        </p:nvSpPr>
        <p:spPr>
          <a:xfrm>
            <a:off x="697395" y="0"/>
            <a:ext cx="10797209" cy="795130"/>
          </a:xfrm>
        </p:spPr>
        <p:txBody>
          <a:bodyPr>
            <a:normAutofit fontScale="90000"/>
          </a:bodyPr>
          <a:lstStyle/>
          <a:p>
            <a:br>
              <a:rPr lang="tr-TR" dirty="0"/>
            </a:br>
            <a:r>
              <a:rPr lang="tr-TR" dirty="0"/>
              <a:t>       </a:t>
            </a:r>
            <a:r>
              <a:rPr lang="tr-TR" b="1" dirty="0">
                <a:solidFill>
                  <a:srgbClr val="FF0000"/>
                </a:solidFill>
              </a:rPr>
              <a:t>Sistem (</a:t>
            </a:r>
            <a:r>
              <a:rPr lang="tr-TR" b="1" dirty="0" err="1">
                <a:solidFill>
                  <a:srgbClr val="FF0000"/>
                </a:solidFill>
              </a:rPr>
              <a:t>franchise</a:t>
            </a:r>
            <a:r>
              <a:rPr lang="tr-TR" b="1" dirty="0">
                <a:solidFill>
                  <a:srgbClr val="FF0000"/>
                </a:solidFill>
              </a:rPr>
              <a:t> </a:t>
            </a:r>
            <a:r>
              <a:rPr lang="tr-TR" b="1" dirty="0" err="1">
                <a:solidFill>
                  <a:srgbClr val="FF0000"/>
                </a:solidFill>
              </a:rPr>
              <a:t>system</a:t>
            </a:r>
            <a:r>
              <a:rPr lang="tr-TR" b="1" dirty="0">
                <a:solidFill>
                  <a:srgbClr val="FF0000"/>
                </a:solidFill>
              </a:rPr>
              <a:t>)</a:t>
            </a:r>
            <a:br>
              <a:rPr lang="tr-TR" b="1" dirty="0">
                <a:solidFill>
                  <a:srgbClr val="FF0000"/>
                </a:solidFill>
              </a:rPr>
            </a:br>
            <a:endParaRPr lang="tr-TR" b="1" dirty="0">
              <a:solidFill>
                <a:srgbClr val="FF0000"/>
              </a:solidFill>
            </a:endParaRPr>
          </a:p>
        </p:txBody>
      </p:sp>
      <p:sp>
        <p:nvSpPr>
          <p:cNvPr id="3" name="İçerik Yer Tutucusu 2">
            <a:extLst>
              <a:ext uri="{FF2B5EF4-FFF2-40B4-BE49-F238E27FC236}">
                <a16:creationId xmlns:a16="http://schemas.microsoft.com/office/drawing/2014/main" id="{15F9FBAB-5F2D-4D29-A6FC-9E19B0B5A1E9}"/>
              </a:ext>
            </a:extLst>
          </p:cNvPr>
          <p:cNvSpPr>
            <a:spLocks noGrp="1"/>
          </p:cNvSpPr>
          <p:nvPr>
            <p:ph idx="1"/>
          </p:nvPr>
        </p:nvSpPr>
        <p:spPr>
          <a:xfrm>
            <a:off x="265042" y="689114"/>
            <a:ext cx="11701671" cy="6029738"/>
          </a:xfrm>
        </p:spPr>
        <p:txBody>
          <a:bodyPr>
            <a:normAutofit lnSpcReduction="10000"/>
          </a:bodyPr>
          <a:lstStyle/>
          <a:p>
            <a:r>
              <a:rPr lang="tr-TR" sz="3200" b="1" dirty="0" err="1"/>
              <a:t>Franchise</a:t>
            </a:r>
            <a:r>
              <a:rPr lang="tr-TR" sz="3200" b="1" dirty="0"/>
              <a:t> ilişkisi kapsamındaki kural ve görevlerin bütününü tanımlar. Faaliyet konusu emlak komisyonculuğu işinin yer seçimi, kurulması, işletme prosedürleri, hizmet teknikleri, markaların kullanımı, personelinin eğitimi, işletmenin denetimi, </a:t>
            </a:r>
            <a:r>
              <a:rPr lang="tr-TR" sz="3200" b="1" dirty="0" err="1"/>
              <a:t>franchise</a:t>
            </a:r>
            <a:r>
              <a:rPr lang="tr-TR" sz="3200" b="1" dirty="0"/>
              <a:t> alanların seçimi, </a:t>
            </a:r>
            <a:r>
              <a:rPr lang="tr-TR" sz="3200" b="1" dirty="0" err="1"/>
              <a:t>franchise</a:t>
            </a:r>
            <a:r>
              <a:rPr lang="tr-TR" sz="3200" b="1" dirty="0"/>
              <a:t> anlaşması gibi konular </a:t>
            </a:r>
            <a:r>
              <a:rPr lang="tr-TR" sz="3200" b="1" dirty="0" err="1"/>
              <a:t>belirleni</a:t>
            </a:r>
            <a:r>
              <a:rPr lang="tr-TR" sz="3200" b="1" dirty="0"/>
              <a:t> İşletme (</a:t>
            </a:r>
            <a:r>
              <a:rPr lang="tr-TR" sz="3200" b="1" dirty="0" err="1"/>
              <a:t>outlet</a:t>
            </a:r>
            <a:r>
              <a:rPr lang="tr-TR" sz="3200" b="1" dirty="0"/>
              <a:t>, </a:t>
            </a:r>
            <a:r>
              <a:rPr lang="tr-TR" sz="3200" b="1" dirty="0" err="1"/>
              <a:t>store</a:t>
            </a:r>
            <a:r>
              <a:rPr lang="tr-TR" sz="3200" b="1" dirty="0"/>
              <a:t>) Perakende işinin yapılmasına kullanılan fiziki ortamı tanımlar. </a:t>
            </a:r>
          </a:p>
          <a:p>
            <a:r>
              <a:rPr lang="tr-TR" sz="3200" b="1" dirty="0"/>
              <a:t>Genellikle ürün veya hizmet satışında kullanılan mağaza, dükkân, restoran, otel, ofis, depo gibi yapılardır. Telefon veya internet üzerinden sipariş alınarak müşterinin yerinde satılan veya postayla/internetle gönderildiği ürün veya hizmetler örnek; temizlik, bakıcılık, web hizmetleri, vb.) söz konusu olduğunda ev, ortak kullanılan ofis, bilgisayar, internet, depo, vb. işletmeyi oluşturan unsurlardır.</a:t>
            </a:r>
          </a:p>
          <a:p>
            <a:endParaRPr lang="tr-TR" dirty="0"/>
          </a:p>
        </p:txBody>
      </p:sp>
    </p:spTree>
    <p:extLst>
      <p:ext uri="{BB962C8B-B14F-4D97-AF65-F5344CB8AC3E}">
        <p14:creationId xmlns:p14="http://schemas.microsoft.com/office/powerpoint/2010/main" val="34360046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D896F21-D696-4137-B739-0F95A8FDCF83}"/>
              </a:ext>
            </a:extLst>
          </p:cNvPr>
          <p:cNvSpPr>
            <a:spLocks noGrp="1"/>
          </p:cNvSpPr>
          <p:nvPr>
            <p:ph type="title"/>
          </p:nvPr>
        </p:nvSpPr>
        <p:spPr>
          <a:xfrm>
            <a:off x="838200" y="159026"/>
            <a:ext cx="10515600" cy="808384"/>
          </a:xfrm>
        </p:spPr>
        <p:txBody>
          <a:bodyPr>
            <a:normAutofit/>
          </a:bodyPr>
          <a:lstStyle/>
          <a:p>
            <a:r>
              <a:rPr lang="tr-TR" b="1" dirty="0" err="1">
                <a:solidFill>
                  <a:srgbClr val="FF0000"/>
                </a:solidFill>
              </a:rPr>
              <a:t>Franchise</a:t>
            </a:r>
            <a:r>
              <a:rPr lang="tr-TR" b="1" dirty="0">
                <a:solidFill>
                  <a:srgbClr val="FF0000"/>
                </a:solidFill>
              </a:rPr>
              <a:t> Giriş Bedeli (</a:t>
            </a:r>
            <a:r>
              <a:rPr lang="tr-TR" b="1" dirty="0" err="1">
                <a:solidFill>
                  <a:srgbClr val="FF0000"/>
                </a:solidFill>
              </a:rPr>
              <a:t>Franchise</a:t>
            </a:r>
            <a:r>
              <a:rPr lang="tr-TR" b="1" dirty="0">
                <a:solidFill>
                  <a:srgbClr val="FF0000"/>
                </a:solidFill>
              </a:rPr>
              <a:t> </a:t>
            </a:r>
            <a:r>
              <a:rPr lang="tr-TR" b="1" dirty="0" err="1">
                <a:solidFill>
                  <a:srgbClr val="FF0000"/>
                </a:solidFill>
              </a:rPr>
              <a:t>fee</a:t>
            </a:r>
            <a:r>
              <a:rPr lang="tr-TR" b="1" dirty="0">
                <a:solidFill>
                  <a:srgbClr val="FF0000"/>
                </a:solidFill>
              </a:rPr>
              <a:t>)</a:t>
            </a:r>
          </a:p>
        </p:txBody>
      </p:sp>
      <p:sp>
        <p:nvSpPr>
          <p:cNvPr id="3" name="İçerik Yer Tutucusu 2">
            <a:extLst>
              <a:ext uri="{FF2B5EF4-FFF2-40B4-BE49-F238E27FC236}">
                <a16:creationId xmlns:a16="http://schemas.microsoft.com/office/drawing/2014/main" id="{39D1802B-8FB8-42BB-A333-71E2B310E064}"/>
              </a:ext>
            </a:extLst>
          </p:cNvPr>
          <p:cNvSpPr>
            <a:spLocks noGrp="1"/>
          </p:cNvSpPr>
          <p:nvPr>
            <p:ph idx="1"/>
          </p:nvPr>
        </p:nvSpPr>
        <p:spPr>
          <a:xfrm>
            <a:off x="371061" y="967410"/>
            <a:ext cx="10982739" cy="5890590"/>
          </a:xfrm>
        </p:spPr>
        <p:txBody>
          <a:bodyPr>
            <a:normAutofit/>
          </a:bodyPr>
          <a:lstStyle/>
          <a:p>
            <a:endParaRPr lang="tr-TR" dirty="0"/>
          </a:p>
          <a:p>
            <a:r>
              <a:rPr lang="tr-TR" sz="3200" b="1" dirty="0" err="1"/>
              <a:t>Franchise</a:t>
            </a:r>
            <a:r>
              <a:rPr lang="tr-TR" sz="3200" b="1" dirty="0"/>
              <a:t> alanın, isim, marka veya sistemi kullanma hakkı karşılığında </a:t>
            </a:r>
            <a:r>
              <a:rPr lang="tr-TR" sz="3200" b="1" dirty="0" err="1"/>
              <a:t>franchisora</a:t>
            </a:r>
            <a:r>
              <a:rPr lang="tr-TR" sz="3200" b="1" dirty="0"/>
              <a:t> ödediği başlangıç bedeli anlamına geliyor. Diğer bir ifade ile sisteme girmek için başlangıçta </a:t>
            </a:r>
            <a:r>
              <a:rPr lang="tr-TR" sz="3200" b="1" dirty="0" err="1"/>
              <a:t>franchise</a:t>
            </a:r>
            <a:r>
              <a:rPr lang="tr-TR" sz="3200" b="1" dirty="0"/>
              <a:t> verene ödediği bedeldir.</a:t>
            </a:r>
          </a:p>
          <a:p>
            <a:r>
              <a:rPr lang="tr-TR" sz="3200" b="1" dirty="0" err="1"/>
              <a:t>Franchise</a:t>
            </a:r>
            <a:r>
              <a:rPr lang="tr-TR" sz="3200" b="1" dirty="0"/>
              <a:t> kullanım bedeli(lisans bedeli) (</a:t>
            </a:r>
            <a:r>
              <a:rPr lang="tr-TR" sz="3200" b="1" dirty="0" err="1"/>
              <a:t>royalty</a:t>
            </a:r>
            <a:r>
              <a:rPr lang="tr-TR" sz="3200" b="1" dirty="0"/>
              <a:t>, </a:t>
            </a:r>
            <a:r>
              <a:rPr lang="tr-TR" sz="3200" b="1" dirty="0" err="1"/>
              <a:t>lumb</a:t>
            </a:r>
            <a:r>
              <a:rPr lang="tr-TR" sz="3200" b="1" dirty="0"/>
              <a:t> </a:t>
            </a:r>
            <a:r>
              <a:rPr lang="tr-TR" sz="3200" b="1" dirty="0" err="1"/>
              <a:t>sum</a:t>
            </a:r>
            <a:r>
              <a:rPr lang="tr-TR" sz="3200" b="1" dirty="0"/>
              <a:t> </a:t>
            </a:r>
            <a:r>
              <a:rPr lang="tr-TR" sz="3200" b="1" dirty="0" err="1"/>
              <a:t>fee</a:t>
            </a:r>
            <a:r>
              <a:rPr lang="tr-TR" sz="3200" b="1" dirty="0"/>
              <a:t>) Her yapılan işlemden genel müdürlüğe ödenen kâr payıdır, yapılan hâsılata göre belirlenen bedeldir. Eğer işlem yapılamazsa veya hâsılat elde edilemez ise lisans bedeli ödenmez.</a:t>
            </a:r>
          </a:p>
          <a:p>
            <a:endParaRPr lang="tr-TR" dirty="0"/>
          </a:p>
        </p:txBody>
      </p:sp>
    </p:spTree>
    <p:extLst>
      <p:ext uri="{BB962C8B-B14F-4D97-AF65-F5344CB8AC3E}">
        <p14:creationId xmlns:p14="http://schemas.microsoft.com/office/powerpoint/2010/main" val="13394464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5DF4488-BFF1-4A0E-BFED-9D8BBEFEA5FF}"/>
              </a:ext>
            </a:extLst>
          </p:cNvPr>
          <p:cNvSpPr>
            <a:spLocks noGrp="1"/>
          </p:cNvSpPr>
          <p:nvPr>
            <p:ph idx="1"/>
          </p:nvPr>
        </p:nvSpPr>
        <p:spPr>
          <a:xfrm>
            <a:off x="172278" y="503584"/>
            <a:ext cx="11834191" cy="6354416"/>
          </a:xfrm>
        </p:spPr>
        <p:txBody>
          <a:bodyPr>
            <a:normAutofit/>
          </a:bodyPr>
          <a:lstStyle/>
          <a:p>
            <a:r>
              <a:rPr lang="tr-TR" b="1" dirty="0">
                <a:solidFill>
                  <a:srgbClr val="FF0000"/>
                </a:solidFill>
              </a:rPr>
              <a:t>Sözleşmenin akdi ile yapılan toplu ödeme (ön ödeme/ </a:t>
            </a:r>
            <a:r>
              <a:rPr lang="tr-TR" b="1" dirty="0" err="1">
                <a:solidFill>
                  <a:srgbClr val="FF0000"/>
                </a:solidFill>
              </a:rPr>
              <a:t>lump</a:t>
            </a:r>
            <a:r>
              <a:rPr lang="tr-TR" b="1" dirty="0">
                <a:solidFill>
                  <a:srgbClr val="FF0000"/>
                </a:solidFill>
              </a:rPr>
              <a:t> </a:t>
            </a:r>
            <a:r>
              <a:rPr lang="tr-TR" b="1" dirty="0" err="1">
                <a:solidFill>
                  <a:srgbClr val="FF0000"/>
                </a:solidFill>
              </a:rPr>
              <a:t>sum</a:t>
            </a:r>
            <a:r>
              <a:rPr lang="tr-TR" b="1" dirty="0">
                <a:solidFill>
                  <a:srgbClr val="FF0000"/>
                </a:solidFill>
              </a:rPr>
              <a:t> </a:t>
            </a:r>
            <a:r>
              <a:rPr lang="tr-TR" b="1" dirty="0" err="1">
                <a:solidFill>
                  <a:srgbClr val="FF0000"/>
                </a:solidFill>
              </a:rPr>
              <a:t>fees</a:t>
            </a:r>
            <a:r>
              <a:rPr lang="tr-TR" b="1" dirty="0">
                <a:solidFill>
                  <a:srgbClr val="FF0000"/>
                </a:solidFill>
              </a:rPr>
              <a:t>)</a:t>
            </a:r>
          </a:p>
          <a:p>
            <a:r>
              <a:rPr lang="tr-TR" b="1" dirty="0"/>
              <a:t>Devamlı ve belli dönemler halinde yapılan ödemeler (</a:t>
            </a:r>
            <a:r>
              <a:rPr lang="tr-TR" b="1" dirty="0" err="1"/>
              <a:t>royalty</a:t>
            </a:r>
            <a:r>
              <a:rPr lang="tr-TR" b="1" dirty="0"/>
              <a:t>) Reklâm fonu (</a:t>
            </a:r>
            <a:r>
              <a:rPr lang="tr-TR" b="1" dirty="0" err="1"/>
              <a:t>Advertising</a:t>
            </a:r>
            <a:r>
              <a:rPr lang="tr-TR" b="1" dirty="0"/>
              <a:t> </a:t>
            </a:r>
            <a:r>
              <a:rPr lang="tr-TR" b="1" dirty="0" err="1"/>
              <a:t>fee</a:t>
            </a:r>
            <a:r>
              <a:rPr lang="tr-TR" b="1" dirty="0"/>
              <a:t>)</a:t>
            </a:r>
          </a:p>
          <a:p>
            <a:r>
              <a:rPr lang="tr-TR" b="1" dirty="0"/>
              <a:t>Çoğu sistemlerde merkezden yapılan toplu reklam harcamaları için bir fon kurulur ve işletmelerden katkı bedeli toplanır. Bu bedel genellikle ciro ile orantılı tanımlanır.</a:t>
            </a:r>
          </a:p>
          <a:p>
            <a:r>
              <a:rPr lang="tr-TR" b="1" dirty="0" err="1"/>
              <a:t>Franchasing</a:t>
            </a:r>
            <a:r>
              <a:rPr lang="tr-TR" b="1" dirty="0"/>
              <a:t> Unsurları: </a:t>
            </a:r>
            <a:r>
              <a:rPr lang="tr-TR" b="1" dirty="0" err="1"/>
              <a:t>Franchise</a:t>
            </a:r>
            <a:r>
              <a:rPr lang="tr-TR" b="1" dirty="0"/>
              <a:t> (veya </a:t>
            </a:r>
            <a:r>
              <a:rPr lang="tr-TR" b="1" dirty="0" err="1"/>
              <a:t>Franchasing</a:t>
            </a:r>
            <a:r>
              <a:rPr lang="tr-TR" b="1" dirty="0"/>
              <a:t>), bir sistem ve markanın imtiyaz hakkı sahibinin, belirli süre, koşul ve sınırlar içinde, işin yönetim ve organizasyonuna ilişkin sürekli disiplin ve destek sağlayarak, belirli bir bedel karşılığında, bağımsız yatırımcılara sistem ve markasını kullandırmasına dayanan, uzun vadeli ve sürekli bir iş ilişkisidir.</a:t>
            </a:r>
          </a:p>
          <a:p>
            <a:endParaRPr lang="tr-TR" dirty="0"/>
          </a:p>
        </p:txBody>
      </p:sp>
    </p:spTree>
    <p:extLst>
      <p:ext uri="{BB962C8B-B14F-4D97-AF65-F5344CB8AC3E}">
        <p14:creationId xmlns:p14="http://schemas.microsoft.com/office/powerpoint/2010/main" val="15454579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7EF7F9F-814F-46A3-9E72-64F19D4F7655}"/>
              </a:ext>
            </a:extLst>
          </p:cNvPr>
          <p:cNvSpPr>
            <a:spLocks noGrp="1"/>
          </p:cNvSpPr>
          <p:nvPr>
            <p:ph type="title"/>
          </p:nvPr>
        </p:nvSpPr>
        <p:spPr>
          <a:xfrm>
            <a:off x="838200" y="106018"/>
            <a:ext cx="10515600" cy="575020"/>
          </a:xfrm>
        </p:spPr>
        <p:txBody>
          <a:bodyPr>
            <a:normAutofit fontScale="90000"/>
          </a:bodyPr>
          <a:lstStyle/>
          <a:p>
            <a:r>
              <a:rPr lang="tr-TR" dirty="0"/>
              <a:t>      </a:t>
            </a:r>
            <a:r>
              <a:rPr lang="tr-TR" b="1" dirty="0" err="1">
                <a:solidFill>
                  <a:srgbClr val="FF0000"/>
                </a:solidFill>
              </a:rPr>
              <a:t>Franchasing</a:t>
            </a:r>
            <a:r>
              <a:rPr lang="tr-TR" b="1" dirty="0">
                <a:solidFill>
                  <a:srgbClr val="FF0000"/>
                </a:solidFill>
              </a:rPr>
              <a:t> Amacı</a:t>
            </a:r>
          </a:p>
        </p:txBody>
      </p:sp>
      <p:sp>
        <p:nvSpPr>
          <p:cNvPr id="3" name="İçerik Yer Tutucusu 2">
            <a:extLst>
              <a:ext uri="{FF2B5EF4-FFF2-40B4-BE49-F238E27FC236}">
                <a16:creationId xmlns:a16="http://schemas.microsoft.com/office/drawing/2014/main" id="{CBBE1898-19EE-416C-98A6-AEE21359D700}"/>
              </a:ext>
            </a:extLst>
          </p:cNvPr>
          <p:cNvSpPr>
            <a:spLocks noGrp="1"/>
          </p:cNvSpPr>
          <p:nvPr>
            <p:ph idx="1"/>
          </p:nvPr>
        </p:nvSpPr>
        <p:spPr>
          <a:xfrm>
            <a:off x="689113" y="1099930"/>
            <a:ext cx="10664687" cy="5499653"/>
          </a:xfrm>
        </p:spPr>
        <p:txBody>
          <a:bodyPr>
            <a:normAutofit/>
          </a:bodyPr>
          <a:lstStyle/>
          <a:p>
            <a:r>
              <a:rPr lang="tr-TR" b="1" dirty="0" err="1"/>
              <a:t>Franchise</a:t>
            </a:r>
            <a:r>
              <a:rPr lang="tr-TR" b="1" dirty="0"/>
              <a:t> amacını genel olarak ikiye ayırabiliriz:</a:t>
            </a:r>
          </a:p>
          <a:p>
            <a:r>
              <a:rPr lang="tr-TR" b="1" dirty="0"/>
              <a:t>Para kazanmak: Bir </a:t>
            </a:r>
            <a:r>
              <a:rPr lang="tr-TR" b="1" dirty="0" err="1"/>
              <a:t>franchise</a:t>
            </a:r>
            <a:r>
              <a:rPr lang="tr-TR" b="1" dirty="0"/>
              <a:t> sistemi, öncelikle her bir işletmesinde iyi gelir elde edebilmelidir.</a:t>
            </a:r>
          </a:p>
          <a:p>
            <a:r>
              <a:rPr lang="tr-TR" b="1" dirty="0"/>
              <a:t>Ortada bölüşecek pasta yoksa </a:t>
            </a:r>
            <a:r>
              <a:rPr lang="tr-TR" b="1" dirty="0" err="1"/>
              <a:t>franchise</a:t>
            </a:r>
            <a:r>
              <a:rPr lang="tr-TR" b="1" dirty="0"/>
              <a:t> da olamaz. </a:t>
            </a:r>
            <a:r>
              <a:rPr lang="tr-TR" b="1" dirty="0" err="1"/>
              <a:t>Franchise</a:t>
            </a:r>
            <a:r>
              <a:rPr lang="tr-TR" b="1" dirty="0"/>
              <a:t> alan kendi başına kazanabileceğinden daha fazla para kazanmayacaksa işi sürdürmez. </a:t>
            </a:r>
          </a:p>
          <a:p>
            <a:r>
              <a:rPr lang="tr-TR" b="1" dirty="0" err="1"/>
              <a:t>Franchise</a:t>
            </a:r>
            <a:r>
              <a:rPr lang="tr-TR" b="1" dirty="0"/>
              <a:t> veren özgün iş fikri ve modeli ve ortaya koyduğu eforu ile kazancı artıramıyorsa içinden kendine menfaat sağlayamaz, işini öğretmez, markasını kullandırmaz, sistemi yürütmez</a:t>
            </a:r>
          </a:p>
          <a:p>
            <a:endParaRPr lang="tr-TR" dirty="0"/>
          </a:p>
        </p:txBody>
      </p:sp>
    </p:spTree>
    <p:extLst>
      <p:ext uri="{BB962C8B-B14F-4D97-AF65-F5344CB8AC3E}">
        <p14:creationId xmlns:p14="http://schemas.microsoft.com/office/powerpoint/2010/main" val="21182756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A25F9CC-F0C4-4BDE-ACA2-292F91B6C63B}"/>
              </a:ext>
            </a:extLst>
          </p:cNvPr>
          <p:cNvSpPr>
            <a:spLocks noGrp="1"/>
          </p:cNvSpPr>
          <p:nvPr>
            <p:ph type="title"/>
          </p:nvPr>
        </p:nvSpPr>
        <p:spPr>
          <a:xfrm>
            <a:off x="838200" y="0"/>
            <a:ext cx="10515600" cy="681037"/>
          </a:xfrm>
        </p:spPr>
        <p:txBody>
          <a:bodyPr>
            <a:normAutofit fontScale="90000"/>
          </a:bodyPr>
          <a:lstStyle/>
          <a:p>
            <a:r>
              <a:rPr lang="tr-TR" dirty="0"/>
              <a:t>        </a:t>
            </a:r>
            <a:br>
              <a:rPr lang="tr-TR" dirty="0"/>
            </a:br>
            <a:r>
              <a:rPr lang="tr-TR" dirty="0"/>
              <a:t>     </a:t>
            </a:r>
            <a:r>
              <a:rPr lang="tr-TR" b="1" dirty="0" err="1">
                <a:solidFill>
                  <a:srgbClr val="FF0000"/>
                </a:solidFill>
              </a:rPr>
              <a:t>Franchasing</a:t>
            </a:r>
            <a:r>
              <a:rPr lang="tr-TR" b="1" dirty="0">
                <a:solidFill>
                  <a:srgbClr val="FF0000"/>
                </a:solidFill>
              </a:rPr>
              <a:t> Türleri</a:t>
            </a:r>
            <a:br>
              <a:rPr lang="tr-TR" dirty="0"/>
            </a:br>
            <a:endParaRPr lang="tr-TR" dirty="0"/>
          </a:p>
        </p:txBody>
      </p:sp>
      <p:sp>
        <p:nvSpPr>
          <p:cNvPr id="3" name="İçerik Yer Tutucusu 2">
            <a:extLst>
              <a:ext uri="{FF2B5EF4-FFF2-40B4-BE49-F238E27FC236}">
                <a16:creationId xmlns:a16="http://schemas.microsoft.com/office/drawing/2014/main" id="{1CA6E536-41DF-46B0-9851-321412BCFA4C}"/>
              </a:ext>
            </a:extLst>
          </p:cNvPr>
          <p:cNvSpPr>
            <a:spLocks noGrp="1"/>
          </p:cNvSpPr>
          <p:nvPr>
            <p:ph idx="1"/>
          </p:nvPr>
        </p:nvSpPr>
        <p:spPr>
          <a:xfrm>
            <a:off x="384313" y="1020417"/>
            <a:ext cx="10969487" cy="5473148"/>
          </a:xfrm>
        </p:spPr>
        <p:txBody>
          <a:bodyPr>
            <a:normAutofit/>
          </a:bodyPr>
          <a:lstStyle/>
          <a:p>
            <a:endParaRPr lang="tr-TR" dirty="0"/>
          </a:p>
          <a:p>
            <a:r>
              <a:rPr lang="tr-TR" sz="3200" b="1" dirty="0" err="1"/>
              <a:t>Franchasing</a:t>
            </a:r>
            <a:r>
              <a:rPr lang="tr-TR" sz="3200" b="1" dirty="0"/>
              <a:t> sistemleri, önceleri üreticiler tarafından ürünlerinin pazarlamasında kullanılmıştır. Zaman içinde sistemin yararını keşfeden hizmet üreticileri de, aynı yöntemleri kullanır </a:t>
            </a:r>
            <a:r>
              <a:rPr lang="tr-TR" sz="3200" b="1" dirty="0" err="1"/>
              <a:t>Franchasing</a:t>
            </a:r>
            <a:r>
              <a:rPr lang="tr-TR" sz="3200" b="1" dirty="0"/>
              <a:t> sistemini uygulamaları açısından iki grupta incelemek mümkündür.</a:t>
            </a:r>
          </a:p>
          <a:p>
            <a:endParaRPr lang="tr-TR" sz="3200" b="1" dirty="0"/>
          </a:p>
          <a:p>
            <a:r>
              <a:rPr lang="tr-TR" sz="3200" b="1" dirty="0"/>
              <a:t>Sistemin uygulandığı ülkeye göre: Ulusal ve Uluslararası </a:t>
            </a:r>
            <a:r>
              <a:rPr lang="tr-TR" sz="3200" b="1" dirty="0" err="1"/>
              <a:t>Franchasing’den</a:t>
            </a:r>
            <a:r>
              <a:rPr lang="tr-TR" sz="3200" b="1" dirty="0"/>
              <a:t> söz edilebilir. Sunulan fırsatlar açısından: Ürün-Marka </a:t>
            </a:r>
            <a:r>
              <a:rPr lang="tr-TR" sz="3200" b="1" dirty="0" err="1"/>
              <a:t>Franchasing'i</a:t>
            </a:r>
            <a:r>
              <a:rPr lang="tr-TR" sz="3200" b="1" dirty="0"/>
              <a:t> ve İşletme Sistemi </a:t>
            </a:r>
            <a:r>
              <a:rPr lang="tr-TR" sz="3200" b="1" dirty="0" err="1"/>
              <a:t>Franchasing’i</a:t>
            </a:r>
            <a:r>
              <a:rPr lang="tr-TR" sz="3200" b="1" dirty="0"/>
              <a:t> şeklinde sınıflandırma yapmak mümkündür.</a:t>
            </a:r>
          </a:p>
          <a:p>
            <a:endParaRPr lang="tr-TR" dirty="0"/>
          </a:p>
        </p:txBody>
      </p:sp>
    </p:spTree>
    <p:extLst>
      <p:ext uri="{BB962C8B-B14F-4D97-AF65-F5344CB8AC3E}">
        <p14:creationId xmlns:p14="http://schemas.microsoft.com/office/powerpoint/2010/main" val="23213234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0AA275D-6EBC-4C6D-9017-DBA464DA5741}"/>
              </a:ext>
            </a:extLst>
          </p:cNvPr>
          <p:cNvSpPr>
            <a:spLocks noGrp="1"/>
          </p:cNvSpPr>
          <p:nvPr>
            <p:ph idx="1"/>
          </p:nvPr>
        </p:nvSpPr>
        <p:spPr>
          <a:xfrm>
            <a:off x="463827" y="543338"/>
            <a:ext cx="10889974" cy="5976731"/>
          </a:xfrm>
        </p:spPr>
        <p:txBody>
          <a:bodyPr/>
          <a:lstStyle/>
          <a:p>
            <a:r>
              <a:rPr lang="tr-TR" sz="3600" b="1" dirty="0">
                <a:solidFill>
                  <a:srgbClr val="FF0000"/>
                </a:solidFill>
              </a:rPr>
              <a:t>Sistemin Uygulandığı Ülkeye Göre </a:t>
            </a:r>
            <a:r>
              <a:rPr lang="tr-TR" sz="3600" b="1" dirty="0" err="1">
                <a:solidFill>
                  <a:srgbClr val="FF0000"/>
                </a:solidFill>
              </a:rPr>
              <a:t>Franchasing</a:t>
            </a:r>
            <a:r>
              <a:rPr lang="tr-TR" sz="3600" b="1" dirty="0">
                <a:solidFill>
                  <a:srgbClr val="FF0000"/>
                </a:solidFill>
              </a:rPr>
              <a:t> Türleri</a:t>
            </a:r>
          </a:p>
          <a:p>
            <a:r>
              <a:rPr lang="tr-TR" sz="3200" b="1" dirty="0"/>
              <a:t>Ulusal </a:t>
            </a:r>
            <a:r>
              <a:rPr lang="tr-TR" sz="3200" b="1" dirty="0" err="1"/>
              <a:t>Franchasing</a:t>
            </a:r>
            <a:r>
              <a:rPr lang="tr-TR" sz="3200" b="1" dirty="0"/>
              <a:t>: </a:t>
            </a:r>
            <a:r>
              <a:rPr lang="tr-TR" sz="3200" b="1" dirty="0" err="1"/>
              <a:t>Franchasing</a:t>
            </a:r>
            <a:r>
              <a:rPr lang="tr-TR" sz="3200" b="1" dirty="0"/>
              <a:t> sözleşmesi bir ülke sınırları içerisinde, şehirler ya da bölgeler arasında yapılıyorsa ulusal </a:t>
            </a:r>
            <a:r>
              <a:rPr lang="tr-TR" sz="3200" b="1" dirty="0" err="1"/>
              <a:t>Franchasing’den</a:t>
            </a:r>
            <a:r>
              <a:rPr lang="tr-TR" sz="3200" b="1" dirty="0"/>
              <a:t> söz edilir.</a:t>
            </a:r>
          </a:p>
          <a:p>
            <a:r>
              <a:rPr lang="tr-TR" sz="3200" b="1" dirty="0"/>
              <a:t>Uluslararası </a:t>
            </a:r>
            <a:r>
              <a:rPr lang="tr-TR" sz="3200" b="1" dirty="0" err="1"/>
              <a:t>Franchasing</a:t>
            </a:r>
            <a:r>
              <a:rPr lang="tr-TR" sz="3200" b="1" dirty="0"/>
              <a:t>: İki ülke arasında yapılıyorsa uluslararası </a:t>
            </a:r>
            <a:r>
              <a:rPr lang="tr-TR" sz="3200" b="1" dirty="0" err="1"/>
              <a:t>Franchasing’den</a:t>
            </a:r>
            <a:r>
              <a:rPr lang="tr-TR" sz="3200" b="1" dirty="0"/>
              <a:t> söz edilir. </a:t>
            </a:r>
          </a:p>
          <a:p>
            <a:endParaRPr lang="tr-TR" dirty="0"/>
          </a:p>
        </p:txBody>
      </p:sp>
    </p:spTree>
    <p:extLst>
      <p:ext uri="{BB962C8B-B14F-4D97-AF65-F5344CB8AC3E}">
        <p14:creationId xmlns:p14="http://schemas.microsoft.com/office/powerpoint/2010/main" val="299351637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TotalTime>
  <Words>1253</Words>
  <Application>Microsoft Office PowerPoint</Application>
  <PresentationFormat>Geniş ekran</PresentationFormat>
  <Paragraphs>58</Paragraphs>
  <Slides>12</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12</vt:i4>
      </vt:variant>
    </vt:vector>
  </HeadingPairs>
  <TitlesOfParts>
    <vt:vector size="16" baseType="lpstr">
      <vt:lpstr>Arial</vt:lpstr>
      <vt:lpstr>Calibri</vt:lpstr>
      <vt:lpstr>Calibri Light</vt:lpstr>
      <vt:lpstr>Office Teması</vt:lpstr>
      <vt:lpstr>           Franchasing Kavramları </vt:lpstr>
      <vt:lpstr>    Franchise alan (franchisee)</vt:lpstr>
      <vt:lpstr>PowerPoint Sunusu</vt:lpstr>
      <vt:lpstr>        Sistem (franchise system) </vt:lpstr>
      <vt:lpstr>Franchise Giriş Bedeli (Franchise fee)</vt:lpstr>
      <vt:lpstr>PowerPoint Sunusu</vt:lpstr>
      <vt:lpstr>      Franchasing Amacı</vt:lpstr>
      <vt:lpstr>              Franchasing Türleri </vt:lpstr>
      <vt:lpstr>PowerPoint Sunusu</vt:lpstr>
      <vt:lpstr> Türkiye’de Franchasing Sistemi </vt:lpstr>
      <vt:lpstr>Franchasing’de Temel İlkeler</vt:lpstr>
      <vt:lpstr>     Franchasing-Acentelik Sistemleri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selami özal</dc:creator>
  <cp:lastModifiedBy>selami özal</cp:lastModifiedBy>
  <cp:revision>7</cp:revision>
  <dcterms:created xsi:type="dcterms:W3CDTF">2020-03-21T14:02:27Z</dcterms:created>
  <dcterms:modified xsi:type="dcterms:W3CDTF">2020-03-21T22:02:19Z</dcterms:modified>
</cp:coreProperties>
</file>