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35061254-2401-44F4-B963-3098B6620207}" type="datetimeFigureOut">
              <a:rPr lang="tr-TR" smtClean="0"/>
              <a:t>27.12.2017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513C937-96CE-4C26-8733-D63B1870546B}"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5061254-2401-44F4-B963-3098B6620207}" type="datetimeFigureOut">
              <a:rPr lang="tr-TR" smtClean="0"/>
              <a:t>27.12.2017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513C937-96CE-4C26-8733-D63B1870546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5061254-2401-44F4-B963-3098B6620207}" type="datetimeFigureOut">
              <a:rPr lang="tr-TR" smtClean="0"/>
              <a:t>27.12.2017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513C937-96CE-4C26-8733-D63B1870546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5061254-2401-44F4-B963-3098B6620207}" type="datetimeFigureOut">
              <a:rPr lang="tr-TR" smtClean="0"/>
              <a:t>27.12.2017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513C937-96CE-4C26-8733-D63B1870546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35061254-2401-44F4-B963-3098B6620207}" type="datetimeFigureOut">
              <a:rPr lang="tr-TR" smtClean="0"/>
              <a:t>27.12.2017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513C937-96CE-4C26-8733-D63B1870546B}"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35061254-2401-44F4-B963-3098B6620207}" type="datetimeFigureOut">
              <a:rPr lang="tr-TR" smtClean="0"/>
              <a:t>27.12.2017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513C937-96CE-4C26-8733-D63B1870546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35061254-2401-44F4-B963-3098B6620207}" type="datetimeFigureOut">
              <a:rPr lang="tr-TR" smtClean="0"/>
              <a:t>27.12.2017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513C937-96CE-4C26-8733-D63B1870546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5061254-2401-44F4-B963-3098B6620207}" type="datetimeFigureOut">
              <a:rPr lang="tr-TR" smtClean="0"/>
              <a:t>27.12.2017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513C937-96CE-4C26-8733-D63B1870546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5061254-2401-44F4-B963-3098B6620207}" type="datetimeFigureOut">
              <a:rPr lang="tr-TR" smtClean="0"/>
              <a:t>27.12.2017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513C937-96CE-4C26-8733-D63B1870546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5061254-2401-44F4-B963-3098B6620207}" type="datetimeFigureOut">
              <a:rPr lang="tr-TR" smtClean="0"/>
              <a:t>27.12.2017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513C937-96CE-4C26-8733-D63B1870546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5061254-2401-44F4-B963-3098B6620207}" type="datetimeFigureOut">
              <a:rPr lang="tr-TR" smtClean="0"/>
              <a:t>27.12.2017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513C937-96CE-4C26-8733-D63B1870546B}"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061254-2401-44F4-B963-3098B6620207}" type="datetimeFigureOut">
              <a:rPr lang="tr-TR" smtClean="0"/>
              <a:t>27.12.2017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13C937-96CE-4C26-8733-D63B1870546B}"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95536" y="260648"/>
            <a:ext cx="8352928" cy="7201972"/>
          </a:xfrm>
          <a:prstGeom prst="rect">
            <a:avLst/>
          </a:prstGeom>
          <a:noFill/>
        </p:spPr>
        <p:txBody>
          <a:bodyPr wrap="square" rtlCol="0">
            <a:spAutoFit/>
          </a:bodyPr>
          <a:lstStyle/>
          <a:p>
            <a:pPr algn="ctr">
              <a:lnSpc>
                <a:spcPct val="150000"/>
              </a:lnSpc>
            </a:pPr>
            <a:r>
              <a:rPr lang="en-US" sz="2000" b="1" dirty="0" smtClean="0"/>
              <a:t>pH CALCULATIONS IN POLYPROTIC ACIDS</a:t>
            </a:r>
            <a:endParaRPr lang="tr-TR" sz="2000" b="1" dirty="0" smtClean="0"/>
          </a:p>
          <a:p>
            <a:pPr algn="just">
              <a:lnSpc>
                <a:spcPct val="150000"/>
              </a:lnSpc>
            </a:pPr>
            <a:r>
              <a:rPr lang="en-US" sz="2000" dirty="0" err="1" smtClean="0"/>
              <a:t>Polyprotic</a:t>
            </a:r>
            <a:r>
              <a:rPr lang="en-US" sz="2000" dirty="0" smtClean="0"/>
              <a:t> acids have more than one [H</a:t>
            </a:r>
            <a:r>
              <a:rPr lang="en-US" sz="2000" baseline="30000" dirty="0" smtClean="0"/>
              <a:t>+</a:t>
            </a:r>
            <a:r>
              <a:rPr lang="en-US" sz="2000" dirty="0" smtClean="0"/>
              <a:t>] to giving the experimental media.</a:t>
            </a:r>
            <a:endParaRPr lang="tr-TR" sz="2000" dirty="0" smtClean="0"/>
          </a:p>
          <a:p>
            <a:pPr lvl="0">
              <a:lnSpc>
                <a:spcPct val="150000"/>
              </a:lnSpc>
            </a:pPr>
            <a:r>
              <a:rPr lang="en-US" sz="2000" b="1" dirty="0" smtClean="0"/>
              <a:t>pH Calculations in Strong </a:t>
            </a:r>
            <a:r>
              <a:rPr lang="en-US" sz="2000" b="1" dirty="0" err="1" smtClean="0"/>
              <a:t>Polyprotic</a:t>
            </a:r>
            <a:r>
              <a:rPr lang="en-US" sz="2000" b="1" dirty="0" smtClean="0"/>
              <a:t> Acids</a:t>
            </a:r>
            <a:r>
              <a:rPr lang="en-US" sz="2000" dirty="0" smtClean="0"/>
              <a:t>H</a:t>
            </a:r>
            <a:r>
              <a:rPr lang="en-US" sz="2000" baseline="-25000" dirty="0" smtClean="0"/>
              <a:t>2</a:t>
            </a:r>
            <a:r>
              <a:rPr lang="en-US" sz="2000" dirty="0" smtClean="0"/>
              <a:t>SO</a:t>
            </a:r>
            <a:r>
              <a:rPr lang="en-US" sz="2000" baseline="-25000" dirty="0" smtClean="0"/>
              <a:t>4 </a:t>
            </a:r>
            <a:r>
              <a:rPr lang="en-US" sz="2000" dirty="0" smtClean="0"/>
              <a:t>is an example to kind of this acids. H</a:t>
            </a:r>
            <a:r>
              <a:rPr lang="en-US" sz="2000" baseline="-25000" dirty="0" smtClean="0"/>
              <a:t>2</a:t>
            </a:r>
            <a:r>
              <a:rPr lang="en-US" sz="2000" dirty="0" smtClean="0"/>
              <a:t>SO</a:t>
            </a:r>
            <a:r>
              <a:rPr lang="en-US" sz="2000" baseline="-25000" dirty="0" smtClean="0"/>
              <a:t>4</a:t>
            </a:r>
            <a:r>
              <a:rPr lang="en-US" sz="2000" dirty="0" smtClean="0"/>
              <a:t> is ionized in two steps. Because of it’s a strong acid, first ionization is %100.</a:t>
            </a:r>
            <a:endParaRPr lang="tr-TR" sz="2000" b="1" dirty="0" smtClean="0"/>
          </a:p>
          <a:p>
            <a:pPr>
              <a:lnSpc>
                <a:spcPct val="150000"/>
              </a:lnSpc>
            </a:pPr>
            <a:r>
              <a:rPr lang="en-US" sz="2000" dirty="0" smtClean="0"/>
              <a:t>      H</a:t>
            </a:r>
            <a:r>
              <a:rPr lang="en-US" sz="2000" baseline="-25000" dirty="0" smtClean="0"/>
              <a:t>2</a:t>
            </a:r>
            <a:r>
              <a:rPr lang="en-US" sz="2000" dirty="0" smtClean="0"/>
              <a:t>SO</a:t>
            </a:r>
            <a:r>
              <a:rPr lang="en-US" sz="2000" baseline="-25000" dirty="0" smtClean="0"/>
              <a:t>4 </a:t>
            </a:r>
            <a:r>
              <a:rPr lang="en-US" sz="2000" dirty="0" smtClean="0"/>
              <a:t> </a:t>
            </a:r>
            <a:r>
              <a:rPr lang="en-US" sz="2000" dirty="0" smtClean="0">
                <a:sym typeface="Symbol"/>
              </a:rPr>
              <a:t></a:t>
            </a:r>
            <a:r>
              <a:rPr lang="en-US" sz="2000" dirty="0" smtClean="0"/>
              <a:t> </a:t>
            </a:r>
            <a:r>
              <a:rPr lang="tr-TR" sz="2000" dirty="0" smtClean="0"/>
              <a:t>HSO</a:t>
            </a:r>
            <a:r>
              <a:rPr lang="tr-TR" sz="2000" baseline="-25000" dirty="0" smtClean="0"/>
              <a:t>4</a:t>
            </a:r>
            <a:r>
              <a:rPr lang="tr-TR" sz="2000" baseline="30000" dirty="0" smtClean="0"/>
              <a:t>-</a:t>
            </a:r>
            <a:r>
              <a:rPr lang="en-US" sz="2000" dirty="0" smtClean="0"/>
              <a:t> </a:t>
            </a:r>
            <a:r>
              <a:rPr lang="en-US" sz="2000" baseline="30000" dirty="0" smtClean="0"/>
              <a:t> </a:t>
            </a:r>
            <a:r>
              <a:rPr lang="en-US" sz="2000" baseline="-25000" dirty="0" smtClean="0"/>
              <a:t>  </a:t>
            </a:r>
            <a:r>
              <a:rPr lang="en-US" sz="2000" baseline="30000" dirty="0" smtClean="0"/>
              <a:t> </a:t>
            </a:r>
            <a:r>
              <a:rPr lang="en-US" sz="2000" dirty="0" smtClean="0"/>
              <a:t>+  H</a:t>
            </a:r>
            <a:r>
              <a:rPr lang="en-US" sz="2000" baseline="30000" dirty="0" smtClean="0"/>
              <a:t>+      </a:t>
            </a:r>
            <a:endParaRPr lang="tr-TR" sz="2000" b="1" dirty="0" smtClean="0"/>
          </a:p>
          <a:p>
            <a:pPr>
              <a:lnSpc>
                <a:spcPct val="150000"/>
              </a:lnSpc>
            </a:pPr>
            <a:r>
              <a:rPr lang="en-US" sz="2000" dirty="0" smtClean="0"/>
              <a:t>Second ionization is;</a:t>
            </a:r>
            <a:endParaRPr lang="tr-TR" sz="2000" b="1" dirty="0" smtClean="0"/>
          </a:p>
          <a:p>
            <a:pPr>
              <a:lnSpc>
                <a:spcPct val="150000"/>
              </a:lnSpc>
            </a:pPr>
            <a:r>
              <a:rPr lang="en-US" sz="2000" dirty="0" smtClean="0"/>
              <a:t> </a:t>
            </a:r>
            <a:r>
              <a:rPr lang="tr-TR" sz="2000" dirty="0" smtClean="0"/>
              <a:t>      HSO</a:t>
            </a:r>
            <a:r>
              <a:rPr lang="tr-TR" sz="2000" baseline="-25000" dirty="0" smtClean="0"/>
              <a:t>4</a:t>
            </a:r>
            <a:r>
              <a:rPr lang="tr-TR" sz="2000" baseline="30000" dirty="0" smtClean="0"/>
              <a:t>-</a:t>
            </a:r>
            <a:r>
              <a:rPr lang="en-US" sz="2000" baseline="-25000" dirty="0" smtClean="0"/>
              <a:t> </a:t>
            </a:r>
            <a:r>
              <a:rPr lang="en-US" sz="2000" baseline="30000" dirty="0" smtClean="0"/>
              <a:t> </a:t>
            </a:r>
            <a:r>
              <a:rPr lang="tr-TR" sz="2000" baseline="30000" dirty="0" smtClean="0"/>
              <a:t> </a:t>
            </a:r>
            <a:r>
              <a:rPr lang="en-US" sz="2000" cap="all" dirty="0" smtClean="0">
                <a:sym typeface="Wingdings 3"/>
              </a:rPr>
              <a:t></a:t>
            </a:r>
            <a:r>
              <a:rPr lang="en-US" sz="2000" dirty="0" smtClean="0"/>
              <a:t>  H</a:t>
            </a:r>
            <a:r>
              <a:rPr lang="en-US" sz="2000" baseline="30000" dirty="0" smtClean="0"/>
              <a:t>+  </a:t>
            </a:r>
            <a:r>
              <a:rPr lang="en-US" sz="2000" dirty="0" smtClean="0"/>
              <a:t>+  </a:t>
            </a:r>
            <a:r>
              <a:rPr lang="tr-TR" sz="2000" dirty="0" smtClean="0"/>
              <a:t>SO</a:t>
            </a:r>
            <a:r>
              <a:rPr lang="tr-TR" sz="2000" baseline="-25000" dirty="0" smtClean="0"/>
              <a:t>4</a:t>
            </a:r>
            <a:r>
              <a:rPr lang="tr-TR" sz="2000" baseline="30000" dirty="0" smtClean="0"/>
              <a:t>-2</a:t>
            </a:r>
            <a:r>
              <a:rPr lang="en-US" sz="2000" baseline="30000" dirty="0" smtClean="0"/>
              <a:t> </a:t>
            </a:r>
            <a:r>
              <a:rPr lang="en-US" sz="2000" baseline="-25000" dirty="0" smtClean="0"/>
              <a:t>  </a:t>
            </a:r>
            <a:r>
              <a:rPr lang="en-US" sz="2000" baseline="30000" dirty="0" smtClean="0"/>
              <a:t>         </a:t>
            </a:r>
            <a:r>
              <a:rPr lang="en-US" sz="2000" dirty="0" smtClean="0"/>
              <a:t>K</a:t>
            </a:r>
            <a:r>
              <a:rPr lang="en-US" sz="2000" baseline="-25000" dirty="0" smtClean="0"/>
              <a:t>a </a:t>
            </a:r>
            <a:r>
              <a:rPr lang="en-US" sz="2000" dirty="0" smtClean="0"/>
              <a:t>= 1.2 10</a:t>
            </a:r>
            <a:r>
              <a:rPr lang="en-US" sz="2000" baseline="30000" dirty="0" smtClean="0"/>
              <a:t>–2</a:t>
            </a:r>
            <a:r>
              <a:rPr lang="en-US" sz="2000" dirty="0" smtClean="0"/>
              <a:t>   and the balance is;</a:t>
            </a:r>
            <a:endParaRPr lang="tr-TR" sz="2000" dirty="0" smtClean="0"/>
          </a:p>
          <a:p>
            <a:pPr>
              <a:lnSpc>
                <a:spcPct val="150000"/>
              </a:lnSpc>
            </a:pPr>
            <a:endParaRPr lang="tr-TR" sz="2000" dirty="0" smtClean="0"/>
          </a:p>
          <a:p>
            <a:pPr>
              <a:lnSpc>
                <a:spcPct val="150000"/>
              </a:lnSpc>
            </a:pPr>
            <a:endParaRPr lang="tr-TR" sz="2000" dirty="0" smtClean="0"/>
          </a:p>
          <a:p>
            <a:pPr>
              <a:lnSpc>
                <a:spcPct val="150000"/>
              </a:lnSpc>
            </a:pPr>
            <a:r>
              <a:rPr lang="en-US" sz="2000" dirty="0" smtClean="0"/>
              <a:t>For easy calculation, [</a:t>
            </a:r>
            <a:r>
              <a:rPr lang="tr-TR" sz="2000" dirty="0" smtClean="0"/>
              <a:t>SO</a:t>
            </a:r>
            <a:r>
              <a:rPr lang="tr-TR" sz="2000" baseline="-25000" dirty="0" smtClean="0"/>
              <a:t>4</a:t>
            </a:r>
            <a:r>
              <a:rPr lang="tr-TR" sz="2000" baseline="30000" dirty="0" smtClean="0"/>
              <a:t>-2</a:t>
            </a:r>
            <a:r>
              <a:rPr lang="en-US" sz="2000" dirty="0" smtClean="0"/>
              <a:t>] = [</a:t>
            </a:r>
            <a:r>
              <a:rPr lang="tr-TR" sz="2000" dirty="0" smtClean="0"/>
              <a:t>HSO</a:t>
            </a:r>
            <a:r>
              <a:rPr lang="tr-TR" sz="2000" baseline="-25000" dirty="0" smtClean="0"/>
              <a:t>4</a:t>
            </a:r>
            <a:r>
              <a:rPr lang="tr-TR" sz="2000" baseline="30000" dirty="0" smtClean="0"/>
              <a:t>-</a:t>
            </a:r>
            <a:r>
              <a:rPr lang="en-US" sz="2000" baseline="-25000" dirty="0" smtClean="0"/>
              <a:t> </a:t>
            </a:r>
            <a:r>
              <a:rPr lang="en-US" sz="2000" dirty="0" smtClean="0"/>
              <a:t>]. So, [H</a:t>
            </a:r>
            <a:r>
              <a:rPr lang="en-US" sz="2000" baseline="30000" dirty="0" smtClean="0"/>
              <a:t>+</a:t>
            </a:r>
            <a:r>
              <a:rPr lang="en-US" sz="2000" dirty="0" smtClean="0"/>
              <a:t>] = K</a:t>
            </a:r>
            <a:r>
              <a:rPr lang="en-US" sz="2000" baseline="-25000" dirty="0" smtClean="0"/>
              <a:t>a </a:t>
            </a:r>
            <a:r>
              <a:rPr lang="en-US" sz="2000" dirty="0" smtClean="0"/>
              <a:t>= 1.2 10</a:t>
            </a:r>
            <a:r>
              <a:rPr lang="en-US" sz="2000" baseline="30000" dirty="0" smtClean="0"/>
              <a:t>–2</a:t>
            </a:r>
            <a:endParaRPr lang="tr-TR" sz="2000" baseline="30000" dirty="0" smtClean="0"/>
          </a:p>
          <a:p>
            <a:pPr>
              <a:lnSpc>
                <a:spcPct val="150000"/>
              </a:lnSpc>
            </a:pPr>
            <a:r>
              <a:rPr lang="en-US" sz="2000" dirty="0" smtClean="0"/>
              <a:t>If we don’t necessary omitting, then, pH calculations as;</a:t>
            </a:r>
            <a:endParaRPr lang="tr-TR" sz="2000" b="1" dirty="0" smtClean="0"/>
          </a:p>
          <a:p>
            <a:pPr>
              <a:lnSpc>
                <a:spcPct val="150000"/>
              </a:lnSpc>
            </a:pPr>
            <a:r>
              <a:rPr lang="pt-BR" sz="2000" dirty="0" smtClean="0"/>
              <a:t>[H</a:t>
            </a:r>
            <a:r>
              <a:rPr lang="pt-BR" sz="2000" baseline="30000" dirty="0" smtClean="0"/>
              <a:t>+</a:t>
            </a:r>
            <a:r>
              <a:rPr lang="pt-BR" sz="2000" dirty="0" smtClean="0"/>
              <a:t>]</a:t>
            </a:r>
            <a:r>
              <a:rPr lang="pt-BR" sz="2000" baseline="30000" dirty="0" smtClean="0"/>
              <a:t>2</a:t>
            </a:r>
            <a:r>
              <a:rPr lang="pt-BR" sz="2000" dirty="0" smtClean="0"/>
              <a:t> – (C – K</a:t>
            </a:r>
            <a:r>
              <a:rPr lang="pt-BR" sz="2000" baseline="-25000" dirty="0" smtClean="0"/>
              <a:t>a</a:t>
            </a:r>
            <a:r>
              <a:rPr lang="pt-BR" sz="2000" dirty="0" smtClean="0"/>
              <a:t>) [H</a:t>
            </a:r>
            <a:r>
              <a:rPr lang="pt-BR" sz="2000" baseline="30000" dirty="0" smtClean="0"/>
              <a:t>+</a:t>
            </a:r>
            <a:r>
              <a:rPr lang="pt-BR" sz="2000" dirty="0" smtClean="0"/>
              <a:t>] – 2K</a:t>
            </a:r>
            <a:r>
              <a:rPr lang="pt-BR" sz="2000" baseline="-25000" dirty="0" smtClean="0"/>
              <a:t>a</a:t>
            </a:r>
            <a:r>
              <a:rPr lang="pt-BR" sz="2000" dirty="0" smtClean="0"/>
              <a:t> C = 0 </a:t>
            </a:r>
            <a:r>
              <a:rPr lang="en-US" sz="2000" dirty="0" smtClean="0"/>
              <a:t>  </a:t>
            </a:r>
            <a:endParaRPr lang="tr-TR" sz="2000" dirty="0" smtClean="0"/>
          </a:p>
          <a:p>
            <a:pPr>
              <a:lnSpc>
                <a:spcPct val="150000"/>
              </a:lnSpc>
            </a:pPr>
            <a:r>
              <a:rPr lang="en-US" sz="2000" dirty="0" smtClean="0"/>
              <a:t>  </a:t>
            </a:r>
            <a:endParaRPr lang="tr-TR" sz="2000" b="1" dirty="0" smtClean="0"/>
          </a:p>
          <a:p>
            <a:pPr algn="just">
              <a:lnSpc>
                <a:spcPct val="150000"/>
              </a:lnSpc>
            </a:pPr>
            <a:endParaRPr lang="tr-TR" b="1" dirty="0" smtClean="0"/>
          </a:p>
          <a:p>
            <a:endParaRPr lang="tr-TR" dirty="0"/>
          </a:p>
        </p:txBody>
      </p:sp>
      <p:sp>
        <p:nvSpPr>
          <p:cNvPr id="17920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7920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83568" y="4149080"/>
            <a:ext cx="2376264" cy="792088"/>
          </a:xfrm>
          <a:prstGeom prst="rect">
            <a:avLst/>
          </a:prstGeom>
          <a:noFill/>
        </p:spPr>
      </p:pic>
      <p:sp>
        <p:nvSpPr>
          <p:cNvPr id="179203" name="Rectangle 3"/>
          <p:cNvSpPr>
            <a:spLocks noChangeArrowheads="1"/>
          </p:cNvSpPr>
          <p:nvPr/>
        </p:nvSpPr>
        <p:spPr bwMode="auto">
          <a:xfrm>
            <a:off x="0" y="11144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etin kutusu"/>
          <p:cNvSpPr txBox="1"/>
          <p:nvPr/>
        </p:nvSpPr>
        <p:spPr>
          <a:xfrm>
            <a:off x="323528" y="0"/>
            <a:ext cx="8496944" cy="7248138"/>
          </a:xfrm>
          <a:prstGeom prst="rect">
            <a:avLst/>
          </a:prstGeom>
          <a:noFill/>
        </p:spPr>
        <p:txBody>
          <a:bodyPr wrap="square" rtlCol="0">
            <a:spAutoFit/>
          </a:bodyPr>
          <a:lstStyle/>
          <a:p>
            <a:pPr lvl="0" algn="ctr">
              <a:lnSpc>
                <a:spcPct val="150000"/>
              </a:lnSpc>
            </a:pPr>
            <a:r>
              <a:rPr lang="en-US" sz="2000" b="1" dirty="0" smtClean="0"/>
              <a:t>pH </a:t>
            </a:r>
            <a:r>
              <a:rPr lang="tr-TR" sz="2000" b="1" dirty="0" smtClean="0"/>
              <a:t>C</a:t>
            </a:r>
            <a:r>
              <a:rPr lang="en-US" sz="2000" b="1" dirty="0" err="1" smtClean="0"/>
              <a:t>alculations</a:t>
            </a:r>
            <a:r>
              <a:rPr lang="en-US" sz="2000" b="1" dirty="0" smtClean="0"/>
              <a:t> in </a:t>
            </a:r>
            <a:r>
              <a:rPr lang="tr-TR" sz="2000" b="1" dirty="0" smtClean="0"/>
              <a:t>W</a:t>
            </a:r>
            <a:r>
              <a:rPr lang="en-US" sz="2000" b="1" dirty="0" err="1" smtClean="0"/>
              <a:t>eak</a:t>
            </a:r>
            <a:r>
              <a:rPr lang="en-US" sz="2000" b="1" dirty="0" smtClean="0"/>
              <a:t> </a:t>
            </a:r>
            <a:r>
              <a:rPr lang="tr-TR" sz="2000" b="1" dirty="0" err="1" smtClean="0"/>
              <a:t>P</a:t>
            </a:r>
            <a:r>
              <a:rPr lang="en-US" sz="2000" b="1" dirty="0" err="1" smtClean="0"/>
              <a:t>olyprotic</a:t>
            </a:r>
            <a:r>
              <a:rPr lang="en-US" sz="2000" b="1" dirty="0" smtClean="0"/>
              <a:t> </a:t>
            </a:r>
            <a:r>
              <a:rPr lang="tr-TR" sz="2000" b="1" dirty="0" smtClean="0"/>
              <a:t>A</a:t>
            </a:r>
            <a:r>
              <a:rPr lang="en-US" sz="2000" b="1" dirty="0" err="1" smtClean="0"/>
              <a:t>cids</a:t>
            </a:r>
            <a:endParaRPr lang="tr-TR" sz="2000" b="1" dirty="0" smtClean="0"/>
          </a:p>
          <a:p>
            <a:pPr algn="just">
              <a:lnSpc>
                <a:spcPct val="150000"/>
              </a:lnSpc>
            </a:pPr>
            <a:r>
              <a:rPr lang="en-US" sz="2000" b="1" dirty="0" smtClean="0"/>
              <a:t> </a:t>
            </a:r>
            <a:r>
              <a:rPr lang="tr-TR" sz="2000" b="1" dirty="0" smtClean="0"/>
              <a:t>         </a:t>
            </a:r>
            <a:r>
              <a:rPr lang="en-US" sz="2000" dirty="0" smtClean="0"/>
              <a:t>These kind of acids have more than one H</a:t>
            </a:r>
            <a:r>
              <a:rPr lang="en-US" sz="2000" baseline="30000" dirty="0" smtClean="0"/>
              <a:t>+</a:t>
            </a:r>
            <a:r>
              <a:rPr lang="en-US" sz="2000" dirty="0" smtClean="0"/>
              <a:t> to release to experimental media (like  H</a:t>
            </a:r>
            <a:r>
              <a:rPr lang="en-US" sz="2000" baseline="-25000" dirty="0" smtClean="0"/>
              <a:t>3</a:t>
            </a:r>
            <a:r>
              <a:rPr lang="en-US" sz="2000" dirty="0" smtClean="0"/>
              <a:t>PO</a:t>
            </a:r>
            <a:r>
              <a:rPr lang="en-US" sz="2000" baseline="-25000" dirty="0" smtClean="0"/>
              <a:t>4, </a:t>
            </a:r>
            <a:r>
              <a:rPr lang="en-US" sz="2000" dirty="0" smtClean="0"/>
              <a:t>H</a:t>
            </a:r>
            <a:r>
              <a:rPr lang="en-US" sz="2000" baseline="-25000" dirty="0" smtClean="0"/>
              <a:t>2</a:t>
            </a:r>
            <a:r>
              <a:rPr lang="en-US" sz="2000" dirty="0" smtClean="0"/>
              <a:t>CO</a:t>
            </a:r>
            <a:r>
              <a:rPr lang="en-US" sz="2000" baseline="-25000" dirty="0" smtClean="0"/>
              <a:t>3</a:t>
            </a:r>
            <a:r>
              <a:rPr lang="en-US" sz="2000" dirty="0" smtClean="0"/>
              <a:t>). </a:t>
            </a:r>
            <a:r>
              <a:rPr lang="en-US" sz="2000" dirty="0" err="1" smtClean="0"/>
              <a:t>Iyonization</a:t>
            </a:r>
            <a:r>
              <a:rPr lang="en-US" sz="2000" dirty="0" smtClean="0"/>
              <a:t> step number of these acids are related with their H</a:t>
            </a:r>
            <a:r>
              <a:rPr lang="en-US" sz="2000" baseline="30000" dirty="0" smtClean="0"/>
              <a:t>+</a:t>
            </a:r>
            <a:r>
              <a:rPr lang="en-US" sz="2000" dirty="0" smtClean="0"/>
              <a:t> number and first ionization is the biggest one when compared with others. For this reason, in pH calculations, first ionization step is important and other ionization should be omitted. Related to that, formula is;</a:t>
            </a:r>
            <a:endParaRPr lang="tr-TR" sz="2000" dirty="0" smtClean="0"/>
          </a:p>
          <a:p>
            <a:pPr algn="just">
              <a:lnSpc>
                <a:spcPct val="150000"/>
              </a:lnSpc>
            </a:pPr>
            <a:endParaRPr lang="tr-TR" sz="2000" b="1" dirty="0" smtClean="0"/>
          </a:p>
          <a:p>
            <a:pPr algn="just">
              <a:lnSpc>
                <a:spcPct val="150000"/>
              </a:lnSpc>
            </a:pPr>
            <a:endParaRPr lang="tr-TR" sz="2000" b="1" dirty="0" smtClean="0"/>
          </a:p>
          <a:p>
            <a:pPr algn="ctr">
              <a:lnSpc>
                <a:spcPct val="150000"/>
              </a:lnSpc>
            </a:pPr>
            <a:r>
              <a:rPr lang="en-US" sz="2000" b="1" dirty="0" smtClean="0"/>
              <a:t>pH Calculations for Salts of Weak </a:t>
            </a:r>
            <a:r>
              <a:rPr lang="en-US" sz="2000" b="1" dirty="0" err="1" smtClean="0"/>
              <a:t>Polyprotic</a:t>
            </a:r>
            <a:r>
              <a:rPr lang="en-US" sz="2000" b="1" dirty="0" smtClean="0"/>
              <a:t> Acids (</a:t>
            </a:r>
            <a:r>
              <a:rPr lang="en-US" sz="2000" b="1" dirty="0" err="1" smtClean="0"/>
              <a:t>Polybases</a:t>
            </a:r>
            <a:r>
              <a:rPr lang="en-US" sz="2000" b="1" dirty="0" smtClean="0"/>
              <a:t>) </a:t>
            </a:r>
            <a:endParaRPr lang="tr-TR" sz="2000" b="1" dirty="0" smtClean="0"/>
          </a:p>
          <a:p>
            <a:pPr algn="just">
              <a:lnSpc>
                <a:spcPct val="150000"/>
              </a:lnSpc>
            </a:pPr>
            <a:r>
              <a:rPr lang="tr-TR" sz="2000" dirty="0" smtClean="0"/>
              <a:t>             </a:t>
            </a:r>
            <a:r>
              <a:rPr lang="en-US" sz="2000" dirty="0" err="1" smtClean="0"/>
              <a:t>Polybases</a:t>
            </a:r>
            <a:r>
              <a:rPr lang="en-US" sz="2000" dirty="0" smtClean="0"/>
              <a:t> are salts of weak </a:t>
            </a:r>
            <a:r>
              <a:rPr lang="en-US" sz="2000" dirty="0" err="1" smtClean="0"/>
              <a:t>polyprotic</a:t>
            </a:r>
            <a:r>
              <a:rPr lang="en-US" sz="2000" dirty="0" smtClean="0"/>
              <a:t> acids structure as  Na</a:t>
            </a:r>
            <a:r>
              <a:rPr lang="en-US" sz="2000" baseline="-25000" dirty="0" smtClean="0"/>
              <a:t>2</a:t>
            </a:r>
            <a:r>
              <a:rPr lang="en-US" sz="2000" dirty="0" smtClean="0"/>
              <a:t>A and A is an anion of weak acids. Na</a:t>
            </a:r>
            <a:r>
              <a:rPr lang="en-US" sz="2000" baseline="-25000" dirty="0" smtClean="0"/>
              <a:t>2</a:t>
            </a:r>
            <a:r>
              <a:rPr lang="en-US" sz="2000" dirty="0" smtClean="0"/>
              <a:t>CO</a:t>
            </a:r>
            <a:r>
              <a:rPr lang="en-US" sz="2000" baseline="-25000" dirty="0" smtClean="0"/>
              <a:t>3</a:t>
            </a:r>
            <a:r>
              <a:rPr lang="en-US" sz="2000" dirty="0" smtClean="0"/>
              <a:t> and Na</a:t>
            </a:r>
            <a:r>
              <a:rPr lang="en-US" sz="2000" baseline="-25000" dirty="0" smtClean="0"/>
              <a:t>2</a:t>
            </a:r>
            <a:r>
              <a:rPr lang="en-US" sz="2000" dirty="0" smtClean="0"/>
              <a:t>S are example for these. pH calculations is based on hydrolysis. A</a:t>
            </a:r>
            <a:r>
              <a:rPr lang="en-US" sz="2000" baseline="30000" dirty="0" smtClean="0"/>
              <a:t>2–  </a:t>
            </a:r>
            <a:r>
              <a:rPr lang="en-US" sz="2000" dirty="0" smtClean="0"/>
              <a:t>from a weak acid </a:t>
            </a:r>
            <a:r>
              <a:rPr lang="en-US" sz="2000" dirty="0" err="1" smtClean="0"/>
              <a:t>hydrolyse</a:t>
            </a:r>
            <a:r>
              <a:rPr lang="en-US" sz="2000" dirty="0" smtClean="0"/>
              <a:t> water. These kind of salts are formed from combination of weak </a:t>
            </a:r>
            <a:r>
              <a:rPr lang="en-US" sz="2000" dirty="0" err="1" smtClean="0"/>
              <a:t>polyprotic</a:t>
            </a:r>
            <a:r>
              <a:rPr lang="en-US" sz="2000" dirty="0" smtClean="0"/>
              <a:t> acids and strong bases. For this reason, when these salts are solved in water, pH is in basic region.</a:t>
            </a:r>
            <a:endParaRPr lang="tr-TR" sz="2000" b="1" dirty="0" smtClean="0"/>
          </a:p>
          <a:p>
            <a:pPr algn="just">
              <a:lnSpc>
                <a:spcPct val="150000"/>
              </a:lnSpc>
            </a:pPr>
            <a:endParaRPr lang="tr-TR" b="1" dirty="0" smtClean="0"/>
          </a:p>
          <a:p>
            <a:endParaRPr lang="tr-TR" dirty="0"/>
          </a:p>
        </p:txBody>
      </p:sp>
      <p:sp>
        <p:nvSpPr>
          <p:cNvPr id="18022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80226"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39552" y="2852936"/>
            <a:ext cx="2112235" cy="864096"/>
          </a:xfrm>
          <a:prstGeom prst="rect">
            <a:avLst/>
          </a:prstGeom>
          <a:noFill/>
        </p:spPr>
      </p:pic>
      <p:sp>
        <p:nvSpPr>
          <p:cNvPr id="180228" name="Rectangle 4"/>
          <p:cNvSpPr>
            <a:spLocks noChangeArrowheads="1"/>
          </p:cNvSpPr>
          <p:nvPr/>
        </p:nvSpPr>
        <p:spPr bwMode="auto">
          <a:xfrm>
            <a:off x="0" y="10572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332656"/>
            <a:ext cx="8424936" cy="5940088"/>
          </a:xfrm>
          <a:prstGeom prst="rect">
            <a:avLst/>
          </a:prstGeom>
          <a:noFill/>
        </p:spPr>
        <p:txBody>
          <a:bodyPr wrap="square" rtlCol="0">
            <a:spAutoFit/>
          </a:bodyPr>
          <a:lstStyle/>
          <a:p>
            <a:pPr>
              <a:lnSpc>
                <a:spcPct val="150000"/>
              </a:lnSpc>
            </a:pPr>
            <a:r>
              <a:rPr lang="en-US" sz="2000" dirty="0" smtClean="0"/>
              <a:t>For Na</a:t>
            </a:r>
            <a:r>
              <a:rPr lang="en-US" sz="2000" baseline="-25000" dirty="0" smtClean="0"/>
              <a:t>2</a:t>
            </a:r>
            <a:r>
              <a:rPr lang="en-US" sz="2000" dirty="0" smtClean="0"/>
              <a:t>CO</a:t>
            </a:r>
            <a:r>
              <a:rPr lang="en-US" sz="2000" baseline="-25000" dirty="0" smtClean="0"/>
              <a:t>3</a:t>
            </a:r>
            <a:r>
              <a:rPr lang="en-US" sz="2000" dirty="0" smtClean="0"/>
              <a:t>;</a:t>
            </a:r>
            <a:endParaRPr lang="tr-TR" sz="2000" b="1" dirty="0" smtClean="0"/>
          </a:p>
          <a:p>
            <a:pPr>
              <a:lnSpc>
                <a:spcPct val="150000"/>
              </a:lnSpc>
            </a:pPr>
            <a:r>
              <a:rPr lang="en-US" sz="2000" dirty="0" smtClean="0"/>
              <a:t>This salt is ionized in water as % 100.</a:t>
            </a:r>
            <a:endParaRPr lang="tr-TR" sz="2000" b="1" dirty="0" smtClean="0"/>
          </a:p>
          <a:p>
            <a:pPr>
              <a:lnSpc>
                <a:spcPct val="150000"/>
              </a:lnSpc>
            </a:pPr>
            <a:r>
              <a:rPr lang="en-US" sz="2000" dirty="0" smtClean="0"/>
              <a:t>Na</a:t>
            </a:r>
            <a:r>
              <a:rPr lang="en-US" sz="2000" baseline="-25000" dirty="0" smtClean="0"/>
              <a:t>2</a:t>
            </a:r>
            <a:r>
              <a:rPr lang="en-US" sz="2000" dirty="0" smtClean="0"/>
              <a:t>CO</a:t>
            </a:r>
            <a:r>
              <a:rPr lang="en-US" sz="2000" baseline="-25000" dirty="0" smtClean="0"/>
              <a:t>3   </a:t>
            </a:r>
            <a:r>
              <a:rPr lang="en-US" sz="2000" dirty="0" smtClean="0">
                <a:sym typeface="Symbol"/>
              </a:rPr>
              <a:t></a:t>
            </a:r>
            <a:r>
              <a:rPr lang="en-US" sz="2000" dirty="0" smtClean="0"/>
              <a:t>  2Na</a:t>
            </a:r>
            <a:r>
              <a:rPr lang="en-US" sz="2000" baseline="30000" dirty="0" smtClean="0"/>
              <a:t>+ </a:t>
            </a:r>
            <a:r>
              <a:rPr lang="en-US" sz="2000" dirty="0" smtClean="0"/>
              <a:t>  + CO</a:t>
            </a:r>
            <a:r>
              <a:rPr lang="en-US" sz="2000" baseline="-25000" dirty="0" smtClean="0"/>
              <a:t>3</a:t>
            </a:r>
            <a:r>
              <a:rPr lang="en-US" sz="2000" baseline="30000" dirty="0" smtClean="0"/>
              <a:t>-2</a:t>
            </a:r>
            <a:r>
              <a:rPr lang="en-US" sz="2000" dirty="0" smtClean="0"/>
              <a:t> </a:t>
            </a:r>
            <a:endParaRPr lang="tr-TR" sz="2000" b="1" dirty="0" smtClean="0"/>
          </a:p>
          <a:p>
            <a:pPr>
              <a:lnSpc>
                <a:spcPct val="150000"/>
              </a:lnSpc>
            </a:pPr>
            <a:r>
              <a:rPr lang="en-US" sz="2000" dirty="0" smtClean="0"/>
              <a:t>This salt is formed from </a:t>
            </a:r>
            <a:r>
              <a:rPr lang="en-US" sz="2000" dirty="0" err="1" smtClean="0"/>
              <a:t>NaOH</a:t>
            </a:r>
            <a:r>
              <a:rPr lang="en-US" sz="2000" dirty="0" smtClean="0"/>
              <a:t> and H</a:t>
            </a:r>
            <a:r>
              <a:rPr lang="en-US" sz="2000" baseline="-25000" dirty="0" smtClean="0"/>
              <a:t>2</a:t>
            </a:r>
            <a:r>
              <a:rPr lang="en-US" sz="2000" dirty="0" smtClean="0"/>
              <a:t>CO</a:t>
            </a:r>
            <a:r>
              <a:rPr lang="en-US" sz="2000" baseline="-25000" dirty="0" smtClean="0"/>
              <a:t>3</a:t>
            </a:r>
            <a:r>
              <a:rPr lang="en-US" sz="2000" dirty="0" smtClean="0"/>
              <a:t> and weak part is CO</a:t>
            </a:r>
            <a:r>
              <a:rPr lang="en-US" sz="2000" baseline="-25000" dirty="0" smtClean="0"/>
              <a:t>3</a:t>
            </a:r>
            <a:r>
              <a:rPr lang="en-US" sz="2000" baseline="30000" dirty="0" smtClean="0"/>
              <a:t>-2</a:t>
            </a:r>
            <a:r>
              <a:rPr lang="en-US" sz="2000" dirty="0" smtClean="0"/>
              <a:t>  (A</a:t>
            </a:r>
            <a:r>
              <a:rPr lang="en-US" sz="2000" baseline="30000" dirty="0" smtClean="0"/>
              <a:t>2–</a:t>
            </a:r>
            <a:r>
              <a:rPr lang="en-US" sz="2000" dirty="0" smtClean="0"/>
              <a:t>) because H</a:t>
            </a:r>
            <a:r>
              <a:rPr lang="en-US" sz="2000" baseline="-25000" dirty="0" smtClean="0"/>
              <a:t>2</a:t>
            </a:r>
            <a:r>
              <a:rPr lang="en-US" sz="2000" dirty="0" smtClean="0"/>
              <a:t>CO</a:t>
            </a:r>
            <a:r>
              <a:rPr lang="en-US" sz="2000" baseline="-25000" dirty="0" smtClean="0"/>
              <a:t>3</a:t>
            </a:r>
            <a:r>
              <a:rPr lang="en-US" sz="2000" dirty="0" smtClean="0"/>
              <a:t> is a weak acid and CO</a:t>
            </a:r>
            <a:r>
              <a:rPr lang="en-US" sz="2000" baseline="-25000" dirty="0" smtClean="0"/>
              <a:t>3</a:t>
            </a:r>
            <a:r>
              <a:rPr lang="en-US" sz="2000" baseline="30000" dirty="0" smtClean="0"/>
              <a:t>-2</a:t>
            </a:r>
            <a:r>
              <a:rPr lang="en-US" sz="2000" dirty="0" smtClean="0"/>
              <a:t>  </a:t>
            </a:r>
            <a:r>
              <a:rPr lang="en-US" sz="2000" dirty="0" err="1" smtClean="0"/>
              <a:t>hyrolysed</a:t>
            </a:r>
            <a:r>
              <a:rPr lang="en-US" sz="2000" dirty="0" smtClean="0"/>
              <a:t> water</a:t>
            </a:r>
            <a:endParaRPr lang="tr-TR" sz="2000" b="1" dirty="0" smtClean="0"/>
          </a:p>
          <a:p>
            <a:pPr>
              <a:lnSpc>
                <a:spcPct val="150000"/>
              </a:lnSpc>
            </a:pPr>
            <a:r>
              <a:rPr lang="pt-BR" sz="2000" dirty="0" smtClean="0"/>
              <a:t>      CO</a:t>
            </a:r>
            <a:r>
              <a:rPr lang="pt-BR" sz="2000" baseline="-25000" dirty="0" smtClean="0"/>
              <a:t>3</a:t>
            </a:r>
            <a:r>
              <a:rPr lang="pt-BR" sz="2000" baseline="30000" dirty="0" smtClean="0"/>
              <a:t>-2</a:t>
            </a:r>
            <a:r>
              <a:rPr lang="pt-BR" sz="2000" dirty="0" smtClean="0"/>
              <a:t> +  H</a:t>
            </a:r>
            <a:r>
              <a:rPr lang="pt-BR" sz="2000" baseline="-25000" dirty="0" smtClean="0"/>
              <a:t>2</a:t>
            </a:r>
            <a:r>
              <a:rPr lang="pt-BR" sz="2000" dirty="0" smtClean="0"/>
              <a:t>O </a:t>
            </a:r>
            <a:r>
              <a:rPr lang="en-US" sz="2000" cap="all" dirty="0" smtClean="0">
                <a:sym typeface="Wingdings 3"/>
              </a:rPr>
              <a:t></a:t>
            </a:r>
            <a:r>
              <a:rPr lang="pt-BR" sz="2000" cap="all" dirty="0" smtClean="0"/>
              <a:t>  HCO</a:t>
            </a:r>
            <a:r>
              <a:rPr lang="pt-BR" sz="2000" cap="all" baseline="-25000" dirty="0" smtClean="0"/>
              <a:t>3</a:t>
            </a:r>
            <a:r>
              <a:rPr lang="pt-BR" sz="2000" cap="all" baseline="30000" dirty="0" smtClean="0"/>
              <a:t>-</a:t>
            </a:r>
            <a:r>
              <a:rPr lang="pt-BR" sz="2000" cap="all" dirty="0" smtClean="0"/>
              <a:t> + oh</a:t>
            </a:r>
            <a:r>
              <a:rPr lang="pt-BR" sz="2000" cap="all" baseline="30000" dirty="0" smtClean="0"/>
              <a:t>-</a:t>
            </a:r>
            <a:r>
              <a:rPr lang="pt-BR" sz="2000" cap="all" dirty="0" smtClean="0"/>
              <a:t> </a:t>
            </a:r>
            <a:r>
              <a:rPr lang="pt-BR" sz="2000" cap="all" baseline="30000" dirty="0" smtClean="0"/>
              <a:t>        </a:t>
            </a:r>
            <a:endParaRPr lang="tr-TR" sz="2000" cap="all" baseline="30000" dirty="0" smtClean="0"/>
          </a:p>
          <a:p>
            <a:pPr>
              <a:lnSpc>
                <a:spcPct val="150000"/>
              </a:lnSpc>
            </a:pPr>
            <a:endParaRPr lang="tr-TR" sz="2000" cap="all" baseline="30000" dirty="0" smtClean="0"/>
          </a:p>
          <a:p>
            <a:pPr>
              <a:lnSpc>
                <a:spcPct val="150000"/>
              </a:lnSpc>
            </a:pPr>
            <a:endParaRPr lang="tr-TR" sz="2000" cap="all" baseline="30000" dirty="0" smtClean="0"/>
          </a:p>
          <a:p>
            <a:pPr>
              <a:lnSpc>
                <a:spcPct val="150000"/>
              </a:lnSpc>
            </a:pPr>
            <a:endParaRPr lang="tr-TR" sz="2000" cap="all" baseline="30000" dirty="0" smtClean="0"/>
          </a:p>
          <a:p>
            <a:pPr>
              <a:lnSpc>
                <a:spcPct val="150000"/>
              </a:lnSpc>
            </a:pPr>
            <a:endParaRPr lang="tr-TR" sz="2000" cap="all" baseline="30000" dirty="0" smtClean="0"/>
          </a:p>
          <a:p>
            <a:pPr algn="just">
              <a:lnSpc>
                <a:spcPct val="150000"/>
              </a:lnSpc>
            </a:pPr>
            <a:r>
              <a:rPr lang="en-US" sz="2000" dirty="0" smtClean="0"/>
              <a:t>Whole of CO</a:t>
            </a:r>
            <a:r>
              <a:rPr lang="en-US" sz="2000" baseline="-25000" dirty="0" smtClean="0"/>
              <a:t>3</a:t>
            </a:r>
            <a:r>
              <a:rPr lang="en-US" sz="2000" baseline="30000" dirty="0" smtClean="0"/>
              <a:t>-2</a:t>
            </a:r>
            <a:r>
              <a:rPr lang="en-US" sz="2000" dirty="0" smtClean="0"/>
              <a:t> are </a:t>
            </a:r>
            <a:r>
              <a:rPr lang="en-US" sz="2000" dirty="0" err="1" smtClean="0"/>
              <a:t>occured</a:t>
            </a:r>
            <a:r>
              <a:rPr lang="en-US" sz="2000" dirty="0" smtClean="0"/>
              <a:t> from dissolving of Na</a:t>
            </a:r>
            <a:r>
              <a:rPr lang="en-US" sz="2000" baseline="-25000" dirty="0" smtClean="0"/>
              <a:t>2</a:t>
            </a:r>
            <a:r>
              <a:rPr lang="en-US" sz="2000" dirty="0" smtClean="0"/>
              <a:t>CO</a:t>
            </a:r>
            <a:r>
              <a:rPr lang="en-US" sz="2000" baseline="-25000" dirty="0" smtClean="0"/>
              <a:t>3  </a:t>
            </a:r>
            <a:r>
              <a:rPr lang="en-US" sz="2000" dirty="0" smtClean="0"/>
              <a:t>. Decreasing of amount of CO</a:t>
            </a:r>
            <a:r>
              <a:rPr lang="en-US" sz="2000" baseline="-25000" dirty="0" smtClean="0"/>
              <a:t>3</a:t>
            </a:r>
            <a:r>
              <a:rPr lang="en-US" sz="2000" baseline="30000" dirty="0" smtClean="0"/>
              <a:t>-2</a:t>
            </a:r>
            <a:r>
              <a:rPr lang="en-US" sz="2000" dirty="0" smtClean="0"/>
              <a:t> </a:t>
            </a:r>
            <a:r>
              <a:rPr lang="en-US" sz="2000" baseline="30000" dirty="0" smtClean="0"/>
              <a:t>  </a:t>
            </a:r>
            <a:r>
              <a:rPr lang="en-US" sz="2000" dirty="0" smtClean="0"/>
              <a:t>are omitted due to using in hydrolysis. For these reasons, </a:t>
            </a:r>
            <a:endParaRPr lang="tr-TR" sz="2000" b="1" dirty="0" smtClean="0"/>
          </a:p>
          <a:p>
            <a:pPr algn="just">
              <a:lnSpc>
                <a:spcPct val="150000"/>
              </a:lnSpc>
            </a:pPr>
            <a:r>
              <a:rPr lang="en-US" sz="2000" b="1" dirty="0" smtClean="0"/>
              <a:t>     </a:t>
            </a:r>
            <a:r>
              <a:rPr lang="pt-BR" sz="2000" dirty="0" smtClean="0"/>
              <a:t>CO</a:t>
            </a:r>
            <a:r>
              <a:rPr lang="pt-BR" sz="2000" baseline="-25000" dirty="0" smtClean="0"/>
              <a:t>3</a:t>
            </a:r>
            <a:r>
              <a:rPr lang="pt-BR" sz="2000" baseline="30000" dirty="0" smtClean="0"/>
              <a:t>-2</a:t>
            </a:r>
            <a:r>
              <a:rPr lang="pt-BR" sz="2000" dirty="0" smtClean="0"/>
              <a:t> </a:t>
            </a:r>
            <a:r>
              <a:rPr lang="en-US" sz="2000" dirty="0" smtClean="0"/>
              <a:t> = C </a:t>
            </a:r>
            <a:r>
              <a:rPr lang="pt-BR" sz="2000" cap="all" baseline="30000" dirty="0" smtClean="0"/>
              <a:t>  </a:t>
            </a:r>
            <a:endParaRPr lang="tr-TR" sz="2000" cap="all" baseline="30000" dirty="0" smtClean="0"/>
          </a:p>
          <a:p>
            <a:pPr algn="just">
              <a:lnSpc>
                <a:spcPct val="150000"/>
              </a:lnSpc>
            </a:pPr>
            <a:r>
              <a:rPr lang="pt-BR" sz="2000" cap="all" baseline="30000" dirty="0" smtClean="0"/>
              <a:t>                                 </a:t>
            </a:r>
            <a:endParaRPr lang="tr-TR" sz="2000" dirty="0"/>
          </a:p>
        </p:txBody>
      </p:sp>
      <p:sp>
        <p:nvSpPr>
          <p:cNvPr id="1812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8124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67544" y="3429000"/>
            <a:ext cx="5328592" cy="679282"/>
          </a:xfrm>
          <a:prstGeom prst="rect">
            <a:avLst/>
          </a:prstGeom>
          <a:noFill/>
        </p:spPr>
      </p:pic>
      <p:sp>
        <p:nvSpPr>
          <p:cNvPr id="1812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81251"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67544" y="5805264"/>
            <a:ext cx="1959287" cy="72008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8227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51520" y="260648"/>
            <a:ext cx="1959288" cy="720080"/>
          </a:xfrm>
          <a:prstGeom prst="rect">
            <a:avLst/>
          </a:prstGeom>
          <a:noFill/>
        </p:spPr>
      </p:pic>
      <p:sp>
        <p:nvSpPr>
          <p:cNvPr id="18227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82275"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483768" y="332656"/>
            <a:ext cx="2432270" cy="720080"/>
          </a:xfrm>
          <a:prstGeom prst="rect">
            <a:avLst/>
          </a:prstGeom>
          <a:noFill/>
        </p:spPr>
      </p:pic>
      <p:sp>
        <p:nvSpPr>
          <p:cNvPr id="182277" name="Rectangle 5"/>
          <p:cNvSpPr>
            <a:spLocks noChangeArrowheads="1"/>
          </p:cNvSpPr>
          <p:nvPr/>
        </p:nvSpPr>
        <p:spPr bwMode="auto">
          <a:xfrm>
            <a:off x="251520" y="1196752"/>
            <a:ext cx="792088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j-lt"/>
                <a:cs typeface="Arial" pitchFamily="34" charset="0"/>
              </a:rPr>
              <a:t>Upper and lower part of this equation multiply with [H</a:t>
            </a:r>
            <a:r>
              <a:rPr kumimoji="0" lang="en-US" sz="2000" b="0" i="0" u="none" strike="noStrike" cap="none" normalizeH="0" baseline="30000" dirty="0" smtClean="0">
                <a:ln>
                  <a:noFill/>
                </a:ln>
                <a:solidFill>
                  <a:schemeClr val="tx1"/>
                </a:solidFill>
                <a:effectLst/>
                <a:latin typeface="+mj-lt"/>
                <a:cs typeface="Arial" pitchFamily="34" charset="0"/>
              </a:rPr>
              <a:t>+</a:t>
            </a:r>
            <a:r>
              <a:rPr kumimoji="0" lang="en-US" sz="2000" b="0" i="0" u="none" strike="noStrike" cap="none" normalizeH="0" baseline="0" dirty="0" smtClean="0">
                <a:ln>
                  <a:noFill/>
                </a:ln>
                <a:solidFill>
                  <a:schemeClr val="tx1"/>
                </a:solidFill>
                <a:effectLst/>
                <a:latin typeface="+mj-lt"/>
                <a:cs typeface="Arial" pitchFamily="34" charset="0"/>
              </a:rPr>
              <a:t>][OH</a:t>
            </a:r>
            <a:r>
              <a:rPr kumimoji="0" lang="en-US" sz="2000" b="0" i="0" u="none" strike="noStrike" cap="none" normalizeH="0" baseline="30000" dirty="0" smtClean="0">
                <a:ln>
                  <a:noFill/>
                </a:ln>
                <a:solidFill>
                  <a:schemeClr val="tx1"/>
                </a:solidFill>
                <a:effectLst/>
                <a:latin typeface="+mj-lt"/>
                <a:cs typeface="Arial" pitchFamily="34" charset="0"/>
              </a:rPr>
              <a:t>–</a:t>
            </a:r>
            <a:endParaRPr kumimoji="0" lang="tr-TR" sz="2000"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tr-TR" sz="2000" dirty="0" smtClean="0">
              <a:latin typeface="+mj-lt"/>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j-lt"/>
                <a:cs typeface="Arial" pitchFamily="34" charset="0"/>
              </a:rPr>
              <a:t>  </a:t>
            </a:r>
          </a:p>
        </p:txBody>
      </p:sp>
      <p:sp>
        <p:nvSpPr>
          <p:cNvPr id="182279"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82278"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95536" y="1700808"/>
            <a:ext cx="2659330" cy="1008112"/>
          </a:xfrm>
          <a:prstGeom prst="rect">
            <a:avLst/>
          </a:prstGeom>
          <a:noFill/>
        </p:spPr>
      </p:pic>
      <p:sp>
        <p:nvSpPr>
          <p:cNvPr id="12" name="11 Metin kutusu"/>
          <p:cNvSpPr txBox="1"/>
          <p:nvPr/>
        </p:nvSpPr>
        <p:spPr>
          <a:xfrm>
            <a:off x="323528" y="2636912"/>
            <a:ext cx="8352928" cy="4016484"/>
          </a:xfrm>
          <a:prstGeom prst="rect">
            <a:avLst/>
          </a:prstGeom>
          <a:noFill/>
        </p:spPr>
        <p:txBody>
          <a:bodyPr wrap="square" rtlCol="0">
            <a:spAutoFit/>
          </a:bodyPr>
          <a:lstStyle/>
          <a:p>
            <a:pPr algn="ctr">
              <a:lnSpc>
                <a:spcPct val="150000"/>
              </a:lnSpc>
            </a:pPr>
            <a:r>
              <a:rPr lang="en-US" b="1" dirty="0" smtClean="0"/>
              <a:t>BUFFER SOLUTIONS</a:t>
            </a:r>
            <a:endParaRPr lang="tr-TR" b="1" dirty="0" smtClean="0"/>
          </a:p>
          <a:p>
            <a:pPr algn="just">
              <a:lnSpc>
                <a:spcPct val="150000"/>
              </a:lnSpc>
            </a:pPr>
            <a:r>
              <a:rPr lang="en-US" dirty="0" smtClean="0"/>
              <a:t>     </a:t>
            </a:r>
            <a:r>
              <a:rPr lang="en-US" sz="2000" dirty="0" smtClean="0"/>
              <a:t>Buffer solutions is a solutions that when a little amount of acids and bases add on it, it’s pH is not changed and or slightly changed so it resists to pH change. </a:t>
            </a:r>
            <a:endParaRPr lang="tr-TR" sz="2000" b="1" dirty="0" smtClean="0"/>
          </a:p>
          <a:p>
            <a:pPr algn="just">
              <a:lnSpc>
                <a:spcPct val="150000"/>
              </a:lnSpc>
            </a:pPr>
            <a:r>
              <a:rPr lang="en-US" sz="2000" dirty="0" smtClean="0"/>
              <a:t>      Buffer solutions can be divided to 2 group.</a:t>
            </a:r>
            <a:endParaRPr lang="tr-TR" sz="2000" b="1" dirty="0" smtClean="0"/>
          </a:p>
          <a:p>
            <a:pPr algn="just">
              <a:lnSpc>
                <a:spcPct val="150000"/>
              </a:lnSpc>
            </a:pPr>
            <a:r>
              <a:rPr lang="en-US" sz="2000" b="1" dirty="0" smtClean="0"/>
              <a:t>1) a)</a:t>
            </a:r>
            <a:r>
              <a:rPr lang="en-US" sz="2000" dirty="0" smtClean="0"/>
              <a:t> A weak acid and salts derived from and a reaction between weak acids and strong bases (For example, CH</a:t>
            </a:r>
            <a:r>
              <a:rPr lang="en-US" sz="2000" baseline="-25000" dirty="0" smtClean="0"/>
              <a:t>3</a:t>
            </a:r>
            <a:r>
              <a:rPr lang="en-US" sz="2000" dirty="0" smtClean="0"/>
              <a:t>COOH + CH</a:t>
            </a:r>
            <a:r>
              <a:rPr lang="en-US" sz="2000" baseline="-25000" dirty="0" smtClean="0"/>
              <a:t>3</a:t>
            </a:r>
            <a:r>
              <a:rPr lang="en-US" sz="2000" dirty="0" smtClean="0"/>
              <a:t>COONa mixture). This buffer is an acidic buffer because its pH is in acidic region. </a:t>
            </a:r>
            <a:endParaRPr lang="tr-TR" sz="2000" b="1"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0"/>
            <a:ext cx="8424936" cy="7248138"/>
          </a:xfrm>
          <a:prstGeom prst="rect">
            <a:avLst/>
          </a:prstGeom>
          <a:noFill/>
        </p:spPr>
        <p:txBody>
          <a:bodyPr wrap="square" rtlCol="0">
            <a:spAutoFit/>
          </a:bodyPr>
          <a:lstStyle/>
          <a:p>
            <a:pPr algn="just">
              <a:lnSpc>
                <a:spcPct val="150000"/>
              </a:lnSpc>
            </a:pPr>
            <a:r>
              <a:rPr lang="en-US" sz="2000" b="1" dirty="0" smtClean="0"/>
              <a:t>b)</a:t>
            </a:r>
            <a:r>
              <a:rPr lang="en-US" sz="2000" dirty="0" smtClean="0"/>
              <a:t> A weak bases  and salts derived from and a reaction between weak bases and strong acids (For example, NH</a:t>
            </a:r>
            <a:r>
              <a:rPr lang="en-US" sz="2000" baseline="-25000" dirty="0" smtClean="0"/>
              <a:t>4</a:t>
            </a:r>
            <a:r>
              <a:rPr lang="en-US" sz="2000" dirty="0" smtClean="0"/>
              <a:t>OH + NH</a:t>
            </a:r>
            <a:r>
              <a:rPr lang="en-US" sz="2000" baseline="-25000" dirty="0" smtClean="0"/>
              <a:t>4</a:t>
            </a:r>
            <a:r>
              <a:rPr lang="en-US" sz="2000" dirty="0" smtClean="0"/>
              <a:t>Cl mixture). This buffer is a basic buffer because its pH is in basic region. </a:t>
            </a:r>
            <a:endParaRPr lang="tr-TR" sz="2000" b="1" dirty="0" smtClean="0"/>
          </a:p>
          <a:p>
            <a:pPr algn="just">
              <a:lnSpc>
                <a:spcPct val="150000"/>
              </a:lnSpc>
            </a:pPr>
            <a:r>
              <a:rPr lang="en-US" sz="2000" b="1" dirty="0" smtClean="0"/>
              <a:t>2) </a:t>
            </a:r>
            <a:r>
              <a:rPr lang="en-US" sz="2000" dirty="0" err="1" smtClean="0"/>
              <a:t>Polyprotic</a:t>
            </a:r>
            <a:r>
              <a:rPr lang="en-US" sz="2000" dirty="0" smtClean="0"/>
              <a:t> acids that partially neutralized and mixture of these (For example; NaHCO</a:t>
            </a:r>
            <a:r>
              <a:rPr lang="en-US" sz="2000" baseline="-25000" dirty="0" smtClean="0"/>
              <a:t>3</a:t>
            </a:r>
            <a:r>
              <a:rPr lang="en-US" sz="2000" dirty="0" smtClean="0"/>
              <a:t> , Na</a:t>
            </a:r>
            <a:r>
              <a:rPr lang="en-US" sz="2000" baseline="-25000" dirty="0" smtClean="0"/>
              <a:t>2</a:t>
            </a:r>
            <a:r>
              <a:rPr lang="en-US" sz="2000" dirty="0" smtClean="0"/>
              <a:t>HPO</a:t>
            </a:r>
            <a:r>
              <a:rPr lang="en-US" sz="2000" baseline="-25000" dirty="0" smtClean="0"/>
              <a:t>4</a:t>
            </a:r>
            <a:r>
              <a:rPr lang="en-US" sz="2000" dirty="0" smtClean="0"/>
              <a:t> or mixture of Na</a:t>
            </a:r>
            <a:r>
              <a:rPr lang="en-US" sz="2000" baseline="-25000" dirty="0" smtClean="0"/>
              <a:t>2</a:t>
            </a:r>
            <a:r>
              <a:rPr lang="en-US" sz="2000" dirty="0" smtClean="0"/>
              <a:t>HPO</a:t>
            </a:r>
            <a:r>
              <a:rPr lang="en-US" sz="2000" baseline="-25000" dirty="0" smtClean="0"/>
              <a:t>4</a:t>
            </a:r>
            <a:r>
              <a:rPr lang="en-US" sz="2000" dirty="0" smtClean="0"/>
              <a:t> + NaH</a:t>
            </a:r>
            <a:r>
              <a:rPr lang="en-US" sz="2000" baseline="-25000" dirty="0" smtClean="0"/>
              <a:t>2</a:t>
            </a:r>
            <a:r>
              <a:rPr lang="en-US" sz="2000" dirty="0" smtClean="0"/>
              <a:t>PO</a:t>
            </a:r>
            <a:r>
              <a:rPr lang="en-US" sz="2000" baseline="-25000" dirty="0" smtClean="0"/>
              <a:t>4</a:t>
            </a:r>
            <a:r>
              <a:rPr lang="en-US" sz="2000" dirty="0" smtClean="0"/>
              <a:t>)            </a:t>
            </a:r>
            <a:endParaRPr lang="tr-TR" sz="2000" b="1" dirty="0" smtClean="0"/>
          </a:p>
          <a:p>
            <a:pPr algn="just">
              <a:lnSpc>
                <a:spcPct val="150000"/>
              </a:lnSpc>
            </a:pPr>
            <a:r>
              <a:rPr lang="en-US" sz="2000" b="1" dirty="0" smtClean="0"/>
              <a:t>     </a:t>
            </a:r>
            <a:r>
              <a:rPr lang="en-US" sz="2000" dirty="0" smtClean="0"/>
              <a:t>Strong acids in media that   pH </a:t>
            </a:r>
            <a:r>
              <a:rPr lang="en-US" sz="2000" dirty="0" smtClean="0">
                <a:sym typeface="Symbol"/>
              </a:rPr>
              <a:t></a:t>
            </a:r>
            <a:r>
              <a:rPr lang="en-US" sz="2000" dirty="0" smtClean="0"/>
              <a:t> 3  and strong bases in media that pH &gt; 11 have buffer characteristic. </a:t>
            </a:r>
            <a:r>
              <a:rPr lang="tr-TR" sz="2000" dirty="0" err="1" smtClean="0"/>
              <a:t>In</a:t>
            </a:r>
            <a:r>
              <a:rPr lang="tr-TR" sz="2000" dirty="0" smtClean="0"/>
              <a:t> a </a:t>
            </a:r>
            <a:r>
              <a:rPr lang="en-US" sz="2000" dirty="0" smtClean="0"/>
              <a:t>titration curve of </a:t>
            </a:r>
            <a:r>
              <a:rPr lang="en-US" sz="2000" dirty="0" err="1" smtClean="0"/>
              <a:t>HCl</a:t>
            </a:r>
            <a:r>
              <a:rPr lang="en-US" sz="2000" dirty="0" smtClean="0"/>
              <a:t> with </a:t>
            </a:r>
            <a:r>
              <a:rPr lang="en-US" sz="2000" dirty="0" err="1" smtClean="0"/>
              <a:t>NaOH</a:t>
            </a:r>
            <a:r>
              <a:rPr lang="en-US" sz="2000" dirty="0" smtClean="0"/>
              <a:t>, in pH &lt; 3 and pH &gt; 11 range, pH is almost not changed with adding amount of bases so it can be resist to pH change. The reason of that are activity of solutions and ionic strength of media.</a:t>
            </a:r>
            <a:endParaRPr lang="tr-TR" sz="2000" dirty="0" smtClean="0"/>
          </a:p>
          <a:p>
            <a:pPr algn="just">
              <a:lnSpc>
                <a:spcPct val="150000"/>
              </a:lnSpc>
            </a:pPr>
            <a:r>
              <a:rPr lang="en-US" sz="2000" dirty="0" smtClean="0"/>
              <a:t>Compounds in buffer solutions are converted to each other with adding of acids or bases. Thus, neutralize effects of acids and bases inside and it works as a buffer solutions. For example; when a little amount of acids adding to a buffer solution derived from CH</a:t>
            </a:r>
            <a:r>
              <a:rPr lang="en-US" sz="2000" baseline="-25000" dirty="0" smtClean="0"/>
              <a:t>3</a:t>
            </a:r>
            <a:r>
              <a:rPr lang="en-US" sz="2000" dirty="0" smtClean="0"/>
              <a:t>COOH and CH</a:t>
            </a:r>
            <a:r>
              <a:rPr lang="en-US" sz="2000" baseline="-25000" dirty="0" smtClean="0"/>
              <a:t>3</a:t>
            </a:r>
            <a:r>
              <a:rPr lang="en-US" sz="2000" dirty="0" smtClean="0"/>
              <a:t>COONa</a:t>
            </a:r>
            <a:r>
              <a:rPr lang="tr-TR" sz="2000" dirty="0" smtClean="0"/>
              <a:t>. </a:t>
            </a:r>
            <a:r>
              <a:rPr lang="en-US" sz="2000" dirty="0" smtClean="0"/>
              <a:t>adding acids is reacted with CH</a:t>
            </a:r>
            <a:r>
              <a:rPr lang="en-US" sz="2000" baseline="-25000" dirty="0" smtClean="0"/>
              <a:t>3</a:t>
            </a:r>
            <a:r>
              <a:rPr lang="en-US" sz="2000" dirty="0" smtClean="0"/>
              <a:t>COONa and converted to CH</a:t>
            </a:r>
            <a:r>
              <a:rPr lang="en-US" sz="2000" baseline="-25000" dirty="0" smtClean="0"/>
              <a:t>3</a:t>
            </a:r>
            <a:r>
              <a:rPr lang="en-US" sz="2000" dirty="0" smtClean="0"/>
              <a:t>COOH.</a:t>
            </a:r>
            <a:endParaRPr lang="tr-TR" sz="2000"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260648"/>
            <a:ext cx="8568952" cy="6832640"/>
          </a:xfrm>
          <a:prstGeom prst="rect">
            <a:avLst/>
          </a:prstGeom>
          <a:noFill/>
        </p:spPr>
        <p:txBody>
          <a:bodyPr wrap="square" rtlCol="0">
            <a:spAutoFit/>
          </a:bodyPr>
          <a:lstStyle/>
          <a:p>
            <a:pPr algn="just">
              <a:lnSpc>
                <a:spcPct val="150000"/>
              </a:lnSpc>
            </a:pPr>
            <a:r>
              <a:rPr lang="en-US" sz="2000" dirty="0" smtClean="0"/>
              <a:t>In this moment, still a mixture of CH</a:t>
            </a:r>
            <a:r>
              <a:rPr lang="en-US" sz="2000" baseline="-25000" dirty="0" smtClean="0"/>
              <a:t>3</a:t>
            </a:r>
            <a:r>
              <a:rPr lang="en-US" sz="2000" dirty="0" smtClean="0"/>
              <a:t>COOH and CH</a:t>
            </a:r>
            <a:r>
              <a:rPr lang="en-US" sz="2000" baseline="-25000" dirty="0" smtClean="0"/>
              <a:t>3</a:t>
            </a:r>
            <a:r>
              <a:rPr lang="en-US" sz="2000" dirty="0" smtClean="0"/>
              <a:t>COONa in media. So, further still a buffer pair is in media that react with adding amount of acids and bases. When a little amount of bases adding to a buffer solution derived from CH</a:t>
            </a:r>
            <a:r>
              <a:rPr lang="en-US" sz="2000" baseline="-25000" dirty="0" smtClean="0"/>
              <a:t>3</a:t>
            </a:r>
            <a:r>
              <a:rPr lang="en-US" sz="2000" dirty="0" smtClean="0"/>
              <a:t>COOH and CH</a:t>
            </a:r>
            <a:r>
              <a:rPr lang="en-US" sz="2000" baseline="-25000" dirty="0" smtClean="0"/>
              <a:t>3</a:t>
            </a:r>
            <a:r>
              <a:rPr lang="en-US" sz="2000" dirty="0" smtClean="0"/>
              <a:t>COONa, adding bases is reacted with CH</a:t>
            </a:r>
            <a:r>
              <a:rPr lang="en-US" sz="2000" baseline="-25000" dirty="0" smtClean="0"/>
              <a:t>3</a:t>
            </a:r>
            <a:r>
              <a:rPr lang="en-US" sz="2000" dirty="0" smtClean="0"/>
              <a:t>COOH and converted to CH</a:t>
            </a:r>
            <a:r>
              <a:rPr lang="en-US" sz="2000" baseline="-25000" dirty="0" smtClean="0"/>
              <a:t>3</a:t>
            </a:r>
            <a:r>
              <a:rPr lang="en-US" sz="2000" dirty="0" smtClean="0"/>
              <a:t>COONa. In this moment, further still a buffer from CH</a:t>
            </a:r>
            <a:r>
              <a:rPr lang="en-US" sz="2000" baseline="-25000" dirty="0" smtClean="0"/>
              <a:t>3</a:t>
            </a:r>
            <a:r>
              <a:rPr lang="en-US" sz="2000" dirty="0" smtClean="0"/>
              <a:t>COOH and CH</a:t>
            </a:r>
            <a:r>
              <a:rPr lang="en-US" sz="2000" baseline="-25000" dirty="0" smtClean="0"/>
              <a:t>3</a:t>
            </a:r>
            <a:r>
              <a:rPr lang="en-US" sz="2000" dirty="0" smtClean="0"/>
              <a:t>COONa is exist in media. But, if an amounts of adding acids or bases are higher than amount of compounds in buffer, buffer characteristic is disappeared because of a compound from buffer solution is totally disappeared. </a:t>
            </a:r>
            <a:endParaRPr lang="tr-TR" sz="2000" dirty="0" smtClean="0"/>
          </a:p>
          <a:p>
            <a:pPr algn="ctr">
              <a:lnSpc>
                <a:spcPct val="150000"/>
              </a:lnSpc>
            </a:pPr>
            <a:r>
              <a:rPr lang="en-US" sz="2000" b="1" dirty="0" smtClean="0"/>
              <a:t>pH </a:t>
            </a:r>
            <a:r>
              <a:rPr lang="tr-TR" sz="2000" b="1" dirty="0" smtClean="0"/>
              <a:t>C</a:t>
            </a:r>
            <a:r>
              <a:rPr lang="en-US" sz="2000" b="1" dirty="0" err="1" smtClean="0"/>
              <a:t>alculations</a:t>
            </a:r>
            <a:r>
              <a:rPr lang="en-US" sz="2000" b="1" dirty="0" smtClean="0"/>
              <a:t> in </a:t>
            </a:r>
            <a:r>
              <a:rPr lang="tr-TR" sz="2000" b="1" dirty="0" smtClean="0"/>
              <a:t>B</a:t>
            </a:r>
            <a:r>
              <a:rPr lang="en-US" sz="2000" b="1" dirty="0" err="1" smtClean="0"/>
              <a:t>uffer</a:t>
            </a:r>
            <a:r>
              <a:rPr lang="en-US" sz="2000" b="1" dirty="0" smtClean="0"/>
              <a:t> </a:t>
            </a:r>
            <a:r>
              <a:rPr lang="tr-TR" sz="2000" b="1" dirty="0" smtClean="0"/>
              <a:t>S</a:t>
            </a:r>
            <a:r>
              <a:rPr lang="en-US" sz="2000" b="1" dirty="0" err="1" smtClean="0"/>
              <a:t>olutions</a:t>
            </a:r>
            <a:endParaRPr lang="tr-TR" sz="2000" b="1" dirty="0" smtClean="0"/>
          </a:p>
          <a:p>
            <a:pPr algn="just">
              <a:lnSpc>
                <a:spcPct val="150000"/>
              </a:lnSpc>
            </a:pPr>
            <a:r>
              <a:rPr lang="en-US" sz="2000" b="1" dirty="0" smtClean="0"/>
              <a:t>a) In acidic buffers;</a:t>
            </a:r>
            <a:endParaRPr lang="tr-TR" sz="2000" b="1" dirty="0" smtClean="0"/>
          </a:p>
          <a:p>
            <a:pPr algn="just">
              <a:lnSpc>
                <a:spcPct val="150000"/>
              </a:lnSpc>
            </a:pPr>
            <a:r>
              <a:rPr lang="en-US" sz="2000" dirty="0" smtClean="0"/>
              <a:t>Acidic buffers are derived from weak acids and their pH are in acidic region.</a:t>
            </a:r>
            <a:endParaRPr lang="tr-TR" sz="2000" b="1" dirty="0" smtClean="0"/>
          </a:p>
          <a:p>
            <a:pPr algn="just">
              <a:lnSpc>
                <a:spcPct val="150000"/>
              </a:lnSpc>
            </a:pPr>
            <a:r>
              <a:rPr lang="en-US" sz="2000" dirty="0" smtClean="0"/>
              <a:t>For example; a buffer derived from CH</a:t>
            </a:r>
            <a:r>
              <a:rPr lang="en-US" sz="2000" baseline="-25000" dirty="0" smtClean="0"/>
              <a:t>3</a:t>
            </a:r>
            <a:r>
              <a:rPr lang="en-US" sz="2000" dirty="0" smtClean="0"/>
              <a:t>COOH and CH</a:t>
            </a:r>
            <a:r>
              <a:rPr lang="en-US" sz="2000" baseline="-25000" dirty="0" smtClean="0"/>
              <a:t>3</a:t>
            </a:r>
            <a:r>
              <a:rPr lang="en-US" sz="2000" dirty="0" smtClean="0"/>
              <a:t>COONa. </a:t>
            </a:r>
            <a:endParaRPr lang="tr-TR" sz="2000" b="1" dirty="0" smtClean="0"/>
          </a:p>
          <a:p>
            <a:pPr algn="just">
              <a:lnSpc>
                <a:spcPct val="150000"/>
              </a:lnSpc>
            </a:pPr>
            <a:r>
              <a:rPr lang="en-US" sz="2000" dirty="0" smtClean="0"/>
              <a:t>In this kind of calculation, two kind of ionization are taken into account.</a:t>
            </a:r>
            <a:endParaRPr lang="tr-TR" sz="2000" b="1" dirty="0" smtClean="0"/>
          </a:p>
          <a:p>
            <a:pPr algn="just">
              <a:lnSpc>
                <a:spcPct val="150000"/>
              </a:lnSpc>
            </a:pPr>
            <a:endParaRPr lang="tr-TR" sz="2000" b="1"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260648"/>
            <a:ext cx="8496944" cy="6370975"/>
          </a:xfrm>
          <a:prstGeom prst="rect">
            <a:avLst/>
          </a:prstGeom>
          <a:noFill/>
        </p:spPr>
        <p:txBody>
          <a:bodyPr wrap="square" rtlCol="0">
            <a:spAutoFit/>
          </a:bodyPr>
          <a:lstStyle/>
          <a:p>
            <a:pPr algn="just">
              <a:lnSpc>
                <a:spcPct val="150000"/>
              </a:lnSpc>
            </a:pPr>
            <a:r>
              <a:rPr lang="en-US" sz="2000" dirty="0" smtClean="0"/>
              <a:t>CH</a:t>
            </a:r>
            <a:r>
              <a:rPr lang="en-US" sz="2000" baseline="-25000" dirty="0" smtClean="0"/>
              <a:t>3</a:t>
            </a:r>
            <a:r>
              <a:rPr lang="en-US" sz="2000" dirty="0" smtClean="0"/>
              <a:t>COONa </a:t>
            </a:r>
            <a:r>
              <a:rPr lang="en-US" sz="2000" b="1" dirty="0" smtClean="0">
                <a:sym typeface="Symbol"/>
              </a:rPr>
              <a:t></a:t>
            </a:r>
            <a:r>
              <a:rPr lang="en-US" sz="2000" dirty="0" smtClean="0"/>
              <a:t>  CH</a:t>
            </a:r>
            <a:r>
              <a:rPr lang="en-US" sz="2000" baseline="-25000" dirty="0" smtClean="0"/>
              <a:t>3</a:t>
            </a:r>
            <a:r>
              <a:rPr lang="en-US" sz="2000" dirty="0" smtClean="0"/>
              <a:t>COO</a:t>
            </a:r>
            <a:r>
              <a:rPr lang="en-US" sz="2000" baseline="30000" dirty="0" smtClean="0"/>
              <a:t>–</a:t>
            </a:r>
            <a:r>
              <a:rPr lang="en-US" sz="2000" dirty="0" smtClean="0"/>
              <a:t>  +  Na</a:t>
            </a:r>
            <a:r>
              <a:rPr lang="en-US" sz="2000" baseline="30000" dirty="0" smtClean="0"/>
              <a:t>+ </a:t>
            </a:r>
            <a:r>
              <a:rPr lang="en-US" sz="2000" dirty="0" smtClean="0"/>
              <a:t>   </a:t>
            </a:r>
            <a:r>
              <a:rPr lang="en-US" sz="2000" dirty="0" err="1" smtClean="0"/>
              <a:t>solvation</a:t>
            </a:r>
            <a:r>
              <a:rPr lang="en-US" sz="2000" dirty="0" smtClean="0"/>
              <a:t> reaction.</a:t>
            </a:r>
            <a:endParaRPr lang="tr-TR" sz="2000" b="1" dirty="0" smtClean="0"/>
          </a:p>
          <a:p>
            <a:pPr algn="just">
              <a:lnSpc>
                <a:spcPct val="150000"/>
              </a:lnSpc>
            </a:pPr>
            <a:r>
              <a:rPr lang="en-US" sz="2000" dirty="0" smtClean="0"/>
              <a:t> </a:t>
            </a:r>
            <a:endParaRPr lang="tr-TR" sz="2000" b="1" dirty="0" smtClean="0"/>
          </a:p>
          <a:p>
            <a:pPr algn="just">
              <a:lnSpc>
                <a:spcPct val="150000"/>
              </a:lnSpc>
            </a:pPr>
            <a:r>
              <a:rPr lang="en-US" sz="2000" dirty="0" smtClean="0"/>
              <a:t>CH</a:t>
            </a:r>
            <a:r>
              <a:rPr lang="en-US" sz="2000" baseline="-25000" dirty="0" smtClean="0"/>
              <a:t>3</a:t>
            </a:r>
            <a:r>
              <a:rPr lang="en-US" sz="2000" dirty="0" smtClean="0"/>
              <a:t>COOH  </a:t>
            </a:r>
            <a:r>
              <a:rPr lang="en-US" sz="2000" cap="all" dirty="0" smtClean="0">
                <a:sym typeface="Wingdings 3"/>
              </a:rPr>
              <a:t></a:t>
            </a:r>
            <a:r>
              <a:rPr lang="en-US" sz="2000" dirty="0" smtClean="0"/>
              <a:t>  CH</a:t>
            </a:r>
            <a:r>
              <a:rPr lang="en-US" sz="2000" baseline="-25000" dirty="0" smtClean="0"/>
              <a:t>3</a:t>
            </a:r>
            <a:r>
              <a:rPr lang="en-US" sz="2000" dirty="0" smtClean="0"/>
              <a:t>COO</a:t>
            </a:r>
            <a:r>
              <a:rPr lang="en-US" sz="2000" baseline="30000" dirty="0" smtClean="0"/>
              <a:t>–</a:t>
            </a:r>
            <a:r>
              <a:rPr lang="en-US" sz="2000" dirty="0" smtClean="0"/>
              <a:t>  +  H</a:t>
            </a:r>
            <a:r>
              <a:rPr lang="en-US" sz="2000" baseline="30000" dirty="0" smtClean="0"/>
              <a:t>+</a:t>
            </a:r>
            <a:r>
              <a:rPr lang="en-US" sz="2000" dirty="0" smtClean="0"/>
              <a:t>       balance reaction.  </a:t>
            </a:r>
            <a:endParaRPr lang="tr-TR" sz="2000" dirty="0" smtClean="0"/>
          </a:p>
          <a:p>
            <a:pPr algn="just">
              <a:lnSpc>
                <a:spcPct val="150000"/>
              </a:lnSpc>
            </a:pPr>
            <a:endParaRPr lang="tr-TR" sz="2000" b="1" dirty="0" smtClean="0"/>
          </a:p>
          <a:p>
            <a:pPr algn="just">
              <a:lnSpc>
                <a:spcPct val="150000"/>
              </a:lnSpc>
            </a:pPr>
            <a:r>
              <a:rPr lang="en-US" sz="2000" dirty="0" smtClean="0"/>
              <a:t>And also, ionization of weak acid is used in this calculation.</a:t>
            </a:r>
            <a:endParaRPr lang="tr-TR" sz="2000" dirty="0" smtClean="0"/>
          </a:p>
          <a:p>
            <a:pPr algn="just">
              <a:lnSpc>
                <a:spcPct val="150000"/>
              </a:lnSpc>
            </a:pPr>
            <a:endParaRPr lang="tr-TR" sz="2000" b="1" dirty="0" smtClean="0"/>
          </a:p>
          <a:p>
            <a:pPr algn="just">
              <a:lnSpc>
                <a:spcPct val="150000"/>
              </a:lnSpc>
            </a:pPr>
            <a:endParaRPr lang="tr-TR" sz="2000" b="1" dirty="0" smtClean="0"/>
          </a:p>
          <a:p>
            <a:pPr algn="just">
              <a:lnSpc>
                <a:spcPct val="150000"/>
              </a:lnSpc>
            </a:pPr>
            <a:r>
              <a:rPr lang="en-US" sz="2000" dirty="0" smtClean="0"/>
              <a:t>It is accepted that whole of CH</a:t>
            </a:r>
            <a:r>
              <a:rPr lang="en-US" sz="2000" baseline="-25000" dirty="0" smtClean="0"/>
              <a:t>3</a:t>
            </a:r>
            <a:r>
              <a:rPr lang="en-US" sz="2000" dirty="0" smtClean="0"/>
              <a:t>COO</a:t>
            </a:r>
            <a:r>
              <a:rPr lang="en-US" sz="2000" baseline="30000" dirty="0" smtClean="0"/>
              <a:t>–</a:t>
            </a:r>
            <a:r>
              <a:rPr lang="en-US" sz="2000" dirty="0" smtClean="0"/>
              <a:t> ions are derived from solution of CH</a:t>
            </a:r>
            <a:r>
              <a:rPr lang="en-US" sz="2000" baseline="-25000" dirty="0" smtClean="0"/>
              <a:t>3</a:t>
            </a:r>
            <a:r>
              <a:rPr lang="en-US" sz="2000" dirty="0" smtClean="0"/>
              <a:t>COONa salts because of % 100 ionization and CH</a:t>
            </a:r>
            <a:r>
              <a:rPr lang="en-US" sz="2000" baseline="-25000" dirty="0" smtClean="0"/>
              <a:t>3</a:t>
            </a:r>
            <a:r>
              <a:rPr lang="en-US" sz="2000" dirty="0" smtClean="0"/>
              <a:t>COO</a:t>
            </a:r>
            <a:r>
              <a:rPr lang="en-US" sz="2000" baseline="30000" dirty="0" smtClean="0"/>
              <a:t>–</a:t>
            </a:r>
            <a:r>
              <a:rPr lang="en-US" sz="2000" dirty="0" smtClean="0"/>
              <a:t> from ionization of CH</a:t>
            </a:r>
            <a:r>
              <a:rPr lang="en-US" sz="2000" baseline="-25000" dirty="0" smtClean="0"/>
              <a:t>3</a:t>
            </a:r>
            <a:r>
              <a:rPr lang="en-US" sz="2000" dirty="0" smtClean="0"/>
              <a:t>COOH is existed between other. In this condition, Salt concentration (CH</a:t>
            </a:r>
            <a:r>
              <a:rPr lang="en-US" sz="2000" baseline="-25000" dirty="0" smtClean="0"/>
              <a:t>3</a:t>
            </a:r>
            <a:r>
              <a:rPr lang="en-US" sz="2000" dirty="0" smtClean="0"/>
              <a:t>COONa) is used versus concentration of CH</a:t>
            </a:r>
            <a:r>
              <a:rPr lang="en-US" sz="2000" baseline="-25000" dirty="0" smtClean="0"/>
              <a:t>3</a:t>
            </a:r>
            <a:r>
              <a:rPr lang="en-US" sz="2000" dirty="0" smtClean="0"/>
              <a:t>COO</a:t>
            </a:r>
            <a:r>
              <a:rPr lang="en-US" sz="2000" baseline="30000" dirty="0" smtClean="0"/>
              <a:t>–</a:t>
            </a:r>
            <a:r>
              <a:rPr lang="en-US" sz="2000" dirty="0" smtClean="0"/>
              <a:t>.   In Ka balance, </a:t>
            </a:r>
            <a:r>
              <a:rPr lang="en-US" sz="2000" dirty="0" err="1" smtClean="0"/>
              <a:t>ıf</a:t>
            </a:r>
            <a:r>
              <a:rPr lang="en-US" sz="2000" dirty="0" smtClean="0"/>
              <a:t> we calculate –log of it, Henderson- </a:t>
            </a:r>
            <a:r>
              <a:rPr lang="en-US" sz="2000" dirty="0" err="1" smtClean="0"/>
              <a:t>Hasselbach</a:t>
            </a:r>
            <a:r>
              <a:rPr lang="en-US" sz="2000" dirty="0" smtClean="0"/>
              <a:t> equation is obtained. </a:t>
            </a:r>
            <a:endParaRPr lang="tr-TR" sz="2000" b="1" dirty="0" smtClean="0"/>
          </a:p>
          <a:p>
            <a:pPr algn="just">
              <a:lnSpc>
                <a:spcPct val="150000"/>
              </a:lnSpc>
            </a:pPr>
            <a:endParaRPr lang="tr-TR" sz="2000" b="1" dirty="0" smtClean="0"/>
          </a:p>
          <a:p>
            <a:endParaRPr lang="tr-TR" dirty="0"/>
          </a:p>
        </p:txBody>
      </p:sp>
      <p:sp>
        <p:nvSpPr>
          <p:cNvPr id="1832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8329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95536" y="2852936"/>
            <a:ext cx="2560284" cy="720080"/>
          </a:xfrm>
          <a:prstGeom prst="rect">
            <a:avLst/>
          </a:prstGeom>
          <a:noFill/>
        </p:spPr>
      </p:pic>
      <p:sp>
        <p:nvSpPr>
          <p:cNvPr id="18330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83299"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67543" y="5949280"/>
            <a:ext cx="6144683" cy="576064"/>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188640"/>
            <a:ext cx="8640960" cy="369332"/>
          </a:xfrm>
          <a:prstGeom prst="rect">
            <a:avLst/>
          </a:prstGeom>
          <a:noFill/>
        </p:spPr>
        <p:txBody>
          <a:bodyPr wrap="square" rtlCol="0">
            <a:spAutoFit/>
          </a:bodyPr>
          <a:lstStyle/>
          <a:p>
            <a:endParaRPr lang="tr-TR" dirty="0"/>
          </a:p>
        </p:txBody>
      </p:sp>
      <p:sp>
        <p:nvSpPr>
          <p:cNvPr id="5" name="4 Metin kutusu"/>
          <p:cNvSpPr txBox="1"/>
          <p:nvPr/>
        </p:nvSpPr>
        <p:spPr>
          <a:xfrm>
            <a:off x="251520" y="260648"/>
            <a:ext cx="8640960" cy="7755969"/>
          </a:xfrm>
          <a:prstGeom prst="rect">
            <a:avLst/>
          </a:prstGeom>
          <a:noFill/>
        </p:spPr>
        <p:txBody>
          <a:bodyPr wrap="square" rtlCol="0">
            <a:spAutoFit/>
          </a:bodyPr>
          <a:lstStyle/>
          <a:p>
            <a:pPr algn="just">
              <a:lnSpc>
                <a:spcPct val="150000"/>
              </a:lnSpc>
            </a:pPr>
            <a:r>
              <a:rPr lang="en-US" sz="2000" b="1" dirty="0" smtClean="0"/>
              <a:t>Basic buffers: </a:t>
            </a:r>
            <a:r>
              <a:rPr lang="en-US" sz="2000" dirty="0" smtClean="0"/>
              <a:t>A base that make buffer is weak and pH of experimental media is in basic range. </a:t>
            </a:r>
            <a:endParaRPr lang="tr-TR" sz="2000" b="1" dirty="0" smtClean="0"/>
          </a:p>
          <a:p>
            <a:pPr algn="just">
              <a:lnSpc>
                <a:spcPct val="150000"/>
              </a:lnSpc>
            </a:pPr>
            <a:r>
              <a:rPr lang="en-US" sz="2000" dirty="0" smtClean="0"/>
              <a:t>For example; a buffer derived from NH</a:t>
            </a:r>
            <a:r>
              <a:rPr lang="en-US" sz="2000" baseline="-25000" dirty="0" smtClean="0"/>
              <a:t>4</a:t>
            </a:r>
            <a:r>
              <a:rPr lang="en-US" sz="2000" dirty="0" smtClean="0"/>
              <a:t>OH and NH</a:t>
            </a:r>
            <a:r>
              <a:rPr lang="en-US" sz="2000" baseline="-25000" dirty="0" smtClean="0"/>
              <a:t>4</a:t>
            </a:r>
            <a:r>
              <a:rPr lang="en-US" sz="2000" dirty="0" smtClean="0"/>
              <a:t>Cl. </a:t>
            </a:r>
            <a:endParaRPr lang="tr-TR" sz="2000" b="1" dirty="0" smtClean="0"/>
          </a:p>
          <a:p>
            <a:pPr algn="just">
              <a:lnSpc>
                <a:spcPct val="150000"/>
              </a:lnSpc>
            </a:pPr>
            <a:r>
              <a:rPr lang="en-US" sz="2000" dirty="0" smtClean="0"/>
              <a:t>In this kind of calculation, two kind of ionization are taken into account.</a:t>
            </a:r>
            <a:endParaRPr lang="tr-TR" sz="2000" b="1" dirty="0" smtClean="0"/>
          </a:p>
          <a:p>
            <a:pPr algn="just">
              <a:lnSpc>
                <a:spcPct val="150000"/>
              </a:lnSpc>
            </a:pPr>
            <a:r>
              <a:rPr lang="en-US" sz="2000" dirty="0" smtClean="0"/>
              <a:t>         NH</a:t>
            </a:r>
            <a:r>
              <a:rPr lang="en-US" sz="2000" baseline="-25000" dirty="0" smtClean="0"/>
              <a:t>4</a:t>
            </a:r>
            <a:r>
              <a:rPr lang="en-US" sz="2000" dirty="0" smtClean="0"/>
              <a:t>Cl </a:t>
            </a:r>
            <a:r>
              <a:rPr lang="en-US" sz="2000" b="1" dirty="0" smtClean="0">
                <a:sym typeface="Symbol"/>
              </a:rPr>
              <a:t></a:t>
            </a:r>
            <a:r>
              <a:rPr lang="en-US" sz="2000" dirty="0" smtClean="0"/>
              <a:t>  NH</a:t>
            </a:r>
            <a:r>
              <a:rPr lang="en-US" sz="2000" baseline="-25000" dirty="0" smtClean="0"/>
              <a:t>4</a:t>
            </a:r>
            <a:r>
              <a:rPr lang="en-US" sz="2000" baseline="30000" dirty="0" smtClean="0"/>
              <a:t>+</a:t>
            </a:r>
            <a:r>
              <a:rPr lang="en-US" sz="2000" dirty="0" smtClean="0"/>
              <a:t> +  </a:t>
            </a:r>
            <a:r>
              <a:rPr lang="en-US" sz="2000" dirty="0" err="1" smtClean="0"/>
              <a:t>Cl</a:t>
            </a:r>
            <a:r>
              <a:rPr lang="en-US" sz="2000" baseline="30000" dirty="0" smtClean="0"/>
              <a:t> </a:t>
            </a:r>
            <a:r>
              <a:rPr lang="en-US" sz="2000" dirty="0" smtClean="0"/>
              <a:t>   </a:t>
            </a:r>
            <a:r>
              <a:rPr lang="en-US" sz="2000" dirty="0" err="1" smtClean="0"/>
              <a:t>solvation</a:t>
            </a:r>
            <a:r>
              <a:rPr lang="en-US" sz="2000" dirty="0" smtClean="0"/>
              <a:t> reaction.</a:t>
            </a:r>
            <a:endParaRPr lang="tr-TR" sz="2000" dirty="0" smtClean="0"/>
          </a:p>
          <a:p>
            <a:pPr algn="just">
              <a:lnSpc>
                <a:spcPct val="150000"/>
              </a:lnSpc>
            </a:pPr>
            <a:r>
              <a:rPr lang="tr-TR" sz="2000" dirty="0" smtClean="0"/>
              <a:t>       </a:t>
            </a:r>
            <a:r>
              <a:rPr lang="en-US" sz="2000" dirty="0" smtClean="0"/>
              <a:t>NH</a:t>
            </a:r>
            <a:r>
              <a:rPr lang="en-US" sz="2000" baseline="-25000" dirty="0" smtClean="0"/>
              <a:t>4</a:t>
            </a:r>
            <a:r>
              <a:rPr lang="en-US" sz="2000" dirty="0" smtClean="0"/>
              <a:t>OH  </a:t>
            </a:r>
            <a:r>
              <a:rPr lang="en-US" sz="2000" cap="all" dirty="0" smtClean="0">
                <a:sym typeface="Wingdings 3"/>
              </a:rPr>
              <a:t></a:t>
            </a:r>
            <a:r>
              <a:rPr lang="en-US" sz="2000" dirty="0" smtClean="0"/>
              <a:t>  NH</a:t>
            </a:r>
            <a:r>
              <a:rPr lang="en-US" sz="2000" baseline="-25000" dirty="0" smtClean="0"/>
              <a:t>4</a:t>
            </a:r>
            <a:r>
              <a:rPr lang="en-US" sz="2000" baseline="30000" dirty="0" smtClean="0"/>
              <a:t>+</a:t>
            </a:r>
            <a:r>
              <a:rPr lang="en-US" sz="2000" dirty="0" smtClean="0"/>
              <a:t>  +  OH</a:t>
            </a:r>
            <a:r>
              <a:rPr lang="en-US" sz="2000" baseline="30000" dirty="0" smtClean="0"/>
              <a:t>-</a:t>
            </a:r>
            <a:r>
              <a:rPr lang="en-US" sz="2000" dirty="0" smtClean="0"/>
              <a:t>       balance reaction.  </a:t>
            </a:r>
            <a:endParaRPr lang="tr-TR" sz="2000" b="1" dirty="0" smtClean="0"/>
          </a:p>
          <a:p>
            <a:pPr algn="just">
              <a:lnSpc>
                <a:spcPct val="150000"/>
              </a:lnSpc>
            </a:pPr>
            <a:r>
              <a:rPr lang="en-US" sz="2000" dirty="0" smtClean="0"/>
              <a:t>And also, ionization of weak acid is used in this calculation.</a:t>
            </a:r>
            <a:endParaRPr lang="tr-TR" sz="2000" dirty="0" smtClean="0"/>
          </a:p>
          <a:p>
            <a:pPr>
              <a:lnSpc>
                <a:spcPct val="150000"/>
              </a:lnSpc>
            </a:pPr>
            <a:endParaRPr lang="tr-TR" sz="2000" b="1" dirty="0" smtClean="0"/>
          </a:p>
          <a:p>
            <a:pPr>
              <a:lnSpc>
                <a:spcPct val="150000"/>
              </a:lnSpc>
            </a:pPr>
            <a:endParaRPr lang="tr-TR" sz="2000" b="1" dirty="0" smtClean="0"/>
          </a:p>
          <a:p>
            <a:pPr algn="just">
              <a:lnSpc>
                <a:spcPct val="150000"/>
              </a:lnSpc>
            </a:pPr>
            <a:r>
              <a:rPr lang="en-US" sz="2000" dirty="0" smtClean="0"/>
              <a:t>It is accepted that whole of NH</a:t>
            </a:r>
            <a:r>
              <a:rPr lang="en-US" sz="2000" baseline="-25000" dirty="0" smtClean="0"/>
              <a:t>4</a:t>
            </a:r>
            <a:r>
              <a:rPr lang="en-US" sz="2000" baseline="30000" dirty="0" smtClean="0"/>
              <a:t>+</a:t>
            </a:r>
            <a:r>
              <a:rPr lang="en-US" sz="2000" dirty="0" smtClean="0"/>
              <a:t> ions are derived from solution of         NH</a:t>
            </a:r>
            <a:r>
              <a:rPr lang="en-US" sz="2000" baseline="-25000" dirty="0" smtClean="0"/>
              <a:t>4</a:t>
            </a:r>
            <a:r>
              <a:rPr lang="en-US" sz="2000" dirty="0" smtClean="0"/>
              <a:t>Cl salts because of % 100 ionization and NH</a:t>
            </a:r>
            <a:r>
              <a:rPr lang="en-US" sz="2000" baseline="-25000" dirty="0" smtClean="0"/>
              <a:t>4</a:t>
            </a:r>
            <a:r>
              <a:rPr lang="en-US" sz="2000" baseline="30000" dirty="0" smtClean="0"/>
              <a:t>+</a:t>
            </a:r>
            <a:r>
              <a:rPr lang="en-US" sz="2000" dirty="0" smtClean="0"/>
              <a:t> from ionization of NH</a:t>
            </a:r>
            <a:r>
              <a:rPr lang="en-US" sz="2000" baseline="-25000" dirty="0" smtClean="0"/>
              <a:t>4</a:t>
            </a:r>
            <a:r>
              <a:rPr lang="en-US" sz="2000" dirty="0" smtClean="0"/>
              <a:t>OH is existed between other. In this condition, Salt concentration (NH</a:t>
            </a:r>
            <a:r>
              <a:rPr lang="en-US" sz="2000" baseline="-25000" dirty="0" smtClean="0"/>
              <a:t>4</a:t>
            </a:r>
            <a:r>
              <a:rPr lang="en-US" sz="2000" dirty="0" smtClean="0"/>
              <a:t>Cl) is used versus concentration of .   In K</a:t>
            </a:r>
            <a:r>
              <a:rPr lang="en-US" sz="2000" baseline="-25000" dirty="0" smtClean="0"/>
              <a:t>b</a:t>
            </a:r>
            <a:r>
              <a:rPr lang="en-US" sz="2000" dirty="0" smtClean="0"/>
              <a:t> balance, if we calculate –log of it, Henderson- </a:t>
            </a:r>
            <a:r>
              <a:rPr lang="en-US" sz="2000" dirty="0" err="1" smtClean="0"/>
              <a:t>Hasselbach</a:t>
            </a:r>
            <a:r>
              <a:rPr lang="en-US" sz="2000" dirty="0" smtClean="0"/>
              <a:t> equation is obtained. (</a:t>
            </a:r>
            <a:r>
              <a:rPr lang="en-US" sz="2000" dirty="0" err="1" smtClean="0"/>
              <a:t>pK</a:t>
            </a:r>
            <a:r>
              <a:rPr lang="en-US" sz="2000" baseline="-25000" dirty="0" err="1" smtClean="0"/>
              <a:t>b</a:t>
            </a:r>
            <a:r>
              <a:rPr lang="en-US" sz="2000" dirty="0" smtClean="0"/>
              <a:t> = – log K</a:t>
            </a:r>
            <a:r>
              <a:rPr lang="en-US" sz="2000" baseline="-25000" dirty="0" smtClean="0"/>
              <a:t>b</a:t>
            </a:r>
            <a:r>
              <a:rPr lang="en-US" sz="2000" dirty="0" smtClean="0"/>
              <a:t>)</a:t>
            </a:r>
            <a:r>
              <a:rPr lang="en-US" sz="2000" baseline="-25000" dirty="0" smtClean="0"/>
              <a:t>      </a:t>
            </a:r>
            <a:endParaRPr lang="tr-TR" sz="2000" b="1" dirty="0" smtClean="0"/>
          </a:p>
          <a:p>
            <a:pPr algn="just">
              <a:lnSpc>
                <a:spcPct val="150000"/>
              </a:lnSpc>
            </a:pPr>
            <a:endParaRPr lang="tr-TR" sz="2000" b="1" dirty="0" smtClean="0"/>
          </a:p>
          <a:p>
            <a:pPr algn="just">
              <a:lnSpc>
                <a:spcPct val="150000"/>
              </a:lnSpc>
            </a:pPr>
            <a:endParaRPr lang="tr-TR" sz="2000" b="1" dirty="0" smtClean="0"/>
          </a:p>
          <a:p>
            <a:endParaRPr lang="tr-TR" dirty="0"/>
          </a:p>
        </p:txBody>
      </p:sp>
      <p:sp>
        <p:nvSpPr>
          <p:cNvPr id="18637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8636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67543" y="3717032"/>
            <a:ext cx="2005937" cy="648072"/>
          </a:xfrm>
          <a:prstGeom prst="rect">
            <a:avLst/>
          </a:prstGeom>
          <a:noFill/>
        </p:spPr>
      </p:pic>
      <p:pic>
        <p:nvPicPr>
          <p:cNvPr id="6"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788024" y="6165304"/>
            <a:ext cx="4032448" cy="692696"/>
          </a:xfrm>
          <a:prstGeom prst="rect">
            <a:avLst/>
          </a:prstGeom>
          <a:noFill/>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1031</Words>
  <Application>Microsoft Office PowerPoint</Application>
  <PresentationFormat>Ekran Gösterisi (4:3)</PresentationFormat>
  <Paragraphs>65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Slayt 1</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mpalabiyik</dc:creator>
  <cp:lastModifiedBy>mpalabiyik</cp:lastModifiedBy>
  <cp:revision>1</cp:revision>
  <dcterms:created xsi:type="dcterms:W3CDTF">2017-12-27T10:07:36Z</dcterms:created>
  <dcterms:modified xsi:type="dcterms:W3CDTF">2017-12-27T10:07:56Z</dcterms:modified>
</cp:coreProperties>
</file>