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  <p:sldMasterId id="2147483708" r:id="rId2"/>
  </p:sldMasterIdLst>
  <p:sldIdLst>
    <p:sldId id="256" r:id="rId3"/>
    <p:sldId id="278" r:id="rId4"/>
    <p:sldId id="269" r:id="rId5"/>
    <p:sldId id="279" r:id="rId6"/>
    <p:sldId id="280" r:id="rId7"/>
    <p:sldId id="281" r:id="rId8"/>
    <p:sldId id="282" r:id="rId9"/>
    <p:sldId id="283" r:id="rId10"/>
    <p:sldId id="284" r:id="rId11"/>
    <p:sldId id="285" r:id="rId12"/>
    <p:sldId id="286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648" y="5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Yuvarlatılmış Dikdörtgen 14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Yuvarlatılmış Dikdörtgen 9"/>
          <p:cNvSpPr/>
          <p:nvPr/>
        </p:nvSpPr>
        <p:spPr>
          <a:xfrm>
            <a:off x="558129" y="434162"/>
            <a:ext cx="11075745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Başlık 4"/>
          <p:cNvSpPr>
            <a:spLocks noGrp="1"/>
          </p:cNvSpPr>
          <p:nvPr>
            <p:ph type="ctrTitle"/>
          </p:nvPr>
        </p:nvSpPr>
        <p:spPr>
          <a:xfrm>
            <a:off x="963168" y="1820206"/>
            <a:ext cx="103632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0" name="Alt Başlık 19"/>
          <p:cNvSpPr>
            <a:spLocks noGrp="1"/>
          </p:cNvSpPr>
          <p:nvPr>
            <p:ph type="subTitle" idx="1"/>
          </p:nvPr>
        </p:nvSpPr>
        <p:spPr>
          <a:xfrm>
            <a:off x="963168" y="3685032"/>
            <a:ext cx="103632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19" name="Veri Yer Tutucusu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DEF07B-13D8-46CF-984B-2144600835DC}" type="datetimeFigureOut">
              <a:rPr lang="tr-TR" smtClean="0"/>
              <a:t>3.02.2020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11" name="Slayt Numarası Yer Tutucusu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FF096D-F52F-4885-AEFC-DA7DB44A746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70560" y="530352"/>
            <a:ext cx="1091184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DEF07B-13D8-46CF-984B-2144600835DC}" type="datetimeFigureOut">
              <a:rPr lang="tr-TR" smtClean="0"/>
              <a:t>3.02.2020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FF096D-F52F-4885-AEFC-DA7DB44A746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839200" y="533405"/>
            <a:ext cx="2641600" cy="5257799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711200" y="533403"/>
            <a:ext cx="79248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DEF07B-13D8-46CF-984B-2144600835DC}" type="datetimeFigureOut">
              <a:rPr lang="tr-TR" smtClean="0"/>
              <a:t>3.02.2020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FF096D-F52F-4885-AEFC-DA7DB44A746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3.02.2020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08076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3.02.2020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8270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3.02.2020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09364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3.02.2020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48912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3.02.2020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97633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3.02.2020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428345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3.02.2020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82838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3.02.2020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2420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0560" y="530352"/>
            <a:ext cx="1091184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DEF07B-13D8-46CF-984B-2144600835DC}" type="datetimeFigureOut">
              <a:rPr lang="tr-TR" smtClean="0"/>
              <a:t>3.02.2020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FF096D-F52F-4885-AEFC-DA7DB44A746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3.02.2020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023237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3.02.2020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455378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3.02.2020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8083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Yuvarlatılmış Dikdörtgen 13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Yuvarlatılmış Dikdörtgen 10"/>
          <p:cNvSpPr/>
          <p:nvPr/>
        </p:nvSpPr>
        <p:spPr>
          <a:xfrm>
            <a:off x="558129" y="434163"/>
            <a:ext cx="11075745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24459" y="4928616"/>
            <a:ext cx="1091184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4459" y="5624484"/>
            <a:ext cx="1091184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DEF07B-13D8-46CF-984B-2144600835DC}" type="datetimeFigureOut">
              <a:rPr lang="tr-TR" smtClean="0"/>
              <a:t>3.02.2020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FF096D-F52F-4885-AEFC-DA7DB44A746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85803" y="530352"/>
            <a:ext cx="524256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340480" y="530352"/>
            <a:ext cx="524256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DEF07B-13D8-46CF-984B-2144600835DC}" type="datetimeFigureOut">
              <a:rPr lang="tr-TR" smtClean="0"/>
              <a:t>3.02.2020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FF096D-F52F-4885-AEFC-DA7DB44A746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09632" y="579438"/>
            <a:ext cx="524256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3"/>
          </p:nvPr>
        </p:nvSpPr>
        <p:spPr>
          <a:xfrm>
            <a:off x="6202892" y="579438"/>
            <a:ext cx="524256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2"/>
          </p:nvPr>
        </p:nvSpPr>
        <p:spPr>
          <a:xfrm>
            <a:off x="809632" y="1447800"/>
            <a:ext cx="524256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202892" y="1447800"/>
            <a:ext cx="524256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DEF07B-13D8-46CF-984B-2144600835DC}" type="datetimeFigureOut">
              <a:rPr lang="tr-TR" smtClean="0"/>
              <a:t>3.02.2020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FF096D-F52F-4885-AEFC-DA7DB44A746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DEF07B-13D8-46CF-984B-2144600835DC}" type="datetimeFigureOut">
              <a:rPr lang="tr-TR" smtClean="0"/>
              <a:t>3.02.2020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FF096D-F52F-4885-AEFC-DA7DB44A746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Yuvarlatılmış Dikdörtgen 6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DEF07B-13D8-46CF-984B-2144600835DC}" type="datetimeFigureOut">
              <a:rPr lang="tr-TR" smtClean="0"/>
              <a:t>3.02.2020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FF096D-F52F-4885-AEFC-DA7DB44A746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385045" y="533400"/>
            <a:ext cx="39624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2"/>
          </p:nvPr>
        </p:nvSpPr>
        <p:spPr>
          <a:xfrm>
            <a:off x="7385129" y="1447802"/>
            <a:ext cx="39624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1"/>
          </p:nvPr>
        </p:nvSpPr>
        <p:spPr>
          <a:xfrm>
            <a:off x="1015163" y="930144"/>
            <a:ext cx="6168212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DEF07B-13D8-46CF-984B-2144600835DC}" type="datetimeFigureOut">
              <a:rPr lang="tr-TR" smtClean="0"/>
              <a:t>3.02.2020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FF096D-F52F-4885-AEFC-DA7DB44A746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Yuvarlatılmış Dikdörtgen 14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Tek Köşesi Yuvarlatılmış Dikdörtgen 10"/>
          <p:cNvSpPr/>
          <p:nvPr/>
        </p:nvSpPr>
        <p:spPr>
          <a:xfrm>
            <a:off x="8534401" y="434162"/>
            <a:ext cx="3099473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09600" y="5012056"/>
            <a:ext cx="109728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 bwMode="grayWhite">
          <a:xfrm>
            <a:off x="8616949" y="533400"/>
            <a:ext cx="298704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DEF07B-13D8-46CF-984B-2144600835DC}" type="datetimeFigureOut">
              <a:rPr lang="tr-TR" smtClean="0"/>
              <a:t>3.02.2020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FF096D-F52F-4885-AEFC-DA7DB44A746F}" type="slidenum">
              <a:rPr lang="tr-TR" smtClean="0"/>
              <a:t>‹#›</a:t>
            </a:fld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61973" y="435768"/>
            <a:ext cx="7900416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 smtClean="0"/>
              <a:t>Resim eklemek için simgeyi tıklatın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Yuvarlatılmış Dikdörtgen 6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Yuvarlatılmış Dikdörtgen 8"/>
          <p:cNvSpPr/>
          <p:nvPr/>
        </p:nvSpPr>
        <p:spPr>
          <a:xfrm>
            <a:off x="558129" y="434162"/>
            <a:ext cx="11075745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Başlık Yer Tutucusu 12"/>
          <p:cNvSpPr>
            <a:spLocks noGrp="1"/>
          </p:cNvSpPr>
          <p:nvPr>
            <p:ph type="title"/>
          </p:nvPr>
        </p:nvSpPr>
        <p:spPr>
          <a:xfrm>
            <a:off x="670560" y="4985590"/>
            <a:ext cx="1091184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idx="1"/>
          </p:nvPr>
        </p:nvSpPr>
        <p:spPr>
          <a:xfrm>
            <a:off x="670560" y="530352"/>
            <a:ext cx="1091184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5" name="Veri Yer Tutucusu 24"/>
          <p:cNvSpPr>
            <a:spLocks noGrp="1"/>
          </p:cNvSpPr>
          <p:nvPr>
            <p:ph type="dt" sz="half" idx="2"/>
          </p:nvPr>
        </p:nvSpPr>
        <p:spPr>
          <a:xfrm>
            <a:off x="5035104" y="6111876"/>
            <a:ext cx="3048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3DDEF07B-13D8-46CF-984B-2144600835DC}" type="datetimeFigureOut">
              <a:rPr lang="tr-TR" smtClean="0"/>
              <a:t>3.02.2020</a:t>
            </a:fld>
            <a:endParaRPr lang="tr-TR"/>
          </a:p>
        </p:txBody>
      </p:sp>
      <p:sp>
        <p:nvSpPr>
          <p:cNvPr id="18" name="Altbilgi Yer Tutucusu 17"/>
          <p:cNvSpPr>
            <a:spLocks noGrp="1"/>
          </p:cNvSpPr>
          <p:nvPr>
            <p:ph type="ftr" sz="quarter" idx="3"/>
          </p:nvPr>
        </p:nvSpPr>
        <p:spPr>
          <a:xfrm>
            <a:off x="8083104" y="6111876"/>
            <a:ext cx="3048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4"/>
          </p:nvPr>
        </p:nvSpPr>
        <p:spPr>
          <a:xfrm>
            <a:off x="11131104" y="6111876"/>
            <a:ext cx="609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0FF096D-F52F-4885-AEFC-DA7DB44A746F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3.02.2020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7487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mmf2.ogu.edu.tr/atopcu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13113" y="407968"/>
            <a:ext cx="9144000" cy="2387600"/>
          </a:xfrm>
        </p:spPr>
        <p:txBody>
          <a:bodyPr/>
          <a:lstStyle/>
          <a:p>
            <a:r>
              <a:rPr lang="tr-TR" dirty="0" smtClean="0"/>
              <a:t>BETONARME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628768"/>
          </a:xfrm>
        </p:spPr>
        <p:txBody>
          <a:bodyPr>
            <a:normAutofit/>
          </a:bodyPr>
          <a:lstStyle/>
          <a:p>
            <a:pPr marL="0"/>
            <a:r>
              <a:rPr lang="tr-TR" dirty="0" smtClean="0"/>
              <a:t>10.</a:t>
            </a:r>
            <a:r>
              <a:rPr lang="tr-TR" dirty="0" smtClean="0"/>
              <a:t>HAFTA</a:t>
            </a:r>
            <a:endParaRPr lang="tr-TR" dirty="0" smtClean="0"/>
          </a:p>
        </p:txBody>
      </p:sp>
      <p:sp>
        <p:nvSpPr>
          <p:cNvPr id="4" name="Alt Başlık 2"/>
          <p:cNvSpPr txBox="1">
            <a:spLocks/>
          </p:cNvSpPr>
          <p:nvPr/>
        </p:nvSpPr>
        <p:spPr>
          <a:xfrm>
            <a:off x="718457" y="4381423"/>
            <a:ext cx="10918372" cy="165576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 dirty="0" smtClean="0"/>
          </a:p>
          <a:p>
            <a:r>
              <a:rPr lang="tr-TR" sz="3100" dirty="0" smtClean="0"/>
              <a:t>Doç. Dr. Havva Eylem POLAT</a:t>
            </a:r>
          </a:p>
          <a:p>
            <a:endParaRPr lang="tr-TR" sz="3100" dirty="0" smtClean="0"/>
          </a:p>
          <a:p>
            <a:r>
              <a:rPr lang="tr-TR" sz="1400" dirty="0" smtClean="0"/>
              <a:t>ANKARA ÜNİVERSİTESİ ZİRAAT FAKÜLTESİ TARIMSAL YAPILAR VE SULAMA BÖLÜMÜ, 2019-2020</a:t>
            </a:r>
            <a:endParaRPr lang="tr-TR" sz="1400" dirty="0"/>
          </a:p>
        </p:txBody>
      </p:sp>
    </p:spTree>
    <p:extLst>
      <p:ext uri="{BB962C8B-B14F-4D97-AF65-F5344CB8AC3E}">
        <p14:creationId xmlns:p14="http://schemas.microsoft.com/office/powerpoint/2010/main" val="3416900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45389" y="1977221"/>
            <a:ext cx="5761546" cy="12938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93548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45389" y="1092568"/>
            <a:ext cx="5761546" cy="3063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12498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DERS PROGRAMI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20487" y="1436915"/>
            <a:ext cx="10972800" cy="4702628"/>
          </a:xfrm>
        </p:spPr>
        <p:txBody>
          <a:bodyPr>
            <a:noAutofit/>
          </a:bodyPr>
          <a:lstStyle/>
          <a:p>
            <a:pPr algn="just"/>
            <a:r>
              <a:rPr lang="tr-TR" sz="1800" b="1" dirty="0" smtClean="0">
                <a:solidFill>
                  <a:srgbClr val="111111"/>
                </a:solidFill>
              </a:rPr>
              <a:t>1. </a:t>
            </a:r>
            <a:r>
              <a:rPr lang="tr-TR" sz="1800" b="1" dirty="0">
                <a:solidFill>
                  <a:srgbClr val="111111"/>
                </a:solidFill>
              </a:rPr>
              <a:t>H</a:t>
            </a:r>
            <a:r>
              <a:rPr lang="tr-TR" sz="1800" b="1" dirty="0" smtClean="0">
                <a:solidFill>
                  <a:srgbClr val="111111"/>
                </a:solidFill>
              </a:rPr>
              <a:t>afta - Giriş, temel kavramlar, şartname ve yönetmelikler </a:t>
            </a:r>
          </a:p>
          <a:p>
            <a:pPr algn="just"/>
            <a:r>
              <a:rPr lang="tr-TR" sz="1800" dirty="0" smtClean="0">
                <a:solidFill>
                  <a:srgbClr val="111111"/>
                </a:solidFill>
              </a:rPr>
              <a:t>2. </a:t>
            </a:r>
            <a:r>
              <a:rPr lang="tr-TR" sz="1800" dirty="0">
                <a:solidFill>
                  <a:srgbClr val="111111"/>
                </a:solidFill>
              </a:rPr>
              <a:t>Hafta - </a:t>
            </a:r>
            <a:r>
              <a:rPr lang="tr-TR" sz="1800" dirty="0" smtClean="0">
                <a:solidFill>
                  <a:srgbClr val="111111"/>
                </a:solidFill>
              </a:rPr>
              <a:t>Beton, özellikleri, sınıfları</a:t>
            </a:r>
          </a:p>
          <a:p>
            <a:pPr algn="just"/>
            <a:r>
              <a:rPr lang="tr-TR" sz="1800" dirty="0" smtClean="0">
                <a:solidFill>
                  <a:srgbClr val="111111"/>
                </a:solidFill>
              </a:rPr>
              <a:t>3. </a:t>
            </a:r>
            <a:r>
              <a:rPr lang="tr-TR" sz="1800" dirty="0">
                <a:solidFill>
                  <a:srgbClr val="111111"/>
                </a:solidFill>
              </a:rPr>
              <a:t>Hafta - </a:t>
            </a:r>
            <a:r>
              <a:rPr lang="tr-TR" sz="1800" dirty="0" smtClean="0">
                <a:solidFill>
                  <a:srgbClr val="111111"/>
                </a:solidFill>
              </a:rPr>
              <a:t>Çelik, özellikleri, sınıfları</a:t>
            </a:r>
          </a:p>
          <a:p>
            <a:pPr algn="just"/>
            <a:r>
              <a:rPr lang="tr-TR" sz="1800" dirty="0" smtClean="0">
                <a:solidFill>
                  <a:srgbClr val="111111"/>
                </a:solidFill>
              </a:rPr>
              <a:t>4. </a:t>
            </a:r>
            <a:r>
              <a:rPr lang="tr-TR" sz="1800" dirty="0">
                <a:solidFill>
                  <a:srgbClr val="111111"/>
                </a:solidFill>
              </a:rPr>
              <a:t>Hafta -Yapıya etkiyen yükler, yük analizi</a:t>
            </a:r>
            <a:endParaRPr lang="en-US" sz="1800" dirty="0">
              <a:solidFill>
                <a:srgbClr val="111111"/>
              </a:solidFill>
            </a:endParaRPr>
          </a:p>
          <a:p>
            <a:pPr lvl="0" algn="just"/>
            <a:r>
              <a:rPr lang="tr-TR" sz="1800" dirty="0" smtClean="0">
                <a:solidFill>
                  <a:srgbClr val="111111"/>
                </a:solidFill>
              </a:rPr>
              <a:t>5. </a:t>
            </a:r>
            <a:r>
              <a:rPr lang="tr-TR" sz="1800" dirty="0">
                <a:solidFill>
                  <a:srgbClr val="111111"/>
                </a:solidFill>
              </a:rPr>
              <a:t>Hafta </a:t>
            </a:r>
            <a:r>
              <a:rPr lang="tr-TR" sz="1800" dirty="0" smtClean="0">
                <a:solidFill>
                  <a:srgbClr val="111111"/>
                </a:solidFill>
              </a:rPr>
              <a:t>– Hesap ilkeleri - </a:t>
            </a:r>
            <a:r>
              <a:rPr lang="en-US" sz="1800" dirty="0" err="1" smtClean="0">
                <a:solidFill>
                  <a:srgbClr val="111111"/>
                </a:solidFill>
              </a:rPr>
              <a:t>Taşıyıcı</a:t>
            </a:r>
            <a:r>
              <a:rPr lang="en-US" sz="1800" dirty="0" smtClean="0">
                <a:solidFill>
                  <a:srgbClr val="111111"/>
                </a:solidFill>
              </a:rPr>
              <a:t> </a:t>
            </a:r>
            <a:r>
              <a:rPr lang="en-US" sz="1800" dirty="0" err="1">
                <a:solidFill>
                  <a:srgbClr val="111111"/>
                </a:solidFill>
              </a:rPr>
              <a:t>sistem</a:t>
            </a:r>
            <a:r>
              <a:rPr lang="en-US" sz="1800" dirty="0">
                <a:solidFill>
                  <a:srgbClr val="111111"/>
                </a:solidFill>
              </a:rPr>
              <a:t> </a:t>
            </a:r>
            <a:r>
              <a:rPr lang="en-US" sz="1800" dirty="0" err="1">
                <a:solidFill>
                  <a:srgbClr val="111111"/>
                </a:solidFill>
              </a:rPr>
              <a:t>seçimi</a:t>
            </a:r>
            <a:endParaRPr lang="tr-TR" sz="1800" dirty="0">
              <a:solidFill>
                <a:srgbClr val="111111"/>
              </a:solidFill>
            </a:endParaRPr>
          </a:p>
          <a:p>
            <a:pPr lvl="0" algn="just"/>
            <a:r>
              <a:rPr lang="tr-TR" sz="1800" dirty="0">
                <a:solidFill>
                  <a:srgbClr val="111111"/>
                </a:solidFill>
              </a:rPr>
              <a:t>6</a:t>
            </a:r>
            <a:r>
              <a:rPr lang="tr-TR" sz="1800" dirty="0" smtClean="0">
                <a:solidFill>
                  <a:srgbClr val="111111"/>
                </a:solidFill>
              </a:rPr>
              <a:t>. </a:t>
            </a:r>
            <a:r>
              <a:rPr lang="tr-TR" sz="1800" dirty="0">
                <a:solidFill>
                  <a:srgbClr val="111111"/>
                </a:solidFill>
              </a:rPr>
              <a:t>Hafta - </a:t>
            </a:r>
            <a:r>
              <a:rPr lang="en-US" sz="1800" dirty="0" err="1" smtClean="0">
                <a:solidFill>
                  <a:srgbClr val="111111"/>
                </a:solidFill>
              </a:rPr>
              <a:t>Kolonlar</a:t>
            </a:r>
            <a:r>
              <a:rPr lang="en-US" sz="1800" dirty="0">
                <a:solidFill>
                  <a:srgbClr val="111111"/>
                </a:solidFill>
              </a:rPr>
              <a:t>, </a:t>
            </a:r>
            <a:r>
              <a:rPr lang="en-US" sz="1800" dirty="0" err="1" smtClean="0">
                <a:solidFill>
                  <a:srgbClr val="111111"/>
                </a:solidFill>
              </a:rPr>
              <a:t>sınır</a:t>
            </a:r>
            <a:r>
              <a:rPr lang="en-US" sz="1800" dirty="0" smtClean="0">
                <a:solidFill>
                  <a:srgbClr val="111111"/>
                </a:solidFill>
              </a:rPr>
              <a:t> </a:t>
            </a:r>
            <a:r>
              <a:rPr lang="en-US" sz="1800" dirty="0" err="1">
                <a:solidFill>
                  <a:srgbClr val="111111"/>
                </a:solidFill>
              </a:rPr>
              <a:t>değerler</a:t>
            </a:r>
            <a:r>
              <a:rPr lang="en-US" sz="1800" dirty="0">
                <a:solidFill>
                  <a:srgbClr val="111111"/>
                </a:solidFill>
              </a:rPr>
              <a:t>, </a:t>
            </a:r>
            <a:r>
              <a:rPr lang="en-US" sz="1800" dirty="0" err="1" smtClean="0">
                <a:solidFill>
                  <a:srgbClr val="111111"/>
                </a:solidFill>
              </a:rPr>
              <a:t>boyutlandırma</a:t>
            </a:r>
            <a:r>
              <a:rPr lang="tr-TR" sz="1800" dirty="0">
                <a:solidFill>
                  <a:srgbClr val="111111"/>
                </a:solidFill>
              </a:rPr>
              <a:t> </a:t>
            </a:r>
            <a:endParaRPr lang="tr-TR" sz="1800" dirty="0" smtClean="0">
              <a:solidFill>
                <a:srgbClr val="111111"/>
              </a:solidFill>
            </a:endParaRPr>
          </a:p>
          <a:p>
            <a:pPr lvl="0" algn="just"/>
            <a:r>
              <a:rPr lang="tr-TR" sz="1800" dirty="0">
                <a:solidFill>
                  <a:srgbClr val="111111"/>
                </a:solidFill>
              </a:rPr>
              <a:t>7</a:t>
            </a:r>
            <a:r>
              <a:rPr lang="tr-TR" sz="1800" dirty="0" smtClean="0">
                <a:solidFill>
                  <a:srgbClr val="111111"/>
                </a:solidFill>
              </a:rPr>
              <a:t>. </a:t>
            </a:r>
            <a:r>
              <a:rPr lang="tr-TR" sz="1800" dirty="0">
                <a:solidFill>
                  <a:srgbClr val="111111"/>
                </a:solidFill>
              </a:rPr>
              <a:t>Hafta - </a:t>
            </a:r>
            <a:r>
              <a:rPr lang="tr-TR" sz="1800" dirty="0" smtClean="0">
                <a:solidFill>
                  <a:srgbClr val="111111"/>
                </a:solidFill>
              </a:rPr>
              <a:t>Kolonlar, örnekler ve soru çözümleri</a:t>
            </a:r>
          </a:p>
          <a:p>
            <a:pPr algn="just"/>
            <a:r>
              <a:rPr lang="tr-TR" sz="1800" dirty="0">
                <a:solidFill>
                  <a:srgbClr val="111111"/>
                </a:solidFill>
              </a:rPr>
              <a:t>8</a:t>
            </a:r>
            <a:r>
              <a:rPr lang="tr-TR" sz="1800" dirty="0" smtClean="0">
                <a:solidFill>
                  <a:srgbClr val="111111"/>
                </a:solidFill>
              </a:rPr>
              <a:t>. </a:t>
            </a:r>
            <a:r>
              <a:rPr lang="tr-TR" sz="1800" dirty="0">
                <a:solidFill>
                  <a:srgbClr val="111111"/>
                </a:solidFill>
              </a:rPr>
              <a:t>Hafta - </a:t>
            </a:r>
            <a:r>
              <a:rPr lang="en-US" sz="1800" dirty="0" err="1" smtClean="0">
                <a:solidFill>
                  <a:srgbClr val="111111"/>
                </a:solidFill>
              </a:rPr>
              <a:t>Kirişler</a:t>
            </a:r>
            <a:r>
              <a:rPr lang="en-US" sz="1800" dirty="0">
                <a:solidFill>
                  <a:srgbClr val="111111"/>
                </a:solidFill>
              </a:rPr>
              <a:t>, </a:t>
            </a:r>
            <a:r>
              <a:rPr lang="en-US" sz="1800" dirty="0" err="1" smtClean="0">
                <a:solidFill>
                  <a:srgbClr val="111111"/>
                </a:solidFill>
              </a:rPr>
              <a:t>sınır</a:t>
            </a:r>
            <a:r>
              <a:rPr lang="en-US" sz="1800" dirty="0" smtClean="0">
                <a:solidFill>
                  <a:srgbClr val="111111"/>
                </a:solidFill>
              </a:rPr>
              <a:t> </a:t>
            </a:r>
            <a:r>
              <a:rPr lang="en-US" sz="1800" dirty="0" err="1">
                <a:solidFill>
                  <a:srgbClr val="111111"/>
                </a:solidFill>
              </a:rPr>
              <a:t>değerler</a:t>
            </a:r>
            <a:r>
              <a:rPr lang="en-US" sz="1800" dirty="0">
                <a:solidFill>
                  <a:srgbClr val="111111"/>
                </a:solidFill>
              </a:rPr>
              <a:t>, </a:t>
            </a:r>
            <a:r>
              <a:rPr lang="en-US" sz="1800" dirty="0" err="1" smtClean="0">
                <a:solidFill>
                  <a:srgbClr val="111111"/>
                </a:solidFill>
              </a:rPr>
              <a:t>boyutlandırma</a:t>
            </a:r>
            <a:endParaRPr lang="tr-TR" sz="1800" dirty="0" smtClean="0">
              <a:solidFill>
                <a:srgbClr val="111111"/>
              </a:solidFill>
            </a:endParaRPr>
          </a:p>
          <a:p>
            <a:pPr algn="just"/>
            <a:r>
              <a:rPr lang="tr-TR" sz="1800" dirty="0" smtClean="0">
                <a:solidFill>
                  <a:srgbClr val="111111"/>
                </a:solidFill>
              </a:rPr>
              <a:t>9. Hafta - </a:t>
            </a:r>
            <a:r>
              <a:rPr lang="tr-TR" sz="1800" dirty="0">
                <a:solidFill>
                  <a:srgbClr val="111111"/>
                </a:solidFill>
              </a:rPr>
              <a:t>Kirişler, çift </a:t>
            </a:r>
            <a:r>
              <a:rPr lang="tr-TR" sz="1800" dirty="0" smtClean="0">
                <a:solidFill>
                  <a:srgbClr val="111111"/>
                </a:solidFill>
              </a:rPr>
              <a:t>donatılı kirişler, örnekler ve soru çözümleri</a:t>
            </a:r>
          </a:p>
          <a:p>
            <a:pPr algn="just"/>
            <a:r>
              <a:rPr lang="tr-TR" sz="1800" dirty="0" smtClean="0">
                <a:solidFill>
                  <a:srgbClr val="111111"/>
                </a:solidFill>
              </a:rPr>
              <a:t>10. </a:t>
            </a:r>
            <a:r>
              <a:rPr lang="tr-TR" sz="1800" dirty="0">
                <a:solidFill>
                  <a:srgbClr val="111111"/>
                </a:solidFill>
              </a:rPr>
              <a:t>Hafta </a:t>
            </a:r>
            <a:r>
              <a:rPr lang="tr-TR" sz="1800" dirty="0" smtClean="0">
                <a:solidFill>
                  <a:srgbClr val="111111"/>
                </a:solidFill>
              </a:rPr>
              <a:t>- Kirişler, tablalı kirişler, örnekler ve soru çözümleri</a:t>
            </a:r>
            <a:endParaRPr lang="en-US" sz="1800" dirty="0">
              <a:solidFill>
                <a:srgbClr val="111111"/>
              </a:solidFill>
            </a:endParaRPr>
          </a:p>
          <a:p>
            <a:pPr algn="just"/>
            <a:r>
              <a:rPr lang="tr-TR" sz="1800" dirty="0" smtClean="0">
                <a:solidFill>
                  <a:srgbClr val="111111"/>
                </a:solidFill>
              </a:rPr>
              <a:t>11. </a:t>
            </a:r>
            <a:r>
              <a:rPr lang="tr-TR" sz="1800" dirty="0">
                <a:solidFill>
                  <a:srgbClr val="111111"/>
                </a:solidFill>
              </a:rPr>
              <a:t>Hafta - </a:t>
            </a:r>
            <a:r>
              <a:rPr lang="en-US" sz="1800" dirty="0" err="1" smtClean="0">
                <a:solidFill>
                  <a:srgbClr val="111111"/>
                </a:solidFill>
              </a:rPr>
              <a:t>Döşemeler</a:t>
            </a:r>
            <a:r>
              <a:rPr lang="en-US" sz="1800" dirty="0">
                <a:solidFill>
                  <a:srgbClr val="111111"/>
                </a:solidFill>
              </a:rPr>
              <a:t>, </a:t>
            </a:r>
            <a:r>
              <a:rPr lang="en-US" sz="1800" dirty="0" err="1">
                <a:solidFill>
                  <a:srgbClr val="111111"/>
                </a:solidFill>
              </a:rPr>
              <a:t>döşeme</a:t>
            </a:r>
            <a:r>
              <a:rPr lang="en-US" sz="1800" dirty="0">
                <a:solidFill>
                  <a:srgbClr val="111111"/>
                </a:solidFill>
              </a:rPr>
              <a:t> </a:t>
            </a:r>
            <a:r>
              <a:rPr lang="en-US" sz="1800" dirty="0" err="1">
                <a:solidFill>
                  <a:srgbClr val="111111"/>
                </a:solidFill>
              </a:rPr>
              <a:t>tipleri</a:t>
            </a:r>
            <a:r>
              <a:rPr lang="en-US" sz="1800" dirty="0">
                <a:solidFill>
                  <a:srgbClr val="111111"/>
                </a:solidFill>
              </a:rPr>
              <a:t>, </a:t>
            </a:r>
            <a:r>
              <a:rPr lang="en-US" sz="1800" dirty="0" err="1" smtClean="0">
                <a:solidFill>
                  <a:srgbClr val="111111"/>
                </a:solidFill>
              </a:rPr>
              <a:t>sınır</a:t>
            </a:r>
            <a:r>
              <a:rPr lang="en-US" sz="1800" dirty="0" smtClean="0">
                <a:solidFill>
                  <a:srgbClr val="111111"/>
                </a:solidFill>
              </a:rPr>
              <a:t> </a:t>
            </a:r>
            <a:r>
              <a:rPr lang="en-US" sz="1800" dirty="0" err="1" smtClean="0">
                <a:solidFill>
                  <a:srgbClr val="111111"/>
                </a:solidFill>
              </a:rPr>
              <a:t>değerler</a:t>
            </a:r>
            <a:endParaRPr lang="tr-TR" sz="1800" dirty="0" smtClean="0">
              <a:solidFill>
                <a:srgbClr val="111111"/>
              </a:solidFill>
            </a:endParaRPr>
          </a:p>
          <a:p>
            <a:pPr algn="just"/>
            <a:r>
              <a:rPr lang="tr-TR" sz="1800" dirty="0" smtClean="0">
                <a:solidFill>
                  <a:srgbClr val="111111"/>
                </a:solidFill>
              </a:rPr>
              <a:t>12. </a:t>
            </a:r>
            <a:r>
              <a:rPr lang="tr-TR" sz="1800" dirty="0">
                <a:solidFill>
                  <a:srgbClr val="111111"/>
                </a:solidFill>
              </a:rPr>
              <a:t>Hafta - </a:t>
            </a:r>
            <a:r>
              <a:rPr lang="tr-TR" sz="1800" dirty="0" smtClean="0">
                <a:solidFill>
                  <a:srgbClr val="111111"/>
                </a:solidFill>
              </a:rPr>
              <a:t>Döşemeler, örnekler ve soru çözümleri</a:t>
            </a:r>
            <a:endParaRPr lang="en-US" sz="1800" dirty="0">
              <a:solidFill>
                <a:srgbClr val="111111"/>
              </a:solidFill>
            </a:endParaRPr>
          </a:p>
          <a:p>
            <a:pPr algn="just"/>
            <a:r>
              <a:rPr lang="tr-TR" sz="1800" dirty="0" smtClean="0">
                <a:solidFill>
                  <a:srgbClr val="111111"/>
                </a:solidFill>
              </a:rPr>
              <a:t>13. </a:t>
            </a:r>
            <a:r>
              <a:rPr lang="tr-TR" sz="1800" dirty="0">
                <a:solidFill>
                  <a:srgbClr val="111111"/>
                </a:solidFill>
              </a:rPr>
              <a:t>Hafta - </a:t>
            </a:r>
            <a:r>
              <a:rPr lang="en-US" sz="1800" dirty="0" err="1" smtClean="0">
                <a:solidFill>
                  <a:srgbClr val="111111"/>
                </a:solidFill>
              </a:rPr>
              <a:t>Temeller</a:t>
            </a:r>
            <a:r>
              <a:rPr lang="en-US" sz="1800" dirty="0">
                <a:solidFill>
                  <a:srgbClr val="111111"/>
                </a:solidFill>
              </a:rPr>
              <a:t>, </a:t>
            </a:r>
            <a:r>
              <a:rPr lang="en-US" sz="1800" dirty="0" err="1">
                <a:solidFill>
                  <a:srgbClr val="111111"/>
                </a:solidFill>
              </a:rPr>
              <a:t>temel</a:t>
            </a:r>
            <a:r>
              <a:rPr lang="en-US" sz="1800" dirty="0">
                <a:solidFill>
                  <a:srgbClr val="111111"/>
                </a:solidFill>
              </a:rPr>
              <a:t> </a:t>
            </a:r>
            <a:r>
              <a:rPr lang="en-US" sz="1800" dirty="0" err="1" smtClean="0">
                <a:solidFill>
                  <a:srgbClr val="111111"/>
                </a:solidFill>
              </a:rPr>
              <a:t>tipleri</a:t>
            </a:r>
            <a:endParaRPr lang="tr-TR" sz="1800" dirty="0" smtClean="0">
              <a:solidFill>
                <a:srgbClr val="111111"/>
              </a:solidFill>
            </a:endParaRPr>
          </a:p>
          <a:p>
            <a:pPr algn="just"/>
            <a:r>
              <a:rPr lang="tr-TR" sz="1800" dirty="0" smtClean="0">
                <a:solidFill>
                  <a:srgbClr val="111111"/>
                </a:solidFill>
              </a:rPr>
              <a:t>14. </a:t>
            </a:r>
            <a:r>
              <a:rPr lang="tr-TR" sz="1800" dirty="0">
                <a:solidFill>
                  <a:srgbClr val="111111"/>
                </a:solidFill>
              </a:rPr>
              <a:t>Hafta - </a:t>
            </a:r>
            <a:r>
              <a:rPr lang="tr-TR" sz="1800" dirty="0" smtClean="0">
                <a:solidFill>
                  <a:srgbClr val="111111"/>
                </a:solidFill>
              </a:rPr>
              <a:t>Temeller, örnekler ve soru çözümleri</a:t>
            </a:r>
          </a:p>
        </p:txBody>
      </p:sp>
    </p:spTree>
    <p:extLst>
      <p:ext uri="{BB962C8B-B14F-4D97-AF65-F5344CB8AC3E}">
        <p14:creationId xmlns:p14="http://schemas.microsoft.com/office/powerpoint/2010/main" val="3961850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29046" y="400595"/>
            <a:ext cx="10911840" cy="1051560"/>
          </a:xfrm>
        </p:spPr>
        <p:txBody>
          <a:bodyPr>
            <a:normAutofit fontScale="90000"/>
          </a:bodyPr>
          <a:lstStyle/>
          <a:p>
            <a:pPr algn="r"/>
            <a:r>
              <a:rPr lang="tr-TR" dirty="0" smtClean="0"/>
              <a:t>         ***DERSTE KULLANILACAK KAYNAKLAR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72588" y="1749552"/>
            <a:ext cx="10911840" cy="4187952"/>
          </a:xfrm>
        </p:spPr>
        <p:txBody>
          <a:bodyPr>
            <a:normAutofit/>
          </a:bodyPr>
          <a:lstStyle/>
          <a:p>
            <a:pPr algn="just"/>
            <a:r>
              <a:rPr lang="en-US" sz="2800" dirty="0" err="1">
                <a:solidFill>
                  <a:srgbClr val="111111"/>
                </a:solidFill>
              </a:rPr>
              <a:t>Ersoy</a:t>
            </a:r>
            <a:r>
              <a:rPr lang="en-US" sz="2800" dirty="0">
                <a:solidFill>
                  <a:srgbClr val="111111"/>
                </a:solidFill>
              </a:rPr>
              <a:t>, U., </a:t>
            </a:r>
            <a:r>
              <a:rPr lang="en-US" sz="2800" dirty="0" err="1">
                <a:solidFill>
                  <a:srgbClr val="111111"/>
                </a:solidFill>
              </a:rPr>
              <a:t>Özcebe</a:t>
            </a:r>
            <a:r>
              <a:rPr lang="en-US" sz="2800" dirty="0">
                <a:solidFill>
                  <a:srgbClr val="111111"/>
                </a:solidFill>
              </a:rPr>
              <a:t>, G. (2016). </a:t>
            </a:r>
            <a:r>
              <a:rPr lang="en-US" sz="2800" dirty="0" err="1">
                <a:solidFill>
                  <a:srgbClr val="111111"/>
                </a:solidFill>
              </a:rPr>
              <a:t>Betonarme</a:t>
            </a:r>
            <a:r>
              <a:rPr lang="en-US" sz="2800" dirty="0">
                <a:solidFill>
                  <a:srgbClr val="111111"/>
                </a:solidFill>
              </a:rPr>
              <a:t>, </a:t>
            </a:r>
            <a:r>
              <a:rPr lang="en-US" sz="2800" dirty="0" err="1">
                <a:solidFill>
                  <a:srgbClr val="111111"/>
                </a:solidFill>
              </a:rPr>
              <a:t>Evrim</a:t>
            </a:r>
            <a:r>
              <a:rPr lang="en-US" sz="2800" dirty="0">
                <a:solidFill>
                  <a:srgbClr val="111111"/>
                </a:solidFill>
              </a:rPr>
              <a:t> </a:t>
            </a:r>
            <a:r>
              <a:rPr lang="en-US" sz="2800" dirty="0" err="1">
                <a:solidFill>
                  <a:srgbClr val="111111"/>
                </a:solidFill>
              </a:rPr>
              <a:t>Yayınevi</a:t>
            </a:r>
            <a:r>
              <a:rPr lang="en-US" sz="2800" dirty="0">
                <a:solidFill>
                  <a:srgbClr val="111111"/>
                </a:solidFill>
              </a:rPr>
              <a:t>, İstanbul</a:t>
            </a:r>
            <a:r>
              <a:rPr lang="en-US" sz="2800" dirty="0" smtClean="0">
                <a:solidFill>
                  <a:srgbClr val="111111"/>
                </a:solidFill>
              </a:rPr>
              <a:t>.</a:t>
            </a:r>
            <a:endParaRPr lang="tr-TR" sz="2800" dirty="0" smtClean="0">
              <a:solidFill>
                <a:srgbClr val="111111"/>
              </a:solidFill>
            </a:endParaRPr>
          </a:p>
          <a:p>
            <a:pPr algn="just"/>
            <a:r>
              <a:rPr lang="en-US" sz="2800" dirty="0" err="1">
                <a:solidFill>
                  <a:srgbClr val="111111"/>
                </a:solidFill>
              </a:rPr>
              <a:t>Doğangün</a:t>
            </a:r>
            <a:r>
              <a:rPr lang="en-US" sz="2800" dirty="0">
                <a:solidFill>
                  <a:srgbClr val="111111"/>
                </a:solidFill>
              </a:rPr>
              <a:t>, A. (2016). </a:t>
            </a:r>
            <a:r>
              <a:rPr lang="en-US" sz="2800" dirty="0" err="1">
                <a:solidFill>
                  <a:srgbClr val="111111"/>
                </a:solidFill>
              </a:rPr>
              <a:t>Betonarme</a:t>
            </a:r>
            <a:r>
              <a:rPr lang="en-US" sz="2800" dirty="0">
                <a:solidFill>
                  <a:srgbClr val="111111"/>
                </a:solidFill>
              </a:rPr>
              <a:t> </a:t>
            </a:r>
            <a:r>
              <a:rPr lang="en-US" sz="2800" dirty="0" err="1">
                <a:solidFill>
                  <a:srgbClr val="111111"/>
                </a:solidFill>
              </a:rPr>
              <a:t>Yapıların</a:t>
            </a:r>
            <a:r>
              <a:rPr lang="en-US" sz="2800" dirty="0">
                <a:solidFill>
                  <a:srgbClr val="111111"/>
                </a:solidFill>
              </a:rPr>
              <a:t> </a:t>
            </a:r>
            <a:r>
              <a:rPr lang="en-US" sz="2800" dirty="0" err="1">
                <a:solidFill>
                  <a:srgbClr val="111111"/>
                </a:solidFill>
              </a:rPr>
              <a:t>Hesap</a:t>
            </a:r>
            <a:r>
              <a:rPr lang="en-US" sz="2800" dirty="0">
                <a:solidFill>
                  <a:srgbClr val="111111"/>
                </a:solidFill>
              </a:rPr>
              <a:t> </a:t>
            </a:r>
            <a:r>
              <a:rPr lang="en-US" sz="2800" dirty="0" err="1">
                <a:solidFill>
                  <a:srgbClr val="111111"/>
                </a:solidFill>
              </a:rPr>
              <a:t>ve</a:t>
            </a:r>
            <a:r>
              <a:rPr lang="en-US" sz="2800" dirty="0">
                <a:solidFill>
                  <a:srgbClr val="111111"/>
                </a:solidFill>
              </a:rPr>
              <a:t> </a:t>
            </a:r>
            <a:r>
              <a:rPr lang="en-US" sz="2800" dirty="0" err="1">
                <a:solidFill>
                  <a:srgbClr val="111111"/>
                </a:solidFill>
              </a:rPr>
              <a:t>Tasarımı</a:t>
            </a:r>
            <a:r>
              <a:rPr lang="en-US" sz="2800" dirty="0">
                <a:solidFill>
                  <a:srgbClr val="111111"/>
                </a:solidFill>
              </a:rPr>
              <a:t>, </a:t>
            </a:r>
            <a:r>
              <a:rPr lang="en-US" sz="2800" dirty="0" err="1">
                <a:solidFill>
                  <a:srgbClr val="111111"/>
                </a:solidFill>
              </a:rPr>
              <a:t>Birsen</a:t>
            </a:r>
            <a:r>
              <a:rPr lang="en-US" sz="2800" dirty="0">
                <a:solidFill>
                  <a:srgbClr val="111111"/>
                </a:solidFill>
              </a:rPr>
              <a:t> </a:t>
            </a:r>
            <a:r>
              <a:rPr lang="en-US" sz="2800" dirty="0" err="1">
                <a:solidFill>
                  <a:srgbClr val="111111"/>
                </a:solidFill>
              </a:rPr>
              <a:t>Yayınevi</a:t>
            </a:r>
            <a:r>
              <a:rPr lang="en-US" sz="2800" dirty="0">
                <a:solidFill>
                  <a:srgbClr val="111111"/>
                </a:solidFill>
              </a:rPr>
              <a:t>, </a:t>
            </a:r>
            <a:r>
              <a:rPr lang="en-US" sz="2800" dirty="0" smtClean="0">
                <a:solidFill>
                  <a:srgbClr val="111111"/>
                </a:solidFill>
              </a:rPr>
              <a:t>İstanbul</a:t>
            </a:r>
            <a:endParaRPr lang="tr-TR" sz="2800" dirty="0" smtClean="0">
              <a:solidFill>
                <a:srgbClr val="111111"/>
              </a:solidFill>
            </a:endParaRPr>
          </a:p>
          <a:p>
            <a:pPr algn="just"/>
            <a:r>
              <a:rPr lang="en-US" sz="2800" dirty="0"/>
              <a:t>Ahmet TOPÇU, </a:t>
            </a:r>
            <a:r>
              <a:rPr lang="en-US" sz="2800" dirty="0" err="1"/>
              <a:t>Betonarme</a:t>
            </a:r>
            <a:r>
              <a:rPr lang="en-US" sz="2800" dirty="0"/>
              <a:t> I, </a:t>
            </a:r>
            <a:r>
              <a:rPr lang="en-US" sz="2800" dirty="0" err="1"/>
              <a:t>Eskişehir</a:t>
            </a:r>
            <a:r>
              <a:rPr lang="en-US" sz="2800" dirty="0"/>
              <a:t> </a:t>
            </a:r>
            <a:r>
              <a:rPr lang="en-US" sz="2800" dirty="0" err="1"/>
              <a:t>Osmangazi</a:t>
            </a:r>
            <a:r>
              <a:rPr lang="en-US" sz="2800" dirty="0"/>
              <a:t> </a:t>
            </a:r>
            <a:r>
              <a:rPr lang="en-US" sz="2800" dirty="0" err="1"/>
              <a:t>Üniversitesi</a:t>
            </a:r>
            <a:r>
              <a:rPr lang="en-US" sz="2800" dirty="0"/>
              <a:t>, 2019, </a:t>
            </a:r>
            <a:r>
              <a:rPr lang="en-US" sz="2800" dirty="0">
                <a:hlinkClick r:id="rId2"/>
              </a:rPr>
              <a:t>http://</a:t>
            </a:r>
            <a:r>
              <a:rPr lang="en-US" sz="2800" dirty="0" smtClean="0">
                <a:hlinkClick r:id="rId2"/>
              </a:rPr>
              <a:t>mmf2.ogu.edu.tr/atopcu</a:t>
            </a:r>
            <a:endParaRPr lang="tr-TR" sz="2800" dirty="0" smtClean="0"/>
          </a:p>
          <a:p>
            <a:pPr marL="0" indent="0" algn="just">
              <a:buNone/>
            </a:pPr>
            <a:endParaRPr lang="tr-TR" sz="2800" dirty="0" smtClean="0"/>
          </a:p>
          <a:p>
            <a:pPr algn="just"/>
            <a:r>
              <a:rPr lang="tr-TR" sz="2000" dirty="0" smtClean="0"/>
              <a:t>*** Bu ders notu sunumları çalışma ve öğrenme için yeterli değildir. Derse devam edip, haftalık olarak takip etmeniz gerekmektedir.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671971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tr-TR" b="1" dirty="0"/>
              <a:t>. BETONARME HESAPLAR</a:t>
            </a:r>
            <a:endParaRPr lang="tr-TR" dirty="0"/>
          </a:p>
          <a:p>
            <a:r>
              <a:rPr lang="tr-TR" dirty="0"/>
              <a:t> </a:t>
            </a:r>
          </a:p>
          <a:p>
            <a:r>
              <a:rPr lang="tr-TR" b="1" dirty="0"/>
              <a:t>3.1 Yük Kombinezonları</a:t>
            </a:r>
            <a:endParaRPr lang="tr-TR" dirty="0"/>
          </a:p>
          <a:p>
            <a:r>
              <a:rPr lang="tr-TR" dirty="0"/>
              <a:t> </a:t>
            </a:r>
          </a:p>
          <a:p>
            <a:r>
              <a:rPr lang="tr-TR" dirty="0"/>
              <a:t>Taşıma gücüne göre kesit hesabı TS 500'den</a:t>
            </a:r>
          </a:p>
          <a:p>
            <a:r>
              <a:rPr lang="tr-TR" dirty="0"/>
              <a:t> </a:t>
            </a:r>
          </a:p>
          <a:p>
            <a:r>
              <a:rPr lang="tr-TR" dirty="0"/>
              <a:t>2000 yılında hazırlanan TS 500 'de taşıma gücüne göre kesit hesabında, sabit yük, hareketli yük ve yanal yükler çeşitli kombinezonlarda emniyet katsayılarıyla çarpılarak olduğundan daha çok varsayılır.</a:t>
            </a:r>
          </a:p>
          <a:p>
            <a:r>
              <a:rPr lang="tr-TR" dirty="0"/>
              <a:t> </a:t>
            </a:r>
          </a:p>
          <a:p>
            <a:r>
              <a:rPr lang="tr-TR" dirty="0"/>
              <a:t>Bu yük kombinezonlarında;</a:t>
            </a:r>
          </a:p>
          <a:p>
            <a:r>
              <a:rPr lang="tr-TR" dirty="0"/>
              <a:t> </a:t>
            </a:r>
          </a:p>
          <a:p>
            <a:r>
              <a:rPr lang="tr-TR" dirty="0"/>
              <a:t>G = Öz yük</a:t>
            </a:r>
          </a:p>
          <a:p>
            <a:r>
              <a:rPr lang="tr-TR" dirty="0"/>
              <a:t>Q = Hareketli yük</a:t>
            </a:r>
          </a:p>
          <a:p>
            <a:r>
              <a:rPr lang="tr-TR" dirty="0"/>
              <a:t>W = Rüzgâr yükü</a:t>
            </a:r>
          </a:p>
          <a:p>
            <a:r>
              <a:rPr lang="tr-TR" dirty="0"/>
              <a:t>E = Deprem yükü</a:t>
            </a:r>
          </a:p>
          <a:p>
            <a:r>
              <a:rPr lang="tr-TR" dirty="0"/>
              <a:t>T = Farklı oturmalar, sıcaklık farkı, büzülme gibi şekil değiştirmeler nedeniyle oluşan yük etkisi</a:t>
            </a:r>
          </a:p>
          <a:p>
            <a:r>
              <a:rPr lang="tr-TR" dirty="0"/>
              <a:t>H= Yatay toprak basıncı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337690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/>
              <a:t>Tesirleri göz önüne alınarak aşağıdaki katsayılar uygulanır;</a:t>
            </a:r>
          </a:p>
          <a:p>
            <a:r>
              <a:rPr lang="tr-TR" dirty="0"/>
              <a:t> </a:t>
            </a:r>
          </a:p>
          <a:p>
            <a:r>
              <a:rPr lang="tr-TR" dirty="0"/>
              <a:t>Yalnız düşey yükler için		1,4 x G + 1,6 x Q	veya	G +1,2 x Q + 1,2 x T</a:t>
            </a:r>
          </a:p>
          <a:p>
            <a:r>
              <a:rPr lang="tr-TR" dirty="0"/>
              <a:t>Rüzgâr yükü söz konusu ise		G +1,3 x Q + 1,3 </a:t>
            </a:r>
            <a:r>
              <a:rPr lang="tr-TR" dirty="0" err="1"/>
              <a:t>xW</a:t>
            </a:r>
            <a:r>
              <a:rPr lang="tr-TR" dirty="0"/>
              <a:t>	veya	1,4 x G + 1,6 x Q</a:t>
            </a:r>
          </a:p>
          <a:p>
            <a:r>
              <a:rPr lang="tr-TR" dirty="0"/>
              <a:t>								veya	0,9 x G + 1,3 x W</a:t>
            </a:r>
          </a:p>
          <a:p>
            <a:r>
              <a:rPr lang="tr-TR" dirty="0"/>
              <a:t>Deprem söz konusu ise		G + Q + E		veya	1,4 x G +1,6 x Q</a:t>
            </a:r>
          </a:p>
          <a:p>
            <a:r>
              <a:rPr lang="tr-TR" dirty="0"/>
              <a:t>								veya	0,9 x G + E</a:t>
            </a:r>
          </a:p>
          <a:p>
            <a:r>
              <a:rPr lang="tr-TR" dirty="0"/>
              <a:t>H toprak basıncı söz konusu ise	1,4 x G + 1,6 x Q + 1,6 x H</a:t>
            </a:r>
          </a:p>
          <a:p>
            <a:r>
              <a:rPr lang="tr-TR" dirty="0"/>
              <a:t> </a:t>
            </a:r>
          </a:p>
          <a:p>
            <a:r>
              <a:rPr lang="tr-TR" dirty="0"/>
              <a:t>Hesaplarda kullanılacak malzeme hesap dayanımı; karakteristik hesap dayanımı	belirli bir</a:t>
            </a:r>
          </a:p>
          <a:p>
            <a:r>
              <a:rPr lang="tr-TR" dirty="0"/>
              <a:t>katsayıya bölünerek bulunur.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817012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18" name="İçerik Yer Tutucusu 17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45389" y="1249535"/>
            <a:ext cx="5761546" cy="27492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34975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18626" y="916892"/>
            <a:ext cx="5761546" cy="1661105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26480" y="1837323"/>
            <a:ext cx="5761546" cy="3239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05146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tr-TR" b="1" dirty="0"/>
              <a:t>Denge ve Uygunluk Denklemleri için Varsayımlar</a:t>
            </a:r>
            <a:endParaRPr lang="tr-TR" dirty="0"/>
          </a:p>
          <a:p>
            <a:r>
              <a:rPr lang="tr-TR" dirty="0"/>
              <a:t> </a:t>
            </a:r>
          </a:p>
          <a:p>
            <a:r>
              <a:rPr lang="tr-TR" dirty="0"/>
              <a:t>Taşıma gücünde bazı varsayımlar yapılır;</a:t>
            </a:r>
          </a:p>
          <a:p>
            <a:pPr lvl="0"/>
            <a:r>
              <a:rPr lang="tr-TR" dirty="0"/>
              <a:t>Şekil değiştirmeden önceki düzlem olan kesit şekil değiştirmeden sonrada düzlem kalır. </a:t>
            </a:r>
            <a:r>
              <a:rPr lang="tr-TR" dirty="0" err="1"/>
              <a:t>Aderans</a:t>
            </a:r>
            <a:r>
              <a:rPr lang="tr-TR" dirty="0"/>
              <a:t> tamdır. Yani donatı çubuğunun boy değişimi komşu beton lifin boy değişimi ile aynıdır.</a:t>
            </a:r>
          </a:p>
          <a:p>
            <a:pPr lvl="0"/>
            <a:r>
              <a:rPr lang="tr-TR" dirty="0"/>
              <a:t>Taşıma gücüne erişildiğinde tarafsız eksene en uzak beton lifindeki kısalma ε = 0,003 olduğu varsayılmalıdır.</a:t>
            </a:r>
          </a:p>
          <a:p>
            <a:pPr lvl="0"/>
            <a:r>
              <a:rPr lang="tr-TR" dirty="0"/>
              <a:t>Donatı çeliğinin gerilme-birim boy değişimi </a:t>
            </a:r>
            <a:r>
              <a:rPr lang="tr-TR" dirty="0" err="1"/>
              <a:t>elasto</a:t>
            </a:r>
            <a:r>
              <a:rPr lang="tr-TR" dirty="0"/>
              <a:t>-plastik kabul edilecektir.</a:t>
            </a:r>
          </a:p>
          <a:p>
            <a:r>
              <a:rPr lang="tr-TR" dirty="0"/>
              <a:t> </a:t>
            </a:r>
          </a:p>
          <a:p>
            <a:r>
              <a:rPr lang="tr-TR" dirty="0" err="1"/>
              <a:t>σ</a:t>
            </a:r>
            <a:r>
              <a:rPr lang="tr-TR" baseline="-25000" dirty="0" err="1"/>
              <a:t>s</a:t>
            </a:r>
            <a:r>
              <a:rPr lang="tr-TR" baseline="-25000" dirty="0"/>
              <a:t> </a:t>
            </a:r>
            <a:r>
              <a:rPr lang="tr-TR" dirty="0"/>
              <a:t>= </a:t>
            </a:r>
            <a:r>
              <a:rPr lang="tr-TR" dirty="0" err="1"/>
              <a:t>ε</a:t>
            </a:r>
            <a:r>
              <a:rPr lang="tr-TR" baseline="-25000" dirty="0" err="1"/>
              <a:t>s</a:t>
            </a:r>
            <a:r>
              <a:rPr lang="tr-TR" dirty="0"/>
              <a:t> x E</a:t>
            </a:r>
            <a:r>
              <a:rPr lang="tr-TR" baseline="-25000" dirty="0"/>
              <a:t>s</a:t>
            </a:r>
            <a:r>
              <a:rPr lang="tr-TR" dirty="0"/>
              <a:t>     E</a:t>
            </a:r>
            <a:r>
              <a:rPr lang="tr-TR" baseline="-25000" dirty="0"/>
              <a:t>s </a:t>
            </a:r>
            <a:r>
              <a:rPr lang="tr-TR" dirty="0"/>
              <a:t>= 2 x10</a:t>
            </a:r>
            <a:r>
              <a:rPr lang="tr-TR" baseline="30000" dirty="0"/>
              <a:t>6</a:t>
            </a:r>
            <a:r>
              <a:rPr lang="tr-TR" dirty="0"/>
              <a:t> </a:t>
            </a:r>
            <a:r>
              <a:rPr lang="tr-TR" dirty="0" err="1"/>
              <a:t>kgf</a:t>
            </a:r>
            <a:r>
              <a:rPr lang="tr-TR" dirty="0"/>
              <a:t>/cm</a:t>
            </a:r>
            <a:r>
              <a:rPr lang="tr-TR" baseline="30000" dirty="0"/>
              <a:t>2 </a:t>
            </a:r>
            <a:r>
              <a:rPr lang="tr-TR" dirty="0"/>
              <a:t> (2 x10</a:t>
            </a:r>
            <a:r>
              <a:rPr lang="tr-TR" baseline="30000" dirty="0"/>
              <a:t>5 </a:t>
            </a:r>
            <a:r>
              <a:rPr lang="tr-TR" dirty="0"/>
              <a:t>N/cm</a:t>
            </a:r>
            <a:r>
              <a:rPr lang="tr-TR" baseline="30000" dirty="0"/>
              <a:t>2</a:t>
            </a:r>
            <a:r>
              <a:rPr lang="tr-TR" dirty="0"/>
              <a:t>)</a:t>
            </a:r>
          </a:p>
          <a:p>
            <a:r>
              <a:rPr lang="tr-TR" dirty="0"/>
              <a:t> </a:t>
            </a:r>
          </a:p>
          <a:p>
            <a:pPr lvl="0"/>
            <a:r>
              <a:rPr lang="tr-TR" dirty="0"/>
              <a:t>Betonun çekme dayanımı ihmal edilmelidir. Çünkü çok düşüktür.</a:t>
            </a:r>
          </a:p>
          <a:p>
            <a:pPr lvl="0"/>
            <a:r>
              <a:rPr lang="tr-TR" dirty="0"/>
              <a:t>Betonarme kesit; taşıma gücüne ulaştığında, gerilmeler birim şekil değiştirmelerle orantılı değildir. Hesapta kolaylık için basınç bölgesindeki dağılım dikdörtgen olarak alınabilir.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810692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45389" y="652909"/>
            <a:ext cx="5761546" cy="3942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110130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örünüş">
  <a:themeElements>
    <a:clrScheme name="Görünüş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Görünüş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Görünü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276</TotalTime>
  <Words>262</Words>
  <Application>Microsoft Office PowerPoint</Application>
  <PresentationFormat>Geniş ekran</PresentationFormat>
  <Paragraphs>65</Paragraphs>
  <Slides>11</Slides>
  <Notes>0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2</vt:i4>
      </vt:variant>
      <vt:variant>
        <vt:lpstr>Eklenmiş OLE Hizmet Programları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8" baseType="lpstr">
      <vt:lpstr>Arial</vt:lpstr>
      <vt:lpstr>Calibri</vt:lpstr>
      <vt:lpstr>Verdana</vt:lpstr>
      <vt:lpstr>Wingdings 2</vt:lpstr>
      <vt:lpstr>Görünüş</vt:lpstr>
      <vt:lpstr>2_Ofis Teması</vt:lpstr>
      <vt:lpstr>Equation.3</vt:lpstr>
      <vt:lpstr>BETONARME</vt:lpstr>
      <vt:lpstr>DERS PROGRAMI</vt:lpstr>
      <vt:lpstr>         ***DERSTE KULLANILACAK KAYNAKLAR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BETONARME</dc:title>
  <dc:creator>TYSLAB_39</dc:creator>
  <cp:lastModifiedBy>Kedimen Kedi</cp:lastModifiedBy>
  <cp:revision>32</cp:revision>
  <dcterms:created xsi:type="dcterms:W3CDTF">2018-03-09T07:47:11Z</dcterms:created>
  <dcterms:modified xsi:type="dcterms:W3CDTF">2020-02-03T05:45:49Z</dcterms:modified>
</cp:coreProperties>
</file>