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92" r:id="rId3"/>
    <p:sldId id="293" r:id="rId4"/>
    <p:sldId id="294" r:id="rId5"/>
    <p:sldId id="258" r:id="rId6"/>
    <p:sldId id="261" r:id="rId7"/>
    <p:sldId id="262" r:id="rId8"/>
    <p:sldId id="285" r:id="rId9"/>
    <p:sldId id="263" r:id="rId10"/>
    <p:sldId id="274" r:id="rId11"/>
    <p:sldId id="286" r:id="rId12"/>
    <p:sldId id="264" r:id="rId13"/>
    <p:sldId id="265" r:id="rId14"/>
    <p:sldId id="266" r:id="rId15"/>
    <p:sldId id="260" r:id="rId16"/>
    <p:sldId id="267" r:id="rId17"/>
    <p:sldId id="269" r:id="rId18"/>
    <p:sldId id="270" r:id="rId19"/>
    <p:sldId id="273" r:id="rId20"/>
    <p:sldId id="271" r:id="rId21"/>
    <p:sldId id="272" r:id="rId22"/>
    <p:sldId id="277"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8AF0"/>
    <a:srgbClr val="F1C1BD"/>
    <a:srgbClr val="F89510"/>
    <a:srgbClr val="F742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13" autoAdjust="0"/>
    <p:restoredTop sz="94660"/>
  </p:normalViewPr>
  <p:slideViewPr>
    <p:cSldViewPr snapToGrid="0">
      <p:cViewPr varScale="1">
        <p:scale>
          <a:sx n="72" d="100"/>
          <a:sy n="72" d="100"/>
        </p:scale>
        <p:origin x="52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146FBE-8BDC-4B46-BC01-69304915664E}" type="doc">
      <dgm:prSet loTypeId="urn:microsoft.com/office/officeart/2005/8/layout/pyramid1" loCatId="pyramid" qsTypeId="urn:microsoft.com/office/officeart/2005/8/quickstyle/simple1" qsCatId="simple" csTypeId="urn:microsoft.com/office/officeart/2005/8/colors/accent1_2" csCatId="accent1" phldr="1"/>
      <dgm:spPr/>
    </dgm:pt>
    <dgm:pt modelId="{555A7A75-632D-42EB-A786-C7259A7778E5}">
      <dgm:prSet phldrT="[Metin]"/>
      <dgm:spPr>
        <a:solidFill>
          <a:srgbClr val="FE8AF0"/>
        </a:solidFill>
      </dgm:spPr>
      <dgm:t>
        <a:bodyPr/>
        <a:lstStyle/>
        <a:p>
          <a:r>
            <a:rPr lang="tr-TR" dirty="0"/>
            <a:t>Kendini gerçekleştirme</a:t>
          </a:r>
          <a:endParaRPr lang="en-CA" dirty="0"/>
        </a:p>
      </dgm:t>
    </dgm:pt>
    <dgm:pt modelId="{F163CC17-4B29-4E54-9C64-03A64F19B90D}" type="parTrans" cxnId="{ABD9E2F2-2618-4019-9F9F-AE85D247995A}">
      <dgm:prSet/>
      <dgm:spPr/>
      <dgm:t>
        <a:bodyPr/>
        <a:lstStyle/>
        <a:p>
          <a:endParaRPr lang="en-CA"/>
        </a:p>
      </dgm:t>
    </dgm:pt>
    <dgm:pt modelId="{A344BF9B-59AB-4F6C-871B-C08CE7D6056A}" type="sibTrans" cxnId="{ABD9E2F2-2618-4019-9F9F-AE85D247995A}">
      <dgm:prSet/>
      <dgm:spPr/>
      <dgm:t>
        <a:bodyPr/>
        <a:lstStyle/>
        <a:p>
          <a:endParaRPr lang="en-CA"/>
        </a:p>
      </dgm:t>
    </dgm:pt>
    <dgm:pt modelId="{AEC5ABFC-C32B-4EA5-9D05-F6E77EB089C8}">
      <dgm:prSet phldrT="[Metin]"/>
      <dgm:spPr>
        <a:solidFill>
          <a:srgbClr val="00B0F0"/>
        </a:solidFill>
      </dgm:spPr>
      <dgm:t>
        <a:bodyPr/>
        <a:lstStyle/>
        <a:p>
          <a:r>
            <a:rPr lang="tr-TR" dirty="0"/>
            <a:t>Saygı</a:t>
          </a:r>
          <a:endParaRPr lang="en-CA" dirty="0"/>
        </a:p>
      </dgm:t>
    </dgm:pt>
    <dgm:pt modelId="{6C4B54A8-D509-4478-A5C3-DE842A4D1DA2}" type="parTrans" cxnId="{2854E7B0-28CB-40A5-9F98-B2E69A64B9AC}">
      <dgm:prSet/>
      <dgm:spPr/>
      <dgm:t>
        <a:bodyPr/>
        <a:lstStyle/>
        <a:p>
          <a:endParaRPr lang="en-CA"/>
        </a:p>
      </dgm:t>
    </dgm:pt>
    <dgm:pt modelId="{ABE5A841-C529-4E00-B934-5B114C873C14}" type="sibTrans" cxnId="{2854E7B0-28CB-40A5-9F98-B2E69A64B9AC}">
      <dgm:prSet/>
      <dgm:spPr/>
      <dgm:t>
        <a:bodyPr/>
        <a:lstStyle/>
        <a:p>
          <a:endParaRPr lang="en-CA"/>
        </a:p>
      </dgm:t>
    </dgm:pt>
    <dgm:pt modelId="{89C6F952-2A50-452F-8AAA-00E0C51E0F17}">
      <dgm:prSet phldrT="[Metin]"/>
      <dgm:spPr>
        <a:solidFill>
          <a:schemeClr val="accent2">
            <a:lumMod val="60000"/>
            <a:lumOff val="40000"/>
          </a:schemeClr>
        </a:solidFill>
      </dgm:spPr>
      <dgm:t>
        <a:bodyPr/>
        <a:lstStyle/>
        <a:p>
          <a:r>
            <a:rPr lang="tr-TR" dirty="0"/>
            <a:t>Güvenlik</a:t>
          </a:r>
          <a:endParaRPr lang="en-CA" dirty="0"/>
        </a:p>
      </dgm:t>
    </dgm:pt>
    <dgm:pt modelId="{4ABF1463-6083-43A4-A539-299C3B32BBAA}" type="parTrans" cxnId="{096E4CC3-4D7B-413A-B0CA-0A5F6BE263A2}">
      <dgm:prSet/>
      <dgm:spPr/>
      <dgm:t>
        <a:bodyPr/>
        <a:lstStyle/>
        <a:p>
          <a:endParaRPr lang="en-CA"/>
        </a:p>
      </dgm:t>
    </dgm:pt>
    <dgm:pt modelId="{C1968923-77BA-45C6-8A3B-FDC7AE70BE87}" type="sibTrans" cxnId="{096E4CC3-4D7B-413A-B0CA-0A5F6BE263A2}">
      <dgm:prSet/>
      <dgm:spPr/>
      <dgm:t>
        <a:bodyPr/>
        <a:lstStyle/>
        <a:p>
          <a:endParaRPr lang="en-CA"/>
        </a:p>
      </dgm:t>
    </dgm:pt>
    <dgm:pt modelId="{CC85FD62-5976-4B9A-85F8-B47DDE2A6D51}">
      <dgm:prSet/>
      <dgm:spPr>
        <a:solidFill>
          <a:srgbClr val="FF0000"/>
        </a:solidFill>
      </dgm:spPr>
      <dgm:t>
        <a:bodyPr/>
        <a:lstStyle/>
        <a:p>
          <a:r>
            <a:rPr lang="tr-TR" dirty="0" err="1"/>
            <a:t>Fzyolojik</a:t>
          </a:r>
          <a:endParaRPr lang="en-CA" dirty="0"/>
        </a:p>
      </dgm:t>
    </dgm:pt>
    <dgm:pt modelId="{71C4CEE2-9709-421E-B055-41F8620F34FA}" type="parTrans" cxnId="{2F06FF9D-37AE-4A12-B0B3-60202382F9E4}">
      <dgm:prSet/>
      <dgm:spPr/>
      <dgm:t>
        <a:bodyPr/>
        <a:lstStyle/>
        <a:p>
          <a:endParaRPr lang="en-CA"/>
        </a:p>
      </dgm:t>
    </dgm:pt>
    <dgm:pt modelId="{2752F1F9-CE12-415F-A0CC-9457A10D4B9E}" type="sibTrans" cxnId="{2F06FF9D-37AE-4A12-B0B3-60202382F9E4}">
      <dgm:prSet/>
      <dgm:spPr/>
      <dgm:t>
        <a:bodyPr/>
        <a:lstStyle/>
        <a:p>
          <a:endParaRPr lang="en-CA"/>
        </a:p>
      </dgm:t>
    </dgm:pt>
    <dgm:pt modelId="{658C012D-16A6-41C3-A909-E2F7339074BE}">
      <dgm:prSet/>
      <dgm:spPr>
        <a:solidFill>
          <a:srgbClr val="FFFF00"/>
        </a:solidFill>
      </dgm:spPr>
      <dgm:t>
        <a:bodyPr/>
        <a:lstStyle/>
        <a:p>
          <a:r>
            <a:rPr lang="tr-TR" dirty="0"/>
            <a:t>Sevgi</a:t>
          </a:r>
          <a:endParaRPr lang="en-CA" dirty="0"/>
        </a:p>
      </dgm:t>
    </dgm:pt>
    <dgm:pt modelId="{83728D2F-3596-49A1-A154-982368FA7CBB}" type="parTrans" cxnId="{C089307D-D30A-4F4C-954A-82E9700E5F40}">
      <dgm:prSet/>
      <dgm:spPr/>
      <dgm:t>
        <a:bodyPr/>
        <a:lstStyle/>
        <a:p>
          <a:endParaRPr lang="en-CA"/>
        </a:p>
      </dgm:t>
    </dgm:pt>
    <dgm:pt modelId="{8CD60101-3FB4-4CC3-85C0-0E362EDCE76C}" type="sibTrans" cxnId="{C089307D-D30A-4F4C-954A-82E9700E5F40}">
      <dgm:prSet/>
      <dgm:spPr/>
      <dgm:t>
        <a:bodyPr/>
        <a:lstStyle/>
        <a:p>
          <a:endParaRPr lang="en-CA"/>
        </a:p>
      </dgm:t>
    </dgm:pt>
    <dgm:pt modelId="{8A087DB7-A80D-4F92-ACFE-E737A1F07500}" type="pres">
      <dgm:prSet presAssocID="{10146FBE-8BDC-4B46-BC01-69304915664E}" presName="Name0" presStyleCnt="0">
        <dgm:presLayoutVars>
          <dgm:dir/>
          <dgm:animLvl val="lvl"/>
          <dgm:resizeHandles val="exact"/>
        </dgm:presLayoutVars>
      </dgm:prSet>
      <dgm:spPr/>
    </dgm:pt>
    <dgm:pt modelId="{4AA9E8DF-D0DD-4AAD-9FE3-32BA7D326A01}" type="pres">
      <dgm:prSet presAssocID="{555A7A75-632D-42EB-A786-C7259A7778E5}" presName="Name8" presStyleCnt="0"/>
      <dgm:spPr/>
    </dgm:pt>
    <dgm:pt modelId="{F29D3515-0CBA-406D-894A-772EC65C0621}" type="pres">
      <dgm:prSet presAssocID="{555A7A75-632D-42EB-A786-C7259A7778E5}" presName="level" presStyleLbl="node1" presStyleIdx="0" presStyleCnt="5">
        <dgm:presLayoutVars>
          <dgm:chMax val="1"/>
          <dgm:bulletEnabled val="1"/>
        </dgm:presLayoutVars>
      </dgm:prSet>
      <dgm:spPr/>
    </dgm:pt>
    <dgm:pt modelId="{A2B7AE85-DEF0-47F2-A214-B5091AF0DE49}" type="pres">
      <dgm:prSet presAssocID="{555A7A75-632D-42EB-A786-C7259A7778E5}" presName="levelTx" presStyleLbl="revTx" presStyleIdx="0" presStyleCnt="0">
        <dgm:presLayoutVars>
          <dgm:chMax val="1"/>
          <dgm:bulletEnabled val="1"/>
        </dgm:presLayoutVars>
      </dgm:prSet>
      <dgm:spPr/>
    </dgm:pt>
    <dgm:pt modelId="{3CD5BEF4-E079-4FC5-86DB-0B94E5D8075B}" type="pres">
      <dgm:prSet presAssocID="{AEC5ABFC-C32B-4EA5-9D05-F6E77EB089C8}" presName="Name8" presStyleCnt="0"/>
      <dgm:spPr/>
    </dgm:pt>
    <dgm:pt modelId="{81D19DF4-E326-429C-BFFB-BF63FE9F62F0}" type="pres">
      <dgm:prSet presAssocID="{AEC5ABFC-C32B-4EA5-9D05-F6E77EB089C8}" presName="level" presStyleLbl="node1" presStyleIdx="1" presStyleCnt="5" custLinFactNeighborX="-34" custLinFactNeighborY="3147">
        <dgm:presLayoutVars>
          <dgm:chMax val="1"/>
          <dgm:bulletEnabled val="1"/>
        </dgm:presLayoutVars>
      </dgm:prSet>
      <dgm:spPr/>
    </dgm:pt>
    <dgm:pt modelId="{89D080C5-C20D-4881-B470-53B60E18B16D}" type="pres">
      <dgm:prSet presAssocID="{AEC5ABFC-C32B-4EA5-9D05-F6E77EB089C8}" presName="levelTx" presStyleLbl="revTx" presStyleIdx="0" presStyleCnt="0">
        <dgm:presLayoutVars>
          <dgm:chMax val="1"/>
          <dgm:bulletEnabled val="1"/>
        </dgm:presLayoutVars>
      </dgm:prSet>
      <dgm:spPr/>
    </dgm:pt>
    <dgm:pt modelId="{8880E237-3BA1-41D4-8FE6-8D56F3AFF1A3}" type="pres">
      <dgm:prSet presAssocID="{658C012D-16A6-41C3-A909-E2F7339074BE}" presName="Name8" presStyleCnt="0"/>
      <dgm:spPr/>
    </dgm:pt>
    <dgm:pt modelId="{FD78B86A-87AC-42A5-85EC-00EA70956432}" type="pres">
      <dgm:prSet presAssocID="{658C012D-16A6-41C3-A909-E2F7339074BE}" presName="level" presStyleLbl="node1" presStyleIdx="2" presStyleCnt="5">
        <dgm:presLayoutVars>
          <dgm:chMax val="1"/>
          <dgm:bulletEnabled val="1"/>
        </dgm:presLayoutVars>
      </dgm:prSet>
      <dgm:spPr/>
    </dgm:pt>
    <dgm:pt modelId="{EC598323-371A-4E1D-8D0A-5622F1ABBDAC}" type="pres">
      <dgm:prSet presAssocID="{658C012D-16A6-41C3-A909-E2F7339074BE}" presName="levelTx" presStyleLbl="revTx" presStyleIdx="0" presStyleCnt="0">
        <dgm:presLayoutVars>
          <dgm:chMax val="1"/>
          <dgm:bulletEnabled val="1"/>
        </dgm:presLayoutVars>
      </dgm:prSet>
      <dgm:spPr/>
    </dgm:pt>
    <dgm:pt modelId="{02B93DC6-2BED-498F-A4CE-7D445C4285B0}" type="pres">
      <dgm:prSet presAssocID="{89C6F952-2A50-452F-8AAA-00E0C51E0F17}" presName="Name8" presStyleCnt="0"/>
      <dgm:spPr/>
    </dgm:pt>
    <dgm:pt modelId="{5B75916C-22C3-4656-91D4-3D9484A90B35}" type="pres">
      <dgm:prSet presAssocID="{89C6F952-2A50-452F-8AAA-00E0C51E0F17}" presName="level" presStyleLbl="node1" presStyleIdx="3" presStyleCnt="5">
        <dgm:presLayoutVars>
          <dgm:chMax val="1"/>
          <dgm:bulletEnabled val="1"/>
        </dgm:presLayoutVars>
      </dgm:prSet>
      <dgm:spPr/>
    </dgm:pt>
    <dgm:pt modelId="{5EEC77C9-74A9-44EE-AA33-C9E2B5B339CC}" type="pres">
      <dgm:prSet presAssocID="{89C6F952-2A50-452F-8AAA-00E0C51E0F17}" presName="levelTx" presStyleLbl="revTx" presStyleIdx="0" presStyleCnt="0">
        <dgm:presLayoutVars>
          <dgm:chMax val="1"/>
          <dgm:bulletEnabled val="1"/>
        </dgm:presLayoutVars>
      </dgm:prSet>
      <dgm:spPr/>
    </dgm:pt>
    <dgm:pt modelId="{7FB41FA3-0961-4A94-B4AD-53C9DEF12CD8}" type="pres">
      <dgm:prSet presAssocID="{CC85FD62-5976-4B9A-85F8-B47DDE2A6D51}" presName="Name8" presStyleCnt="0"/>
      <dgm:spPr/>
    </dgm:pt>
    <dgm:pt modelId="{E733D503-1837-472C-84C4-DA73470D4440}" type="pres">
      <dgm:prSet presAssocID="{CC85FD62-5976-4B9A-85F8-B47DDE2A6D51}" presName="level" presStyleLbl="node1" presStyleIdx="4" presStyleCnt="5">
        <dgm:presLayoutVars>
          <dgm:chMax val="1"/>
          <dgm:bulletEnabled val="1"/>
        </dgm:presLayoutVars>
      </dgm:prSet>
      <dgm:spPr/>
    </dgm:pt>
    <dgm:pt modelId="{878900CE-DF7A-40E4-9E34-AA70DFFF77B7}" type="pres">
      <dgm:prSet presAssocID="{CC85FD62-5976-4B9A-85F8-B47DDE2A6D51}" presName="levelTx" presStyleLbl="revTx" presStyleIdx="0" presStyleCnt="0">
        <dgm:presLayoutVars>
          <dgm:chMax val="1"/>
          <dgm:bulletEnabled val="1"/>
        </dgm:presLayoutVars>
      </dgm:prSet>
      <dgm:spPr/>
    </dgm:pt>
  </dgm:ptLst>
  <dgm:cxnLst>
    <dgm:cxn modelId="{D7CAFE03-B12A-4AAD-B58D-C0FF9139C20A}" type="presOf" srcId="{555A7A75-632D-42EB-A786-C7259A7778E5}" destId="{F29D3515-0CBA-406D-894A-772EC65C0621}" srcOrd="0" destOrd="0" presId="urn:microsoft.com/office/officeart/2005/8/layout/pyramid1"/>
    <dgm:cxn modelId="{93954915-CA4C-4422-89EA-E4442ED3BBF1}" type="presOf" srcId="{10146FBE-8BDC-4B46-BC01-69304915664E}" destId="{8A087DB7-A80D-4F92-ACFE-E737A1F07500}" srcOrd="0" destOrd="0" presId="urn:microsoft.com/office/officeart/2005/8/layout/pyramid1"/>
    <dgm:cxn modelId="{AF1F864A-A1AC-4810-B06F-6A2CB87E69B3}" type="presOf" srcId="{89C6F952-2A50-452F-8AAA-00E0C51E0F17}" destId="{5EEC77C9-74A9-44EE-AA33-C9E2B5B339CC}" srcOrd="1" destOrd="0" presId="urn:microsoft.com/office/officeart/2005/8/layout/pyramid1"/>
    <dgm:cxn modelId="{6F6FA250-2F74-49E7-81C2-7CEE5F9CC3D2}" type="presOf" srcId="{CC85FD62-5976-4B9A-85F8-B47DDE2A6D51}" destId="{E733D503-1837-472C-84C4-DA73470D4440}" srcOrd="0" destOrd="0" presId="urn:microsoft.com/office/officeart/2005/8/layout/pyramid1"/>
    <dgm:cxn modelId="{AE82137C-5D0A-4EB0-90A5-361EC69B9139}" type="presOf" srcId="{CC85FD62-5976-4B9A-85F8-B47DDE2A6D51}" destId="{878900CE-DF7A-40E4-9E34-AA70DFFF77B7}" srcOrd="1" destOrd="0" presId="urn:microsoft.com/office/officeart/2005/8/layout/pyramid1"/>
    <dgm:cxn modelId="{C089307D-D30A-4F4C-954A-82E9700E5F40}" srcId="{10146FBE-8BDC-4B46-BC01-69304915664E}" destId="{658C012D-16A6-41C3-A909-E2F7339074BE}" srcOrd="2" destOrd="0" parTransId="{83728D2F-3596-49A1-A154-982368FA7CBB}" sibTransId="{8CD60101-3FB4-4CC3-85C0-0E362EDCE76C}"/>
    <dgm:cxn modelId="{BEEA8A80-4335-4BD4-AF61-B5DB76C7CAAA}" type="presOf" srcId="{AEC5ABFC-C32B-4EA5-9D05-F6E77EB089C8}" destId="{81D19DF4-E326-429C-BFFB-BF63FE9F62F0}" srcOrd="0" destOrd="0" presId="urn:microsoft.com/office/officeart/2005/8/layout/pyramid1"/>
    <dgm:cxn modelId="{4F2B258C-FA51-4B67-B804-237BA281BD51}" type="presOf" srcId="{658C012D-16A6-41C3-A909-E2F7339074BE}" destId="{EC598323-371A-4E1D-8D0A-5622F1ABBDAC}" srcOrd="1" destOrd="0" presId="urn:microsoft.com/office/officeart/2005/8/layout/pyramid1"/>
    <dgm:cxn modelId="{2F06FF9D-37AE-4A12-B0B3-60202382F9E4}" srcId="{10146FBE-8BDC-4B46-BC01-69304915664E}" destId="{CC85FD62-5976-4B9A-85F8-B47DDE2A6D51}" srcOrd="4" destOrd="0" parTransId="{71C4CEE2-9709-421E-B055-41F8620F34FA}" sibTransId="{2752F1F9-CE12-415F-A0CC-9457A10D4B9E}"/>
    <dgm:cxn modelId="{2854E7B0-28CB-40A5-9F98-B2E69A64B9AC}" srcId="{10146FBE-8BDC-4B46-BC01-69304915664E}" destId="{AEC5ABFC-C32B-4EA5-9D05-F6E77EB089C8}" srcOrd="1" destOrd="0" parTransId="{6C4B54A8-D509-4478-A5C3-DE842A4D1DA2}" sibTransId="{ABE5A841-C529-4E00-B934-5B114C873C14}"/>
    <dgm:cxn modelId="{03404BBB-9DA8-4A4F-9AEB-8698A58E6A66}" type="presOf" srcId="{AEC5ABFC-C32B-4EA5-9D05-F6E77EB089C8}" destId="{89D080C5-C20D-4881-B470-53B60E18B16D}" srcOrd="1" destOrd="0" presId="urn:microsoft.com/office/officeart/2005/8/layout/pyramid1"/>
    <dgm:cxn modelId="{096E4CC3-4D7B-413A-B0CA-0A5F6BE263A2}" srcId="{10146FBE-8BDC-4B46-BC01-69304915664E}" destId="{89C6F952-2A50-452F-8AAA-00E0C51E0F17}" srcOrd="3" destOrd="0" parTransId="{4ABF1463-6083-43A4-A539-299C3B32BBAA}" sibTransId="{C1968923-77BA-45C6-8A3B-FDC7AE70BE87}"/>
    <dgm:cxn modelId="{980EAAC4-21A1-48C6-A8FB-4F69DC0B88D4}" type="presOf" srcId="{555A7A75-632D-42EB-A786-C7259A7778E5}" destId="{A2B7AE85-DEF0-47F2-A214-B5091AF0DE49}" srcOrd="1" destOrd="0" presId="urn:microsoft.com/office/officeart/2005/8/layout/pyramid1"/>
    <dgm:cxn modelId="{E9BBBECA-8200-4543-8E17-384B3C1B84B8}" type="presOf" srcId="{658C012D-16A6-41C3-A909-E2F7339074BE}" destId="{FD78B86A-87AC-42A5-85EC-00EA70956432}" srcOrd="0" destOrd="0" presId="urn:microsoft.com/office/officeart/2005/8/layout/pyramid1"/>
    <dgm:cxn modelId="{F682F7D1-DD01-4626-B479-B5655A385A48}" type="presOf" srcId="{89C6F952-2A50-452F-8AAA-00E0C51E0F17}" destId="{5B75916C-22C3-4656-91D4-3D9484A90B35}" srcOrd="0" destOrd="0" presId="urn:microsoft.com/office/officeart/2005/8/layout/pyramid1"/>
    <dgm:cxn modelId="{ABD9E2F2-2618-4019-9F9F-AE85D247995A}" srcId="{10146FBE-8BDC-4B46-BC01-69304915664E}" destId="{555A7A75-632D-42EB-A786-C7259A7778E5}" srcOrd="0" destOrd="0" parTransId="{F163CC17-4B29-4E54-9C64-03A64F19B90D}" sibTransId="{A344BF9B-59AB-4F6C-871B-C08CE7D6056A}"/>
    <dgm:cxn modelId="{1C3415AB-927C-4E37-A0D6-7922032B3C7E}" type="presParOf" srcId="{8A087DB7-A80D-4F92-ACFE-E737A1F07500}" destId="{4AA9E8DF-D0DD-4AAD-9FE3-32BA7D326A01}" srcOrd="0" destOrd="0" presId="urn:microsoft.com/office/officeart/2005/8/layout/pyramid1"/>
    <dgm:cxn modelId="{5F34FEA6-3C94-4388-8463-379A09D962AB}" type="presParOf" srcId="{4AA9E8DF-D0DD-4AAD-9FE3-32BA7D326A01}" destId="{F29D3515-0CBA-406D-894A-772EC65C0621}" srcOrd="0" destOrd="0" presId="urn:microsoft.com/office/officeart/2005/8/layout/pyramid1"/>
    <dgm:cxn modelId="{5F51BD8E-BA77-43CD-8E3E-25F07293CB5F}" type="presParOf" srcId="{4AA9E8DF-D0DD-4AAD-9FE3-32BA7D326A01}" destId="{A2B7AE85-DEF0-47F2-A214-B5091AF0DE49}" srcOrd="1" destOrd="0" presId="urn:microsoft.com/office/officeart/2005/8/layout/pyramid1"/>
    <dgm:cxn modelId="{6B36A0D9-04F9-49E4-92AD-BAB0334871B3}" type="presParOf" srcId="{8A087DB7-A80D-4F92-ACFE-E737A1F07500}" destId="{3CD5BEF4-E079-4FC5-86DB-0B94E5D8075B}" srcOrd="1" destOrd="0" presId="urn:microsoft.com/office/officeart/2005/8/layout/pyramid1"/>
    <dgm:cxn modelId="{9FB34D9C-EA1F-4B43-B010-FBC13FEB2E4F}" type="presParOf" srcId="{3CD5BEF4-E079-4FC5-86DB-0B94E5D8075B}" destId="{81D19DF4-E326-429C-BFFB-BF63FE9F62F0}" srcOrd="0" destOrd="0" presId="urn:microsoft.com/office/officeart/2005/8/layout/pyramid1"/>
    <dgm:cxn modelId="{09EDF6D2-6EF1-452E-9C52-7DF6E0EA4F20}" type="presParOf" srcId="{3CD5BEF4-E079-4FC5-86DB-0B94E5D8075B}" destId="{89D080C5-C20D-4881-B470-53B60E18B16D}" srcOrd="1" destOrd="0" presId="urn:microsoft.com/office/officeart/2005/8/layout/pyramid1"/>
    <dgm:cxn modelId="{FA6652B4-8104-4133-A3D3-EB60C136E135}" type="presParOf" srcId="{8A087DB7-A80D-4F92-ACFE-E737A1F07500}" destId="{8880E237-3BA1-41D4-8FE6-8D56F3AFF1A3}" srcOrd="2" destOrd="0" presId="urn:microsoft.com/office/officeart/2005/8/layout/pyramid1"/>
    <dgm:cxn modelId="{362D1FA1-77AF-4121-BFCE-8CEB0DA4DC86}" type="presParOf" srcId="{8880E237-3BA1-41D4-8FE6-8D56F3AFF1A3}" destId="{FD78B86A-87AC-42A5-85EC-00EA70956432}" srcOrd="0" destOrd="0" presId="urn:microsoft.com/office/officeart/2005/8/layout/pyramid1"/>
    <dgm:cxn modelId="{C9B97B2F-4D16-487A-A8A6-27F7DDF0BA18}" type="presParOf" srcId="{8880E237-3BA1-41D4-8FE6-8D56F3AFF1A3}" destId="{EC598323-371A-4E1D-8D0A-5622F1ABBDAC}" srcOrd="1" destOrd="0" presId="urn:microsoft.com/office/officeart/2005/8/layout/pyramid1"/>
    <dgm:cxn modelId="{8EF3E0A8-8E0A-4029-8FC9-AFF57D4C7C52}" type="presParOf" srcId="{8A087DB7-A80D-4F92-ACFE-E737A1F07500}" destId="{02B93DC6-2BED-498F-A4CE-7D445C4285B0}" srcOrd="3" destOrd="0" presId="urn:microsoft.com/office/officeart/2005/8/layout/pyramid1"/>
    <dgm:cxn modelId="{02C77810-28B0-4DCA-A9C5-4AA31BFC5D0E}" type="presParOf" srcId="{02B93DC6-2BED-498F-A4CE-7D445C4285B0}" destId="{5B75916C-22C3-4656-91D4-3D9484A90B35}" srcOrd="0" destOrd="0" presId="urn:microsoft.com/office/officeart/2005/8/layout/pyramid1"/>
    <dgm:cxn modelId="{66FD2A3D-C709-47F0-8E68-AFB01A76CC65}" type="presParOf" srcId="{02B93DC6-2BED-498F-A4CE-7D445C4285B0}" destId="{5EEC77C9-74A9-44EE-AA33-C9E2B5B339CC}" srcOrd="1" destOrd="0" presId="urn:microsoft.com/office/officeart/2005/8/layout/pyramid1"/>
    <dgm:cxn modelId="{61376F60-933E-41AF-88EE-940DC123C8B2}" type="presParOf" srcId="{8A087DB7-A80D-4F92-ACFE-E737A1F07500}" destId="{7FB41FA3-0961-4A94-B4AD-53C9DEF12CD8}" srcOrd="4" destOrd="0" presId="urn:microsoft.com/office/officeart/2005/8/layout/pyramid1"/>
    <dgm:cxn modelId="{7337AFF7-6638-4183-BD42-DC3D2C75CF5A}" type="presParOf" srcId="{7FB41FA3-0961-4A94-B4AD-53C9DEF12CD8}" destId="{E733D503-1837-472C-84C4-DA73470D4440}" srcOrd="0" destOrd="0" presId="urn:microsoft.com/office/officeart/2005/8/layout/pyramid1"/>
    <dgm:cxn modelId="{8C95FE6A-D221-46D3-9A0E-C4EF1B1D3BD2}" type="presParOf" srcId="{7FB41FA3-0961-4A94-B4AD-53C9DEF12CD8}" destId="{878900CE-DF7A-40E4-9E34-AA70DFFF77B7}"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9D3515-0CBA-406D-894A-772EC65C0621}">
      <dsp:nvSpPr>
        <dsp:cNvPr id="0" name=""/>
        <dsp:cNvSpPr/>
      </dsp:nvSpPr>
      <dsp:spPr>
        <a:xfrm>
          <a:off x="3251199" y="0"/>
          <a:ext cx="1625599" cy="1083733"/>
        </a:xfrm>
        <a:prstGeom prst="trapezoid">
          <a:avLst>
            <a:gd name="adj" fmla="val 75000"/>
          </a:avLst>
        </a:prstGeom>
        <a:solidFill>
          <a:srgbClr val="FE8A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Kendini gerçekleştirme</a:t>
          </a:r>
          <a:endParaRPr lang="en-CA" sz="2000" kern="1200" dirty="0"/>
        </a:p>
      </dsp:txBody>
      <dsp:txXfrm>
        <a:off x="3251199" y="0"/>
        <a:ext cx="1625599" cy="1083733"/>
      </dsp:txXfrm>
    </dsp:sp>
    <dsp:sp modelId="{81D19DF4-E326-429C-BFFB-BF63FE9F62F0}">
      <dsp:nvSpPr>
        <dsp:cNvPr id="0" name=""/>
        <dsp:cNvSpPr/>
      </dsp:nvSpPr>
      <dsp:spPr>
        <a:xfrm>
          <a:off x="2437294" y="1117838"/>
          <a:ext cx="3251199" cy="1083733"/>
        </a:xfrm>
        <a:prstGeom prst="trapezoid">
          <a:avLst>
            <a:gd name="adj" fmla="val 75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Saygı</a:t>
          </a:r>
          <a:endParaRPr lang="en-CA" sz="2000" kern="1200" dirty="0"/>
        </a:p>
      </dsp:txBody>
      <dsp:txXfrm>
        <a:off x="3006254" y="1117838"/>
        <a:ext cx="2113280" cy="1083733"/>
      </dsp:txXfrm>
    </dsp:sp>
    <dsp:sp modelId="{FD78B86A-87AC-42A5-85EC-00EA70956432}">
      <dsp:nvSpPr>
        <dsp:cNvPr id="0" name=""/>
        <dsp:cNvSpPr/>
      </dsp:nvSpPr>
      <dsp:spPr>
        <a:xfrm>
          <a:off x="1625600" y="2167466"/>
          <a:ext cx="4876799" cy="1083733"/>
        </a:xfrm>
        <a:prstGeom prst="trapezoid">
          <a:avLst>
            <a:gd name="adj" fmla="val 75000"/>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Sevgi</a:t>
          </a:r>
          <a:endParaRPr lang="en-CA" sz="2000" kern="1200" dirty="0"/>
        </a:p>
      </dsp:txBody>
      <dsp:txXfrm>
        <a:off x="2479039" y="2167466"/>
        <a:ext cx="3169919" cy="1083733"/>
      </dsp:txXfrm>
    </dsp:sp>
    <dsp:sp modelId="{5B75916C-22C3-4656-91D4-3D9484A90B35}">
      <dsp:nvSpPr>
        <dsp:cNvPr id="0" name=""/>
        <dsp:cNvSpPr/>
      </dsp:nvSpPr>
      <dsp:spPr>
        <a:xfrm>
          <a:off x="812800" y="3251200"/>
          <a:ext cx="6502399" cy="1083733"/>
        </a:xfrm>
        <a:prstGeom prst="trapezoid">
          <a:avLst>
            <a:gd name="adj" fmla="val 75000"/>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Güvenlik</a:t>
          </a:r>
          <a:endParaRPr lang="en-CA" sz="2000" kern="1200" dirty="0"/>
        </a:p>
      </dsp:txBody>
      <dsp:txXfrm>
        <a:off x="1950719" y="3251200"/>
        <a:ext cx="4226560" cy="1083733"/>
      </dsp:txXfrm>
    </dsp:sp>
    <dsp:sp modelId="{E733D503-1837-472C-84C4-DA73470D4440}">
      <dsp:nvSpPr>
        <dsp:cNvPr id="0" name=""/>
        <dsp:cNvSpPr/>
      </dsp:nvSpPr>
      <dsp:spPr>
        <a:xfrm>
          <a:off x="0" y="4334933"/>
          <a:ext cx="8128000" cy="1083733"/>
        </a:xfrm>
        <a:prstGeom prst="trapezoid">
          <a:avLst>
            <a:gd name="adj" fmla="val 75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err="1"/>
            <a:t>Fzyolojik</a:t>
          </a:r>
          <a:endParaRPr lang="en-CA" sz="2000" kern="1200" dirty="0"/>
        </a:p>
      </dsp:txBody>
      <dsp:txXfrm>
        <a:off x="1422399" y="4334933"/>
        <a:ext cx="5283200" cy="108373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7D8459-1D2A-43A5-9409-E70E525BA7D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28FE29F-0D74-4EEA-8AD6-21B549D41A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DD50C62-26D3-4257-AA01-BAA1889D9FD2}"/>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5" name="Alt Bilgi Yer Tutucusu 4">
            <a:extLst>
              <a:ext uri="{FF2B5EF4-FFF2-40B4-BE49-F238E27FC236}">
                <a16:creationId xmlns:a16="http://schemas.microsoft.com/office/drawing/2014/main" id="{3360CEAF-207C-49EB-BA11-6F3BE5D7FFF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C6272FC-DC0F-40C0-BC1C-684D8855DF5B}"/>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1705258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DB3926-E8A1-4B3D-9953-72D90235823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5DB5BA3-7211-45BE-AC7E-1DF152F0D5BF}"/>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0CEA784-FA34-4D66-9C41-DC6537F85B13}"/>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5" name="Alt Bilgi Yer Tutucusu 4">
            <a:extLst>
              <a:ext uri="{FF2B5EF4-FFF2-40B4-BE49-F238E27FC236}">
                <a16:creationId xmlns:a16="http://schemas.microsoft.com/office/drawing/2014/main" id="{3A79079F-E546-4025-B620-1F98397CEFC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950D8E7-DFAD-48BE-A42C-5731F98349D7}"/>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159953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F716111-59DF-4B62-BB50-08D807D564E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F339E98-F5EC-4DD5-97DC-778773085F9E}"/>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7B27F7-857F-4134-9442-0FA031C6F645}"/>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5" name="Alt Bilgi Yer Tutucusu 4">
            <a:extLst>
              <a:ext uri="{FF2B5EF4-FFF2-40B4-BE49-F238E27FC236}">
                <a16:creationId xmlns:a16="http://schemas.microsoft.com/office/drawing/2014/main" id="{5B4AAE86-B1A3-46AF-A019-08552449583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B7E650B-5442-48F3-BAD9-9BC38E71D5B7}"/>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3777620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A24674A-A9BD-4AD7-838A-B9F63F17B75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E79F132-D9C0-46DC-9998-41FA719A1BF5}"/>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D7778F-AE6A-4550-BE08-B6EF7CE4885D}"/>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5" name="Alt Bilgi Yer Tutucusu 4">
            <a:extLst>
              <a:ext uri="{FF2B5EF4-FFF2-40B4-BE49-F238E27FC236}">
                <a16:creationId xmlns:a16="http://schemas.microsoft.com/office/drawing/2014/main" id="{18E8CB03-2210-4E74-9DEC-4030D2E11A1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E415626-9A8D-4725-AB76-08BC9F4FF005}"/>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3576741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CDDC52-C7F4-4184-9D36-D87906325C0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BDC84C1-5518-4E78-BF35-E8141C247C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3CFFBECE-7379-4E22-B493-93179220B995}"/>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5" name="Alt Bilgi Yer Tutucusu 4">
            <a:extLst>
              <a:ext uri="{FF2B5EF4-FFF2-40B4-BE49-F238E27FC236}">
                <a16:creationId xmlns:a16="http://schemas.microsoft.com/office/drawing/2014/main" id="{069FB1E0-0BE2-4A18-8E5B-204B81DB0D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7D6DBCB-D90F-48FB-AC87-EEDCFD578304}"/>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1151652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748E246-CF33-4AF4-8791-4B070AE53D5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C7B7E9F-50E1-455A-80D9-4B2941B58002}"/>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23EE955-C315-4C32-89F6-AE8CA6C228A4}"/>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50843AF-BB49-4AFE-B4B6-BEF5E0E7C0F4}"/>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6" name="Alt Bilgi Yer Tutucusu 5">
            <a:extLst>
              <a:ext uri="{FF2B5EF4-FFF2-40B4-BE49-F238E27FC236}">
                <a16:creationId xmlns:a16="http://schemas.microsoft.com/office/drawing/2014/main" id="{2BAD948D-E5B5-4E39-AD5F-758794B253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D6F1A11-E679-4773-A72E-5C6574AC1C01}"/>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849998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CCB0DDF-3797-4E94-B489-3FA9818FFE2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68C7BEC-5FE2-4F4F-BCA9-39253F3D05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8E73DE22-324A-4CC7-8AF4-9CB68F57212D}"/>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2EFB831-E7E4-4CA9-8F00-79B4977D3D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308A7D2E-9814-4740-8EE4-E159AB929C3B}"/>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86FE0F3-ACDC-4F27-90FF-C279AE4A8973}"/>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8" name="Alt Bilgi Yer Tutucusu 7">
            <a:extLst>
              <a:ext uri="{FF2B5EF4-FFF2-40B4-BE49-F238E27FC236}">
                <a16:creationId xmlns:a16="http://schemas.microsoft.com/office/drawing/2014/main" id="{A580F5D8-1C38-438F-9562-3D7376E8F00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855CDF4-436B-4915-AA88-0EEBCA1AAE0F}"/>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3453434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6381B-3C65-48A8-8732-23B49ECE175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A54B892-82BD-4797-938C-9E22F71A6F15}"/>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4" name="Alt Bilgi Yer Tutucusu 3">
            <a:extLst>
              <a:ext uri="{FF2B5EF4-FFF2-40B4-BE49-F238E27FC236}">
                <a16:creationId xmlns:a16="http://schemas.microsoft.com/office/drawing/2014/main" id="{1A5F182D-1CE3-4AE8-9CF2-1D5D66BE4D8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7CA11B0-E9CC-4B24-BDB5-4CDEDA87187B}"/>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1482134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D77E6BD-F0AC-40E1-8CAD-9EDF9AB2B9FA}"/>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3" name="Alt Bilgi Yer Tutucusu 2">
            <a:extLst>
              <a:ext uri="{FF2B5EF4-FFF2-40B4-BE49-F238E27FC236}">
                <a16:creationId xmlns:a16="http://schemas.microsoft.com/office/drawing/2014/main" id="{2E0146FC-0B4B-4FC0-8790-34AE2C8D11B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32701EA-6A48-42E7-A303-5D5CF97954AF}"/>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2564757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B25E34-ED23-4E02-8FD8-827DA585FF0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401BD7B-2DFB-486B-830E-2F972425E1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82EB5AD-C83D-4ED0-9B62-9EEF441C5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4C605224-6A74-477E-B98F-D54D72E1DF35}"/>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6" name="Alt Bilgi Yer Tutucusu 5">
            <a:extLst>
              <a:ext uri="{FF2B5EF4-FFF2-40B4-BE49-F238E27FC236}">
                <a16:creationId xmlns:a16="http://schemas.microsoft.com/office/drawing/2014/main" id="{3C587A36-A65F-49EF-8AA5-2F725791FBB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C6D7322-BF76-41D4-BD75-2E8E664370A9}"/>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4252472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341B942-DE20-4B8C-A009-B70738C1229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0939232-F11C-44E7-A361-A141FD61DE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666A2F6-1249-4AC5-AA67-BB881160A2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3450E615-A5C5-4602-8812-05CE3C94F01C}"/>
              </a:ext>
            </a:extLst>
          </p:cNvPr>
          <p:cNvSpPr>
            <a:spLocks noGrp="1"/>
          </p:cNvSpPr>
          <p:nvPr>
            <p:ph type="dt" sz="half" idx="10"/>
          </p:nvPr>
        </p:nvSpPr>
        <p:spPr/>
        <p:txBody>
          <a:bodyPr/>
          <a:lstStyle/>
          <a:p>
            <a:fld id="{F0415161-864C-4ED2-BFD2-8147278A7823}" type="datetimeFigureOut">
              <a:rPr lang="tr-TR" smtClean="0"/>
              <a:t>9.04.2020</a:t>
            </a:fld>
            <a:endParaRPr lang="tr-TR"/>
          </a:p>
        </p:txBody>
      </p:sp>
      <p:sp>
        <p:nvSpPr>
          <p:cNvPr id="6" name="Alt Bilgi Yer Tutucusu 5">
            <a:extLst>
              <a:ext uri="{FF2B5EF4-FFF2-40B4-BE49-F238E27FC236}">
                <a16:creationId xmlns:a16="http://schemas.microsoft.com/office/drawing/2014/main" id="{6722D934-D2B1-4EB8-8E40-1ACBA0E72FB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E61C24C-A9A2-40B7-A36D-25073A8604FA}"/>
              </a:ext>
            </a:extLst>
          </p:cNvPr>
          <p:cNvSpPr>
            <a:spLocks noGrp="1"/>
          </p:cNvSpPr>
          <p:nvPr>
            <p:ph type="sldNum" sz="quarter" idx="12"/>
          </p:nvPr>
        </p:nvSpPr>
        <p:spPr/>
        <p:txBody>
          <a:bodyPr/>
          <a:lstStyle/>
          <a:p>
            <a:fld id="{196A2152-3E53-41A5-A6AC-E43B958FBE86}" type="slidenum">
              <a:rPr lang="tr-TR" smtClean="0"/>
              <a:t>‹#›</a:t>
            </a:fld>
            <a:endParaRPr lang="tr-TR"/>
          </a:p>
        </p:txBody>
      </p:sp>
    </p:spTree>
    <p:extLst>
      <p:ext uri="{BB962C8B-B14F-4D97-AF65-F5344CB8AC3E}">
        <p14:creationId xmlns:p14="http://schemas.microsoft.com/office/powerpoint/2010/main" val="3783734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9FEAF3D-2807-4709-87C9-77440F9D6A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03C5293-7B35-44D4-AFA2-118A8D9D46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7845417-A1E2-460E-A7F6-9EE116D0C0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415161-864C-4ED2-BFD2-8147278A7823}" type="datetimeFigureOut">
              <a:rPr lang="tr-TR" smtClean="0"/>
              <a:t>9.04.2020</a:t>
            </a:fld>
            <a:endParaRPr lang="tr-TR"/>
          </a:p>
        </p:txBody>
      </p:sp>
      <p:sp>
        <p:nvSpPr>
          <p:cNvPr id="5" name="Alt Bilgi Yer Tutucusu 4">
            <a:extLst>
              <a:ext uri="{FF2B5EF4-FFF2-40B4-BE49-F238E27FC236}">
                <a16:creationId xmlns:a16="http://schemas.microsoft.com/office/drawing/2014/main" id="{6719E51C-E6CC-4D5A-8C46-6A98BE1835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80D7527-B1D8-4387-8C83-4BB08E4DE6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A2152-3E53-41A5-A6AC-E43B958FBE86}" type="slidenum">
              <a:rPr lang="tr-TR" smtClean="0"/>
              <a:t>‹#›</a:t>
            </a:fld>
            <a:endParaRPr lang="tr-TR"/>
          </a:p>
        </p:txBody>
      </p:sp>
    </p:spTree>
    <p:extLst>
      <p:ext uri="{BB962C8B-B14F-4D97-AF65-F5344CB8AC3E}">
        <p14:creationId xmlns:p14="http://schemas.microsoft.com/office/powerpoint/2010/main" val="408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8B28AF-D70A-4C7A-B369-62948E156CF5}"/>
              </a:ext>
            </a:extLst>
          </p:cNvPr>
          <p:cNvSpPr>
            <a:spLocks noGrp="1"/>
          </p:cNvSpPr>
          <p:nvPr>
            <p:ph type="ctrTitle"/>
          </p:nvPr>
        </p:nvSpPr>
        <p:spPr/>
        <p:txBody>
          <a:bodyPr>
            <a:normAutofit fontScale="90000"/>
          </a:bodyPr>
          <a:lstStyle/>
          <a:p>
            <a:br>
              <a:rPr lang="tr-TR" dirty="0"/>
            </a:br>
            <a:br>
              <a:rPr lang="tr-TR" dirty="0"/>
            </a:br>
            <a:r>
              <a:rPr lang="tr-TR" sz="4000" dirty="0"/>
              <a:t>ÖRGÜTSEL DAVRANIŞ</a:t>
            </a:r>
            <a:br>
              <a:rPr lang="tr-TR" sz="4000" dirty="0"/>
            </a:br>
            <a:r>
              <a:rPr lang="tr-TR" sz="4000" dirty="0"/>
              <a:t>ADMYO</a:t>
            </a:r>
            <a:br>
              <a:rPr lang="tr-TR" sz="4000" dirty="0"/>
            </a:br>
            <a:r>
              <a:rPr lang="tr-TR" sz="4000" dirty="0"/>
              <a:t>2019-2020 BAHAR DÖNEMİ</a:t>
            </a:r>
            <a:br>
              <a:rPr lang="tr-TR" sz="4000" dirty="0"/>
            </a:br>
            <a:r>
              <a:rPr lang="tr-TR" sz="4000" dirty="0"/>
              <a:t>Doç. Dr. Sonay BAYRAMOĞLU ÖZUĞURLU</a:t>
            </a:r>
          </a:p>
        </p:txBody>
      </p:sp>
      <p:sp>
        <p:nvSpPr>
          <p:cNvPr id="3" name="Alt Başlık 2">
            <a:extLst>
              <a:ext uri="{FF2B5EF4-FFF2-40B4-BE49-F238E27FC236}">
                <a16:creationId xmlns:a16="http://schemas.microsoft.com/office/drawing/2014/main" id="{C6EC4A73-4607-4C50-8BD0-C8B6B47E1577}"/>
              </a:ext>
            </a:extLst>
          </p:cNvPr>
          <p:cNvSpPr>
            <a:spLocks noGrp="1"/>
          </p:cNvSpPr>
          <p:nvPr>
            <p:ph type="subTitle" idx="1"/>
          </p:nvPr>
        </p:nvSpPr>
        <p:spPr>
          <a:xfrm>
            <a:off x="1524000" y="3602038"/>
            <a:ext cx="9144000" cy="2387600"/>
          </a:xfrm>
        </p:spPr>
        <p:txBody>
          <a:bodyPr/>
          <a:lstStyle/>
          <a:p>
            <a:r>
              <a:rPr lang="tr-TR" dirty="0"/>
              <a:t>5. HAFTA</a:t>
            </a:r>
          </a:p>
          <a:p>
            <a:r>
              <a:rPr lang="tr-TR" dirty="0"/>
              <a:t>MOTİVASYON </a:t>
            </a:r>
          </a:p>
        </p:txBody>
      </p:sp>
    </p:spTree>
    <p:extLst>
      <p:ext uri="{BB962C8B-B14F-4D97-AF65-F5344CB8AC3E}">
        <p14:creationId xmlns:p14="http://schemas.microsoft.com/office/powerpoint/2010/main" val="414395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1261941-E2E0-4C6E-823D-DAFD1141D79C}"/>
              </a:ext>
            </a:extLst>
          </p:cNvPr>
          <p:cNvSpPr>
            <a:spLocks noGrp="1"/>
          </p:cNvSpPr>
          <p:nvPr>
            <p:ph type="title"/>
          </p:nvPr>
        </p:nvSpPr>
        <p:spPr>
          <a:xfrm>
            <a:off x="838200" y="132523"/>
            <a:ext cx="10515600" cy="1008552"/>
          </a:xfrm>
        </p:spPr>
        <p:txBody>
          <a:bodyPr>
            <a:normAutofit fontScale="90000"/>
          </a:bodyPr>
          <a:lstStyle/>
          <a:p>
            <a:pPr algn="ctr"/>
            <a:r>
              <a:rPr lang="tr-TR" dirty="0"/>
              <a:t>  </a:t>
            </a:r>
            <a:r>
              <a:rPr lang="tr-TR" dirty="0" err="1"/>
              <a:t>Maslow’un</a:t>
            </a:r>
            <a:r>
              <a:rPr lang="tr-TR" dirty="0"/>
              <a:t> İhtiyaçlar</a:t>
            </a:r>
            <a:br>
              <a:rPr lang="tr-TR" dirty="0"/>
            </a:br>
            <a:r>
              <a:rPr lang="tr-TR" dirty="0"/>
              <a:t> Hiyerarşisi Piramidi</a:t>
            </a:r>
          </a:p>
        </p:txBody>
      </p:sp>
      <p:cxnSp>
        <p:nvCxnSpPr>
          <p:cNvPr id="6" name="Düz Bağlayıcı 5">
            <a:extLst>
              <a:ext uri="{FF2B5EF4-FFF2-40B4-BE49-F238E27FC236}">
                <a16:creationId xmlns:a16="http://schemas.microsoft.com/office/drawing/2014/main" id="{BC5975A7-E231-4472-BCEA-31350CB063B9}"/>
              </a:ext>
            </a:extLst>
          </p:cNvPr>
          <p:cNvCxnSpPr/>
          <p:nvPr/>
        </p:nvCxnSpPr>
        <p:spPr>
          <a:xfrm flipH="1">
            <a:off x="1113183" y="2610678"/>
            <a:ext cx="262393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Metin kutusu 6">
            <a:extLst>
              <a:ext uri="{FF2B5EF4-FFF2-40B4-BE49-F238E27FC236}">
                <a16:creationId xmlns:a16="http://schemas.microsoft.com/office/drawing/2014/main" id="{5422A570-9488-4D99-8672-06F57246FD2B}"/>
              </a:ext>
            </a:extLst>
          </p:cNvPr>
          <p:cNvSpPr txBox="1"/>
          <p:nvPr/>
        </p:nvSpPr>
        <p:spPr>
          <a:xfrm>
            <a:off x="954156" y="1700838"/>
            <a:ext cx="2782957" cy="707886"/>
          </a:xfrm>
          <a:prstGeom prst="rect">
            <a:avLst/>
          </a:prstGeom>
          <a:noFill/>
        </p:spPr>
        <p:txBody>
          <a:bodyPr wrap="square" rtlCol="0">
            <a:spAutoFit/>
          </a:bodyPr>
          <a:lstStyle/>
          <a:p>
            <a:r>
              <a:rPr lang="tr-TR" sz="2000" dirty="0"/>
              <a:t>İhtiyaçlar karşılandıkça      motivasyon artar</a:t>
            </a:r>
          </a:p>
        </p:txBody>
      </p:sp>
      <p:sp>
        <p:nvSpPr>
          <p:cNvPr id="8" name="Metin kutusu 7">
            <a:extLst>
              <a:ext uri="{FF2B5EF4-FFF2-40B4-BE49-F238E27FC236}">
                <a16:creationId xmlns:a16="http://schemas.microsoft.com/office/drawing/2014/main" id="{31F800A5-541C-4FE6-ACF7-6740ACF41D6B}"/>
              </a:ext>
            </a:extLst>
          </p:cNvPr>
          <p:cNvSpPr txBox="1"/>
          <p:nvPr/>
        </p:nvSpPr>
        <p:spPr>
          <a:xfrm>
            <a:off x="8857974" y="3867332"/>
            <a:ext cx="2928730" cy="1015663"/>
          </a:xfrm>
          <a:prstGeom prst="rect">
            <a:avLst/>
          </a:prstGeom>
          <a:noFill/>
        </p:spPr>
        <p:txBody>
          <a:bodyPr wrap="square" rtlCol="0">
            <a:spAutoFit/>
          </a:bodyPr>
          <a:lstStyle/>
          <a:p>
            <a:endParaRPr lang="tr-TR" sz="2000" dirty="0"/>
          </a:p>
          <a:p>
            <a:endParaRPr lang="tr-TR" sz="2000" dirty="0"/>
          </a:p>
          <a:p>
            <a:r>
              <a:rPr lang="tr-TR" sz="2000" dirty="0"/>
              <a:t>Eksiklik İhtiyaçları</a:t>
            </a:r>
          </a:p>
        </p:txBody>
      </p:sp>
      <p:sp>
        <p:nvSpPr>
          <p:cNvPr id="9" name="Metin kutusu 8">
            <a:extLst>
              <a:ext uri="{FF2B5EF4-FFF2-40B4-BE49-F238E27FC236}">
                <a16:creationId xmlns:a16="http://schemas.microsoft.com/office/drawing/2014/main" id="{B959A705-AD04-4DFC-A1C3-82086F1531C4}"/>
              </a:ext>
            </a:extLst>
          </p:cNvPr>
          <p:cNvSpPr txBox="1"/>
          <p:nvPr/>
        </p:nvSpPr>
        <p:spPr>
          <a:xfrm>
            <a:off x="1272209" y="3313049"/>
            <a:ext cx="2080591" cy="1015663"/>
          </a:xfrm>
          <a:prstGeom prst="rect">
            <a:avLst/>
          </a:prstGeom>
          <a:noFill/>
        </p:spPr>
        <p:txBody>
          <a:bodyPr wrap="square" rtlCol="0">
            <a:spAutoFit/>
          </a:bodyPr>
          <a:lstStyle/>
          <a:p>
            <a:r>
              <a:rPr lang="tr-TR" sz="2000" dirty="0"/>
              <a:t>İhtiyaçlar karşılandıkça motivasyon azalır</a:t>
            </a:r>
          </a:p>
        </p:txBody>
      </p:sp>
      <p:sp>
        <p:nvSpPr>
          <p:cNvPr id="10" name="Metin kutusu 9">
            <a:extLst>
              <a:ext uri="{FF2B5EF4-FFF2-40B4-BE49-F238E27FC236}">
                <a16:creationId xmlns:a16="http://schemas.microsoft.com/office/drawing/2014/main" id="{5E5936BA-52BA-48E5-AF39-0EEF108065FD}"/>
              </a:ext>
            </a:extLst>
          </p:cNvPr>
          <p:cNvSpPr txBox="1"/>
          <p:nvPr/>
        </p:nvSpPr>
        <p:spPr>
          <a:xfrm>
            <a:off x="7474226" y="2067339"/>
            <a:ext cx="2358887" cy="923330"/>
          </a:xfrm>
          <a:prstGeom prst="rect">
            <a:avLst/>
          </a:prstGeom>
          <a:noFill/>
        </p:spPr>
        <p:txBody>
          <a:bodyPr wrap="square" rtlCol="0">
            <a:spAutoFit/>
          </a:bodyPr>
          <a:lstStyle/>
          <a:p>
            <a:r>
              <a:rPr lang="tr-TR" dirty="0"/>
              <a:t>Olma (gelişme) İhtiyaçları</a:t>
            </a:r>
          </a:p>
          <a:p>
            <a:endParaRPr lang="tr-TR" dirty="0"/>
          </a:p>
        </p:txBody>
      </p:sp>
      <p:cxnSp>
        <p:nvCxnSpPr>
          <p:cNvPr id="12" name="Düz Bağlayıcı 11">
            <a:extLst>
              <a:ext uri="{FF2B5EF4-FFF2-40B4-BE49-F238E27FC236}">
                <a16:creationId xmlns:a16="http://schemas.microsoft.com/office/drawing/2014/main" id="{03778C42-91C5-400D-88FD-3C51225BF1A5}"/>
              </a:ext>
            </a:extLst>
          </p:cNvPr>
          <p:cNvCxnSpPr/>
          <p:nvPr/>
        </p:nvCxnSpPr>
        <p:spPr>
          <a:xfrm flipH="1">
            <a:off x="7474226" y="2657060"/>
            <a:ext cx="2623930"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 name="Diyagram 4">
            <a:extLst>
              <a:ext uri="{FF2B5EF4-FFF2-40B4-BE49-F238E27FC236}">
                <a16:creationId xmlns:a16="http://schemas.microsoft.com/office/drawing/2014/main" id="{AB7FC544-ABE3-4106-94D3-7C10C5438C8D}"/>
              </a:ext>
            </a:extLst>
          </p:cNvPr>
          <p:cNvGraphicFramePr/>
          <p:nvPr>
            <p:extLst>
              <p:ext uri="{D42A27DB-BD31-4B8C-83A1-F6EECF244321}">
                <p14:modId xmlns:p14="http://schemas.microsoft.com/office/powerpoint/2010/main" val="132777631"/>
              </p:ext>
            </p:extLst>
          </p:nvPr>
        </p:nvGraphicFramePr>
        <p:xfrm>
          <a:off x="1705113" y="114107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İçerik Yer Tutucusu 12">
            <a:extLst>
              <a:ext uri="{FF2B5EF4-FFF2-40B4-BE49-F238E27FC236}">
                <a16:creationId xmlns:a16="http://schemas.microsoft.com/office/drawing/2014/main" id="{F630CF57-8F24-46C6-A6FF-D903B7F99E15}"/>
              </a:ext>
            </a:extLst>
          </p:cNvPr>
          <p:cNvSpPr>
            <a:spLocks noGrp="1"/>
          </p:cNvSpPr>
          <p:nvPr>
            <p:ph idx="1"/>
          </p:nvPr>
        </p:nvSpPr>
        <p:spPr>
          <a:xfrm>
            <a:off x="838200" y="1141075"/>
            <a:ext cx="10515600" cy="5035888"/>
          </a:xfrm>
        </p:spPr>
        <p:txBody>
          <a:bodyPr/>
          <a:lstStyle/>
          <a:p>
            <a:pPr marL="0" indent="0">
              <a:buNone/>
            </a:pPr>
            <a:endParaRPr lang="tr-TR" dirty="0"/>
          </a:p>
          <a:p>
            <a:pPr marL="0" indent="0">
              <a:buNone/>
            </a:pPr>
            <a:endParaRPr lang="en-CA" dirty="0"/>
          </a:p>
        </p:txBody>
      </p:sp>
    </p:spTree>
    <p:extLst>
      <p:ext uri="{BB962C8B-B14F-4D97-AF65-F5344CB8AC3E}">
        <p14:creationId xmlns:p14="http://schemas.microsoft.com/office/powerpoint/2010/main" val="2378861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9CD77F-7892-4293-8FA9-DC7E22576387}"/>
              </a:ext>
            </a:extLst>
          </p:cNvPr>
          <p:cNvSpPr>
            <a:spLocks noGrp="1"/>
          </p:cNvSpPr>
          <p:nvPr>
            <p:ph type="title"/>
          </p:nvPr>
        </p:nvSpPr>
        <p:spPr/>
        <p:txBody>
          <a:bodyPr/>
          <a:lstStyle/>
          <a:p>
            <a:r>
              <a:rPr lang="tr-TR" dirty="0" err="1"/>
              <a:t>Maslow’un</a:t>
            </a:r>
            <a:r>
              <a:rPr lang="tr-TR" dirty="0"/>
              <a:t> İhtiyaçlar</a:t>
            </a:r>
            <a:br>
              <a:rPr lang="tr-TR" dirty="0"/>
            </a:br>
            <a:r>
              <a:rPr lang="tr-TR" dirty="0"/>
              <a:t> Hiyerarşisi Piramidi</a:t>
            </a:r>
            <a:endParaRPr lang="en-CA" dirty="0"/>
          </a:p>
        </p:txBody>
      </p:sp>
      <p:sp>
        <p:nvSpPr>
          <p:cNvPr id="3" name="İçerik Yer Tutucusu 2">
            <a:extLst>
              <a:ext uri="{FF2B5EF4-FFF2-40B4-BE49-F238E27FC236}">
                <a16:creationId xmlns:a16="http://schemas.microsoft.com/office/drawing/2014/main" id="{60FF6528-1AC9-4DFE-8A49-522F24C369C5}"/>
              </a:ext>
            </a:extLst>
          </p:cNvPr>
          <p:cNvSpPr>
            <a:spLocks noGrp="1"/>
          </p:cNvSpPr>
          <p:nvPr>
            <p:ph idx="1"/>
          </p:nvPr>
        </p:nvSpPr>
        <p:spPr/>
        <p:txBody>
          <a:bodyPr/>
          <a:lstStyle/>
          <a:p>
            <a:pPr marL="0" indent="0">
              <a:buNone/>
            </a:pPr>
            <a:r>
              <a:rPr lang="tr-TR" dirty="0" err="1"/>
              <a:t>Maslow</a:t>
            </a:r>
            <a:r>
              <a:rPr lang="tr-TR" dirty="0"/>
              <a:t>, ihtiyaçlar hiyerarşisinde, fizyolojik ve güvenlik ihtiyaçlarını düşük düzeyli ihtiyaçlar, sosyal, saygınlık ve kendini gerçekleştirme ihtiyaçlarını ise yüksek düzeyli ihtiyaçlar olarak tanımlar. </a:t>
            </a:r>
          </a:p>
          <a:p>
            <a:pPr marL="0" indent="0">
              <a:buNone/>
            </a:pPr>
            <a:r>
              <a:rPr lang="tr-TR" dirty="0"/>
              <a:t>Bir başka ifadeyle düşük düzeyli ihtiyaçlar genellikle dışsal faktörler (ücret, sendika sözleşmeleri, kıdem gibi) ile karşılanmakta iken yüksek düzeyli ihtiyaçlar içsel faktörlere bağlıdır.</a:t>
            </a:r>
            <a:endParaRPr lang="en-CA" dirty="0"/>
          </a:p>
        </p:txBody>
      </p:sp>
    </p:spTree>
    <p:extLst>
      <p:ext uri="{BB962C8B-B14F-4D97-AF65-F5344CB8AC3E}">
        <p14:creationId xmlns:p14="http://schemas.microsoft.com/office/powerpoint/2010/main" val="1917526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B94A41-8A12-4918-83A1-6164C1AEF4A7}"/>
              </a:ext>
            </a:extLst>
          </p:cNvPr>
          <p:cNvSpPr>
            <a:spLocks noGrp="1"/>
          </p:cNvSpPr>
          <p:nvPr>
            <p:ph type="title"/>
          </p:nvPr>
        </p:nvSpPr>
        <p:spPr/>
        <p:txBody>
          <a:bodyPr/>
          <a:lstStyle/>
          <a:p>
            <a:pPr algn="ctr"/>
            <a:r>
              <a:rPr lang="tr-TR" dirty="0"/>
              <a:t>1. İlk Motivasyon Teorileri </a:t>
            </a:r>
            <a:br>
              <a:rPr lang="tr-TR" dirty="0"/>
            </a:br>
            <a:endParaRPr lang="tr-TR" b="1" dirty="0"/>
          </a:p>
        </p:txBody>
      </p:sp>
      <p:sp>
        <p:nvSpPr>
          <p:cNvPr id="3" name="İçerik Yer Tutucusu 2">
            <a:extLst>
              <a:ext uri="{FF2B5EF4-FFF2-40B4-BE49-F238E27FC236}">
                <a16:creationId xmlns:a16="http://schemas.microsoft.com/office/drawing/2014/main" id="{C62F8DC6-C67A-4E38-9668-0B3AABB04E1B}"/>
              </a:ext>
            </a:extLst>
          </p:cNvPr>
          <p:cNvSpPr>
            <a:spLocks noGrp="1"/>
          </p:cNvSpPr>
          <p:nvPr>
            <p:ph idx="1"/>
          </p:nvPr>
        </p:nvSpPr>
        <p:spPr>
          <a:xfrm>
            <a:off x="662609" y="1192696"/>
            <a:ext cx="10691191" cy="4984267"/>
          </a:xfrm>
        </p:spPr>
        <p:txBody>
          <a:bodyPr>
            <a:normAutofit fontScale="62500" lnSpcReduction="20000"/>
          </a:bodyPr>
          <a:lstStyle/>
          <a:p>
            <a:pPr marL="0" indent="0">
              <a:buNone/>
            </a:pPr>
            <a:r>
              <a:rPr lang="tr-TR" sz="3500" dirty="0"/>
              <a:t>b. </a:t>
            </a:r>
            <a:r>
              <a:rPr lang="tr-TR" sz="3500" b="1" dirty="0"/>
              <a:t>Teori X ve Teori Y</a:t>
            </a:r>
          </a:p>
          <a:p>
            <a:pPr marL="0" indent="0">
              <a:buNone/>
            </a:pPr>
            <a:r>
              <a:rPr lang="tr-TR" sz="3500" b="1" dirty="0"/>
              <a:t>Teori </a:t>
            </a:r>
            <a:r>
              <a:rPr lang="tr-TR" sz="3500" b="1" dirty="0" err="1"/>
              <a:t>X’e</a:t>
            </a:r>
            <a:r>
              <a:rPr lang="tr-TR" sz="3500" b="1" dirty="0"/>
              <a:t> göre yöneticiler çalışanların doğal olarak işten </a:t>
            </a:r>
            <a:r>
              <a:rPr lang="tr-TR" sz="3500" b="1" dirty="0" err="1"/>
              <a:t>kaçındıklarınıa</a:t>
            </a:r>
            <a:r>
              <a:rPr lang="tr-TR" sz="3500" b="1" dirty="0"/>
              <a:t> inanmaktadır. Bu nedenle yönlendirilmeleri ve gerektiğinde zorlanmaları gerekir.</a:t>
            </a:r>
          </a:p>
          <a:p>
            <a:pPr marL="0" indent="0">
              <a:buNone/>
            </a:pPr>
            <a:r>
              <a:rPr lang="tr-TR" sz="3500" b="1" dirty="0"/>
              <a:t>Teori Y’ye göre yöneticiler, çalışanların işi, doğal olarak algılandıklarına inanmaktadır. Bu nedenle ortalama bir çalışan sorumluluk kabullenmeyi öğrenebilir hatta sorumluluk üstlenmeyi arzu edebilir.</a:t>
            </a:r>
          </a:p>
          <a:p>
            <a:pPr marL="0" indent="0">
              <a:buNone/>
            </a:pPr>
            <a:endParaRPr lang="tr-TR" dirty="0"/>
          </a:p>
          <a:p>
            <a:pPr marL="0" indent="0">
              <a:buNone/>
            </a:pPr>
            <a:r>
              <a:rPr lang="tr-TR" dirty="0"/>
              <a:t>(Douglas </a:t>
            </a:r>
            <a:r>
              <a:rPr lang="tr-TR" dirty="0" err="1"/>
              <a:t>McGregor</a:t>
            </a:r>
            <a:r>
              <a:rPr lang="tr-TR" dirty="0"/>
              <a:t>, insanlara ilişkin iki zıt görüş ileri sürmüştür. Negatif görüş, Teori X olarak adlandırılır. Pozitif görüş ise Teori Y olarak adlandırılır.</a:t>
            </a:r>
          </a:p>
          <a:p>
            <a:pPr marL="0" indent="0">
              <a:buNone/>
            </a:pPr>
            <a:r>
              <a:rPr lang="tr-TR" dirty="0" err="1"/>
              <a:t>McGregor</a:t>
            </a:r>
            <a:r>
              <a:rPr lang="tr-TR" dirty="0"/>
              <a:t>, yöneticilerin insanlara ilişkin görüşlerinin temel yargılara dayandığını belirlemiştir, yöneticiler çalışanlara yönelik davranışlarını bu inanç ve kalıplara göre belirlemektedir. </a:t>
            </a:r>
          </a:p>
          <a:p>
            <a:pPr marL="0" indent="0">
              <a:buNone/>
            </a:pPr>
            <a:r>
              <a:rPr lang="tr-TR" dirty="0"/>
              <a:t>Teori </a:t>
            </a:r>
            <a:r>
              <a:rPr lang="tr-TR" dirty="0" err="1"/>
              <a:t>X’e</a:t>
            </a:r>
            <a:r>
              <a:rPr lang="tr-TR" dirty="0"/>
              <a:t> göre yöneticiler çalışanların doğal olarak işten kaçındıklarına inanmaktadır. Bu nedenle yönlendirilmeli hatta gerektiğinde zorlanmalı diye düşünürler. Tam tersi görüş ise Teori Y’ye göre yöneticiler çalışanların işi oyun oynamak ya da dinlenmek kadar doğal algıladıklarına inanmaktadırlar. BU nedenle ortalama bir kişi sorumluluk kabullenmeyi öğrenebilir hatta sorumluluk üstlenmeyi arzu edebilir. </a:t>
            </a:r>
          </a:p>
          <a:p>
            <a:pPr marL="0" indent="0">
              <a:buNone/>
            </a:pPr>
            <a:r>
              <a:rPr lang="tr-TR" dirty="0" err="1"/>
              <a:t>McGregor</a:t>
            </a:r>
            <a:r>
              <a:rPr lang="tr-TR" dirty="0"/>
              <a:t>, Teori Y’mim varsayımlarının Teori </a:t>
            </a:r>
            <a:r>
              <a:rPr lang="tr-TR" dirty="0" err="1"/>
              <a:t>X’ten</a:t>
            </a:r>
            <a:r>
              <a:rPr lang="tr-TR" dirty="0"/>
              <a:t> daha geçerli olduğuna inanmaktadır. )</a:t>
            </a:r>
          </a:p>
        </p:txBody>
      </p:sp>
    </p:spTree>
    <p:extLst>
      <p:ext uri="{BB962C8B-B14F-4D97-AF65-F5344CB8AC3E}">
        <p14:creationId xmlns:p14="http://schemas.microsoft.com/office/powerpoint/2010/main" val="596474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7626F3-F3AB-4F66-BB3B-0BCFCE762DB5}"/>
              </a:ext>
            </a:extLst>
          </p:cNvPr>
          <p:cNvSpPr>
            <a:spLocks noGrp="1"/>
          </p:cNvSpPr>
          <p:nvPr>
            <p:ph type="title"/>
          </p:nvPr>
        </p:nvSpPr>
        <p:spPr>
          <a:xfrm>
            <a:off x="940904" y="365126"/>
            <a:ext cx="10412896" cy="761310"/>
          </a:xfrm>
        </p:spPr>
        <p:txBody>
          <a:bodyPr>
            <a:normAutofit fontScale="90000"/>
          </a:bodyPr>
          <a:lstStyle/>
          <a:p>
            <a:r>
              <a:rPr lang="tr-TR" dirty="0"/>
              <a:t>1. İlk Motivasyon Teorileri </a:t>
            </a:r>
            <a:br>
              <a:rPr lang="tr-TR" dirty="0"/>
            </a:br>
            <a:endParaRPr lang="tr-TR" b="1" dirty="0"/>
          </a:p>
        </p:txBody>
      </p:sp>
      <p:sp>
        <p:nvSpPr>
          <p:cNvPr id="3" name="İçerik Yer Tutucusu 2">
            <a:extLst>
              <a:ext uri="{FF2B5EF4-FFF2-40B4-BE49-F238E27FC236}">
                <a16:creationId xmlns:a16="http://schemas.microsoft.com/office/drawing/2014/main" id="{5C00503A-12C0-4F58-BEBE-8D1435E46D81}"/>
              </a:ext>
            </a:extLst>
          </p:cNvPr>
          <p:cNvSpPr>
            <a:spLocks noGrp="1"/>
          </p:cNvSpPr>
          <p:nvPr>
            <p:ph idx="1"/>
          </p:nvPr>
        </p:nvSpPr>
        <p:spPr>
          <a:xfrm>
            <a:off x="596348" y="967409"/>
            <a:ext cx="10757452" cy="5209554"/>
          </a:xfrm>
        </p:spPr>
        <p:txBody>
          <a:bodyPr>
            <a:normAutofit fontScale="70000" lnSpcReduction="20000"/>
          </a:bodyPr>
          <a:lstStyle/>
          <a:p>
            <a:pPr marL="0" indent="0">
              <a:buNone/>
            </a:pPr>
            <a:endParaRPr lang="tr-TR" dirty="0"/>
          </a:p>
          <a:p>
            <a:pPr marL="0" indent="0">
              <a:buNone/>
            </a:pPr>
            <a:r>
              <a:rPr lang="tr-TR" b="1" dirty="0"/>
              <a:t>c. Çift Faktör Teorisi (Motivasyon ve Hijyen teorisi)</a:t>
            </a:r>
          </a:p>
          <a:p>
            <a:pPr marL="0" indent="0">
              <a:buNone/>
            </a:pPr>
            <a:r>
              <a:rPr lang="tr-TR" dirty="0" err="1"/>
              <a:t>Frederick</a:t>
            </a:r>
            <a:r>
              <a:rPr lang="tr-TR" dirty="0"/>
              <a:t> </a:t>
            </a:r>
            <a:r>
              <a:rPr lang="tr-TR" dirty="0" err="1"/>
              <a:t>Herzberg</a:t>
            </a:r>
            <a:r>
              <a:rPr lang="tr-TR" dirty="0"/>
              <a:t>, çift faktör (motivasyon, hijyen teori) teorilerini geliştirmiştir.</a:t>
            </a:r>
          </a:p>
          <a:p>
            <a:pPr marL="0" indent="0">
              <a:buNone/>
            </a:pPr>
            <a:r>
              <a:rPr lang="tr-TR" dirty="0"/>
              <a:t>Buna göre, «çift faktör teorisi», içsel faktörlerin iş tatmini ile ilgili olduğu, dış faktörlerin ise tatminsizlik yarattığını öner sürer.</a:t>
            </a:r>
          </a:p>
          <a:p>
            <a:pPr marL="0" indent="0">
              <a:buNone/>
            </a:pPr>
            <a:r>
              <a:rPr lang="tr-TR" b="1" dirty="0"/>
              <a:t>İş tatmini yaratan </a:t>
            </a:r>
            <a:r>
              <a:rPr lang="tr-TR" dirty="0"/>
              <a:t>içsel faktörler, gelişme, tanınma, sorumluluk ve başarı gibi faktörlerdir.</a:t>
            </a:r>
          </a:p>
          <a:p>
            <a:pPr marL="0" indent="0">
              <a:buNone/>
            </a:pPr>
            <a:r>
              <a:rPr lang="tr-TR" b="1" dirty="0"/>
              <a:t>Tatminsizliğe yol açan </a:t>
            </a:r>
            <a:r>
              <a:rPr lang="tr-TR" dirty="0"/>
              <a:t>dışsal faktörler, yönetim, ücret, işletme politikaları ve çalışma koşulları gibi faktörlerdir.</a:t>
            </a:r>
          </a:p>
          <a:p>
            <a:pPr marL="0" indent="0">
              <a:buNone/>
            </a:pPr>
            <a:endParaRPr lang="tr-TR" dirty="0"/>
          </a:p>
          <a:p>
            <a:pPr marL="0" indent="0">
              <a:buNone/>
            </a:pPr>
            <a:r>
              <a:rPr lang="tr-TR" dirty="0" err="1"/>
              <a:t>Herzberg</a:t>
            </a:r>
            <a:r>
              <a:rPr lang="tr-TR" dirty="0"/>
              <a:t>, iş tatmininin karşıtının tatminsizlik olmadığını söylemiştir:</a:t>
            </a:r>
          </a:p>
          <a:p>
            <a:pPr marL="0" indent="0">
              <a:buNone/>
            </a:pPr>
            <a:r>
              <a:rPr lang="tr-TR" dirty="0"/>
              <a:t>Şöyle ki işte tatminsizliğe yol açan faktörleri ortadan kaldırdığınızda tatmin edici hale getirmiş olmazsınız. Sadece tatminsizliği ortadan kaldırmış olursunuz. Tatminin karşıtı tatminsizlik değildir. </a:t>
            </a:r>
          </a:p>
          <a:p>
            <a:pPr marL="0" indent="0">
              <a:buNone/>
            </a:pPr>
            <a:r>
              <a:rPr lang="tr-TR" dirty="0"/>
              <a:t>Tatmin var X tatmin yok</a:t>
            </a:r>
          </a:p>
          <a:p>
            <a:pPr marL="0" indent="0">
              <a:buNone/>
            </a:pPr>
            <a:r>
              <a:rPr lang="tr-TR" dirty="0"/>
              <a:t>Tatminsizlik var X tatminsizlik yok</a:t>
            </a:r>
          </a:p>
          <a:p>
            <a:pPr marL="0" indent="0">
              <a:buNone/>
            </a:pPr>
            <a:r>
              <a:rPr lang="tr-TR" dirty="0"/>
              <a:t>Not. </a:t>
            </a:r>
            <a:r>
              <a:rPr lang="tr-TR" b="1" dirty="0"/>
              <a:t>Hijyen faktörler</a:t>
            </a:r>
            <a:r>
              <a:rPr lang="tr-TR" dirty="0"/>
              <a:t>, ücret, işletme politikaları, fiziksel çalışma koşulları, diğerleri ile ilişkiler ve iş güvenliği gibi faktörleri işaret eder. </a:t>
            </a:r>
          </a:p>
        </p:txBody>
      </p:sp>
    </p:spTree>
    <p:extLst>
      <p:ext uri="{BB962C8B-B14F-4D97-AF65-F5344CB8AC3E}">
        <p14:creationId xmlns:p14="http://schemas.microsoft.com/office/powerpoint/2010/main" val="3849383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3B9CD36-39AE-4E63-B0C1-2894E91BC471}"/>
              </a:ext>
            </a:extLst>
          </p:cNvPr>
          <p:cNvSpPr>
            <a:spLocks noGrp="1"/>
          </p:cNvSpPr>
          <p:nvPr>
            <p:ph type="title"/>
          </p:nvPr>
        </p:nvSpPr>
        <p:spPr/>
        <p:txBody>
          <a:bodyPr/>
          <a:lstStyle/>
          <a:p>
            <a:r>
              <a:rPr lang="tr-TR" dirty="0"/>
              <a:t>1. İlk Motivasyon Teorileri </a:t>
            </a:r>
            <a:br>
              <a:rPr lang="tr-TR" dirty="0"/>
            </a:br>
            <a:r>
              <a:rPr lang="tr-TR" b="1" dirty="0"/>
              <a:t>d. </a:t>
            </a:r>
            <a:r>
              <a:rPr lang="tr-TR" b="1" dirty="0" err="1"/>
              <a:t>McCelland’ın</a:t>
            </a:r>
            <a:r>
              <a:rPr lang="tr-TR" b="1" dirty="0"/>
              <a:t> İhtiyaçlar Hiyerarşisi</a:t>
            </a:r>
          </a:p>
        </p:txBody>
      </p:sp>
      <p:sp>
        <p:nvSpPr>
          <p:cNvPr id="3" name="İçerik Yer Tutucusu 2">
            <a:extLst>
              <a:ext uri="{FF2B5EF4-FFF2-40B4-BE49-F238E27FC236}">
                <a16:creationId xmlns:a16="http://schemas.microsoft.com/office/drawing/2014/main" id="{71D70776-E43A-4205-B3DE-3A7F431313B4}"/>
              </a:ext>
            </a:extLst>
          </p:cNvPr>
          <p:cNvSpPr>
            <a:spLocks noGrp="1"/>
          </p:cNvSpPr>
          <p:nvPr>
            <p:ph idx="1"/>
          </p:nvPr>
        </p:nvSpPr>
        <p:spPr/>
        <p:txBody>
          <a:bodyPr/>
          <a:lstStyle/>
          <a:p>
            <a:pPr marL="0" indent="0">
              <a:buNone/>
            </a:pPr>
            <a:r>
              <a:rPr lang="tr-TR" dirty="0"/>
              <a:t>David </a:t>
            </a:r>
            <a:r>
              <a:rPr lang="tr-TR" dirty="0" err="1"/>
              <a:t>McCelland</a:t>
            </a:r>
            <a:r>
              <a:rPr lang="tr-TR" dirty="0"/>
              <a:t> ve arkadaşları tarafından geliştirilen bu teoride, iç ihtiyaç üzerine odaklanılmıştır:</a:t>
            </a:r>
          </a:p>
          <a:p>
            <a:pPr marL="0" indent="0">
              <a:buNone/>
            </a:pPr>
            <a:r>
              <a:rPr lang="tr-TR" dirty="0"/>
              <a:t>Başarı ihtiyacı</a:t>
            </a:r>
          </a:p>
          <a:p>
            <a:pPr marL="0" indent="0">
              <a:buNone/>
            </a:pPr>
            <a:r>
              <a:rPr lang="tr-TR" dirty="0"/>
              <a:t>Güç ihtiyacı</a:t>
            </a:r>
          </a:p>
          <a:p>
            <a:pPr marL="0" indent="0">
              <a:buNone/>
            </a:pPr>
            <a:r>
              <a:rPr lang="tr-TR" dirty="0"/>
              <a:t>İlişki ihtiyacı</a:t>
            </a:r>
          </a:p>
          <a:p>
            <a:pPr marL="0" indent="0">
              <a:buNone/>
            </a:pPr>
            <a:r>
              <a:rPr lang="tr-TR" dirty="0"/>
              <a:t>Başarı </a:t>
            </a:r>
          </a:p>
        </p:txBody>
      </p:sp>
    </p:spTree>
    <p:extLst>
      <p:ext uri="{BB962C8B-B14F-4D97-AF65-F5344CB8AC3E}">
        <p14:creationId xmlns:p14="http://schemas.microsoft.com/office/powerpoint/2010/main" val="471588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50A7729-B372-43D5-9CDB-97DA17ADB1C8}"/>
              </a:ext>
            </a:extLst>
          </p:cNvPr>
          <p:cNvSpPr>
            <a:spLocks noGrp="1"/>
          </p:cNvSpPr>
          <p:nvPr>
            <p:ph type="title"/>
          </p:nvPr>
        </p:nvSpPr>
        <p:spPr/>
        <p:txBody>
          <a:bodyPr/>
          <a:lstStyle/>
          <a:p>
            <a:r>
              <a:rPr lang="tr-TR" dirty="0"/>
              <a:t>2. Modern Motivasyon Teorileri</a:t>
            </a:r>
          </a:p>
        </p:txBody>
      </p:sp>
      <p:sp>
        <p:nvSpPr>
          <p:cNvPr id="3" name="İçerik Yer Tutucusu 2">
            <a:extLst>
              <a:ext uri="{FF2B5EF4-FFF2-40B4-BE49-F238E27FC236}">
                <a16:creationId xmlns:a16="http://schemas.microsoft.com/office/drawing/2014/main" id="{97B9237C-7CB1-41E0-85D4-42E16FE06A3C}"/>
              </a:ext>
            </a:extLst>
          </p:cNvPr>
          <p:cNvSpPr>
            <a:spLocks noGrp="1"/>
          </p:cNvSpPr>
          <p:nvPr>
            <p:ph idx="1"/>
          </p:nvPr>
        </p:nvSpPr>
        <p:spPr/>
        <p:txBody>
          <a:bodyPr>
            <a:normAutofit fontScale="70000" lnSpcReduction="20000"/>
          </a:bodyPr>
          <a:lstStyle/>
          <a:p>
            <a:pPr marL="0" indent="0">
              <a:buNone/>
            </a:pPr>
            <a:r>
              <a:rPr lang="tr-TR" b="1" dirty="0"/>
              <a:t>Öz kararlılık Teorisi</a:t>
            </a:r>
          </a:p>
          <a:p>
            <a:pPr marL="0" indent="0">
              <a:buNone/>
            </a:pPr>
            <a:r>
              <a:rPr lang="tr-TR" dirty="0"/>
              <a:t> İnsanlar yaptıkları iş karşılığında para aldıklarında yapmak istediklerinden çok yapmak zorunda oldukları bir şeymiş gibi hissederler. Öz kararlılık teorisi özerklik ihtiyacına bağlı olarak insanların yetkinliklerini ve diğerleriyle pozitif ilişki kurmanın yollarını aradığını öne sürmektedir.</a:t>
            </a:r>
          </a:p>
          <a:p>
            <a:pPr marL="0" indent="0">
              <a:buNone/>
            </a:pPr>
            <a:r>
              <a:rPr lang="tr-TR" b="1" dirty="0"/>
              <a:t>Hedef Belirleme Teorisi</a:t>
            </a:r>
          </a:p>
          <a:p>
            <a:pPr marL="0" indent="0">
              <a:buNone/>
            </a:pPr>
            <a:r>
              <a:rPr lang="tr-TR" dirty="0"/>
              <a:t>Belirli hedefler, «elinden gelenin en iyisi» şeklindeki genel hedeflere oranla daha yüksek sonuç getirmektedir.</a:t>
            </a:r>
          </a:p>
          <a:p>
            <a:pPr marL="0" indent="0">
              <a:buNone/>
            </a:pPr>
            <a:r>
              <a:rPr lang="tr-TR" dirty="0"/>
              <a:t>Hedef belirleme teorisinde, bireyin hedefe bağlanacağını ve onu düşünmeyeceğini ya da vazgeçmeyeceğini varsaymaktadır.</a:t>
            </a:r>
          </a:p>
          <a:p>
            <a:pPr marL="0" indent="0">
              <a:buNone/>
            </a:pPr>
            <a:r>
              <a:rPr lang="tr-TR" dirty="0"/>
              <a:t>Hedef Belirleme teorisi, her tür görev üzerinde benzer şekilde iş görmez. Bulgular, karmaşıktan çok basit, alışıldık olmayan yerine öğrenilmiş, başaklarına bağımlı olma yerine bağımsız olduğunda, hedef belirlemenin performans üzerinde daha etkili olduğunu göstermektedir.</a:t>
            </a:r>
          </a:p>
          <a:p>
            <a:pPr marL="0" indent="0">
              <a:buNone/>
            </a:pPr>
            <a:r>
              <a:rPr lang="tr-TR" dirty="0"/>
              <a:t>Hedef belirleme, bireyin hedeflerinin faaliyetlerini yönlendireceğini öne sürmektedir.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749787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D761A02-0E41-4FEA-8F68-5244073C47E2}"/>
              </a:ext>
            </a:extLst>
          </p:cNvPr>
          <p:cNvSpPr>
            <a:spLocks noGrp="1"/>
          </p:cNvSpPr>
          <p:nvPr>
            <p:ph type="title"/>
          </p:nvPr>
        </p:nvSpPr>
        <p:spPr/>
        <p:txBody>
          <a:bodyPr/>
          <a:lstStyle/>
          <a:p>
            <a:r>
              <a:rPr lang="tr-TR" dirty="0"/>
              <a:t>2. Modern Motivasyon Teorileri</a:t>
            </a:r>
          </a:p>
        </p:txBody>
      </p:sp>
      <p:sp>
        <p:nvSpPr>
          <p:cNvPr id="3" name="İçerik Yer Tutucusu 2">
            <a:extLst>
              <a:ext uri="{FF2B5EF4-FFF2-40B4-BE49-F238E27FC236}">
                <a16:creationId xmlns:a16="http://schemas.microsoft.com/office/drawing/2014/main" id="{675E1F82-B897-4218-8A3E-EC705852AA5B}"/>
              </a:ext>
            </a:extLst>
          </p:cNvPr>
          <p:cNvSpPr>
            <a:spLocks noGrp="1"/>
          </p:cNvSpPr>
          <p:nvPr>
            <p:ph idx="1"/>
          </p:nvPr>
        </p:nvSpPr>
        <p:spPr/>
        <p:txBody>
          <a:bodyPr>
            <a:normAutofit/>
          </a:bodyPr>
          <a:lstStyle/>
          <a:p>
            <a:pPr marL="0" indent="0">
              <a:buNone/>
            </a:pPr>
            <a:r>
              <a:rPr lang="tr-TR" b="1" dirty="0"/>
              <a:t>Öz Yetkinlik Teorisi (Sosyal bilişsel teori)</a:t>
            </a:r>
          </a:p>
          <a:p>
            <a:pPr marL="0" indent="0">
              <a:buNone/>
            </a:pPr>
            <a:r>
              <a:rPr lang="tr-TR" b="1" dirty="0"/>
              <a:t> </a:t>
            </a:r>
            <a:r>
              <a:rPr lang="tr-TR" dirty="0"/>
              <a:t>Kişinin bir görevi yerine getirebilme gücüne ilişkin inancını tanımlamaktadır. Öz yetkinlik algınız ne kadar yüksekse başarıya ilişkin güveniniz o kadar yüksek olur.</a:t>
            </a:r>
          </a:p>
          <a:p>
            <a:pPr marL="0" indent="0">
              <a:buNone/>
            </a:pPr>
            <a:r>
              <a:rPr lang="tr-TR" dirty="0"/>
              <a:t>Öz yetkinlik, geçmiş tecrübeler, rol modellerinin başarıları, sözel teşvikler ve fizyolojik durum gibi dört faktörle yükselebildiği kabul edilmektedir.</a:t>
            </a:r>
          </a:p>
          <a:p>
            <a:pPr marL="0" indent="0">
              <a:buNone/>
            </a:pPr>
            <a:endParaRPr lang="tr-TR" dirty="0"/>
          </a:p>
        </p:txBody>
      </p:sp>
    </p:spTree>
    <p:extLst>
      <p:ext uri="{BB962C8B-B14F-4D97-AF65-F5344CB8AC3E}">
        <p14:creationId xmlns:p14="http://schemas.microsoft.com/office/powerpoint/2010/main" val="2257547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D18396-30DE-4A77-82F8-E8A8378F3732}"/>
              </a:ext>
            </a:extLst>
          </p:cNvPr>
          <p:cNvSpPr>
            <a:spLocks noGrp="1"/>
          </p:cNvSpPr>
          <p:nvPr>
            <p:ph type="title"/>
          </p:nvPr>
        </p:nvSpPr>
        <p:spPr>
          <a:xfrm>
            <a:off x="940904" y="365126"/>
            <a:ext cx="10412896" cy="893832"/>
          </a:xfrm>
        </p:spPr>
        <p:txBody>
          <a:bodyPr/>
          <a:lstStyle/>
          <a:p>
            <a:r>
              <a:rPr lang="tr-TR" dirty="0"/>
              <a:t>2. Modern Motivasyon Teorileri</a:t>
            </a:r>
          </a:p>
        </p:txBody>
      </p:sp>
      <p:sp>
        <p:nvSpPr>
          <p:cNvPr id="3" name="İçerik Yer Tutucusu 2">
            <a:extLst>
              <a:ext uri="{FF2B5EF4-FFF2-40B4-BE49-F238E27FC236}">
                <a16:creationId xmlns:a16="http://schemas.microsoft.com/office/drawing/2014/main" id="{D3DE25BD-9000-4D41-89A0-005BB2BB5D60}"/>
              </a:ext>
            </a:extLst>
          </p:cNvPr>
          <p:cNvSpPr>
            <a:spLocks noGrp="1"/>
          </p:cNvSpPr>
          <p:nvPr>
            <p:ph idx="1"/>
          </p:nvPr>
        </p:nvSpPr>
        <p:spPr>
          <a:xfrm>
            <a:off x="742122" y="1139687"/>
            <a:ext cx="10611678" cy="5037276"/>
          </a:xfrm>
        </p:spPr>
        <p:txBody>
          <a:bodyPr>
            <a:normAutofit/>
          </a:bodyPr>
          <a:lstStyle/>
          <a:p>
            <a:pPr marL="0" indent="0">
              <a:buNone/>
            </a:pPr>
            <a:r>
              <a:rPr lang="tr-TR" b="1" dirty="0"/>
              <a:t>Pekiştirme Teorisi</a:t>
            </a:r>
          </a:p>
          <a:p>
            <a:pPr marL="0" indent="0">
              <a:buNone/>
            </a:pPr>
            <a:r>
              <a:rPr lang="tr-TR" dirty="0"/>
              <a:t>Hedef belirleme teorisinin karşıtı denilebilir. Pekiştirme teorisi, pekiştirmenin davranışları yönlendireceğine ilişkin davranışsal bir yaklaşım benimsemektedir. Davranışın kendi sonuçlarının bir fonksiyonu olduğunu öne süren bir teoridir.</a:t>
            </a:r>
          </a:p>
          <a:p>
            <a:pPr marL="0" indent="0">
              <a:buNone/>
            </a:pPr>
            <a:r>
              <a:rPr lang="tr-TR" b="1" dirty="0"/>
              <a:t>Eşitlik Teorisi</a:t>
            </a:r>
          </a:p>
          <a:p>
            <a:pPr marL="0" indent="0">
              <a:buNone/>
            </a:pPr>
            <a:r>
              <a:rPr lang="tr-TR" dirty="0"/>
              <a:t>Bireylerin işleri ile ilgili girdi ve çıktıları diğerleri ile karşılaştırıp herhangi bir eşitsizliği ortadan kaldırmaya yönelik tepki vereceklerini söyleyen teori. </a:t>
            </a:r>
          </a:p>
          <a:p>
            <a:pPr marL="0" indent="0">
              <a:buNone/>
            </a:pPr>
            <a:r>
              <a:rPr lang="tr-TR" dirty="0"/>
              <a:t>Kavramlar: Dağıtım adaleti, örgütsel adalet, prosedür adaleti, etkileşimsel adalet, beklenti teorisi.</a:t>
            </a:r>
          </a:p>
          <a:p>
            <a:pPr marL="0" indent="0">
              <a:buNone/>
            </a:pPr>
            <a:endParaRPr lang="tr-TR" b="1" dirty="0"/>
          </a:p>
          <a:p>
            <a:pPr marL="0" indent="0">
              <a:buNone/>
            </a:pPr>
            <a:endParaRPr lang="tr-TR" b="1" dirty="0"/>
          </a:p>
          <a:p>
            <a:pPr marL="0" indent="0">
              <a:buNone/>
            </a:pPr>
            <a:endParaRPr lang="tr-TR" dirty="0"/>
          </a:p>
        </p:txBody>
      </p:sp>
    </p:spTree>
    <p:extLst>
      <p:ext uri="{BB962C8B-B14F-4D97-AF65-F5344CB8AC3E}">
        <p14:creationId xmlns:p14="http://schemas.microsoft.com/office/powerpoint/2010/main" val="27231058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93B8AE4-6CE2-494A-ADBA-089D38CC3FFC}"/>
              </a:ext>
            </a:extLst>
          </p:cNvPr>
          <p:cNvSpPr>
            <a:spLocks noGrp="1"/>
          </p:cNvSpPr>
          <p:nvPr>
            <p:ph type="title"/>
          </p:nvPr>
        </p:nvSpPr>
        <p:spPr>
          <a:xfrm>
            <a:off x="980660" y="365125"/>
            <a:ext cx="10373139" cy="867327"/>
          </a:xfrm>
        </p:spPr>
        <p:txBody>
          <a:bodyPr/>
          <a:lstStyle/>
          <a:p>
            <a:r>
              <a:rPr lang="tr-TR" dirty="0"/>
              <a:t>2. Modern Motivasyon Teorileri</a:t>
            </a:r>
          </a:p>
        </p:txBody>
      </p:sp>
      <p:sp>
        <p:nvSpPr>
          <p:cNvPr id="3" name="İçerik Yer Tutucusu 2">
            <a:extLst>
              <a:ext uri="{FF2B5EF4-FFF2-40B4-BE49-F238E27FC236}">
                <a16:creationId xmlns:a16="http://schemas.microsoft.com/office/drawing/2014/main" id="{34525551-C2DA-42BB-BE8C-148E7C7B74F5}"/>
              </a:ext>
            </a:extLst>
          </p:cNvPr>
          <p:cNvSpPr>
            <a:spLocks noGrp="1"/>
          </p:cNvSpPr>
          <p:nvPr>
            <p:ph idx="1"/>
          </p:nvPr>
        </p:nvSpPr>
        <p:spPr>
          <a:xfrm>
            <a:off x="909429" y="1759364"/>
            <a:ext cx="10515600" cy="4351338"/>
          </a:xfrm>
        </p:spPr>
        <p:txBody>
          <a:bodyPr/>
          <a:lstStyle/>
          <a:p>
            <a:pPr marL="0" indent="0">
              <a:buNone/>
            </a:pPr>
            <a:r>
              <a:rPr lang="tr-TR" b="1" dirty="0"/>
              <a:t>Beklenti Teorisi</a:t>
            </a:r>
            <a:endParaRPr lang="tr-TR" dirty="0"/>
          </a:p>
          <a:p>
            <a:pPr marL="0" indent="0">
              <a:buNone/>
            </a:pPr>
            <a:r>
              <a:rPr lang="tr-TR" dirty="0"/>
              <a:t> Belirli bir yönde davranış eğilimini, davranışın sonucuna ilişkin beklenti ve sonucun birey için çekiciliğine bağlı olduğunu belirten teori.</a:t>
            </a:r>
          </a:p>
          <a:p>
            <a:pPr marL="0" indent="0">
              <a:buNone/>
            </a:pPr>
            <a:r>
              <a:rPr lang="tr-TR" dirty="0"/>
              <a:t>Kavramlar: gayret-performans ilişkisi; performans-ödül ilişkisi; ödül-kişisel hedefler ilişkisi.</a:t>
            </a:r>
          </a:p>
          <a:p>
            <a:pPr marL="0" indent="0">
              <a:buNone/>
            </a:pPr>
            <a:endParaRPr lang="tr-TR" dirty="0"/>
          </a:p>
        </p:txBody>
      </p:sp>
    </p:spTree>
    <p:extLst>
      <p:ext uri="{BB962C8B-B14F-4D97-AF65-F5344CB8AC3E}">
        <p14:creationId xmlns:p14="http://schemas.microsoft.com/office/powerpoint/2010/main" val="2577933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6E8426-F586-4418-8402-4DD82C54A43D}"/>
              </a:ext>
            </a:extLst>
          </p:cNvPr>
          <p:cNvSpPr>
            <a:spLocks noGrp="1"/>
          </p:cNvSpPr>
          <p:nvPr>
            <p:ph type="title"/>
          </p:nvPr>
        </p:nvSpPr>
        <p:spPr/>
        <p:txBody>
          <a:bodyPr/>
          <a:lstStyle/>
          <a:p>
            <a:r>
              <a:rPr lang="tr-TR" dirty="0"/>
              <a:t>Haftanın Tartışma konuları</a:t>
            </a:r>
          </a:p>
        </p:txBody>
      </p:sp>
      <p:sp>
        <p:nvSpPr>
          <p:cNvPr id="3" name="İçerik Yer Tutucusu 2">
            <a:extLst>
              <a:ext uri="{FF2B5EF4-FFF2-40B4-BE49-F238E27FC236}">
                <a16:creationId xmlns:a16="http://schemas.microsoft.com/office/drawing/2014/main" id="{5A27F89A-28F8-4F39-A27B-32AEE46EF4FF}"/>
              </a:ext>
            </a:extLst>
          </p:cNvPr>
          <p:cNvSpPr>
            <a:spLocks noGrp="1"/>
          </p:cNvSpPr>
          <p:nvPr>
            <p:ph idx="1"/>
          </p:nvPr>
        </p:nvSpPr>
        <p:spPr/>
        <p:txBody>
          <a:bodyPr/>
          <a:lstStyle/>
          <a:p>
            <a:pPr marL="0" indent="0">
              <a:buNone/>
            </a:pPr>
            <a:r>
              <a:rPr lang="tr-TR" dirty="0"/>
              <a:t>1. Tartışma: «Yenilen pehlivan güreşe doymaz» atasözünü, başarısızlığın bir motivasyon kaynağı olup olamayacağını tartışınız.</a:t>
            </a:r>
          </a:p>
          <a:p>
            <a:pPr marL="0" indent="0">
              <a:buNone/>
            </a:pPr>
            <a:r>
              <a:rPr lang="tr-TR" dirty="0"/>
              <a:t>2</a:t>
            </a:r>
            <a:r>
              <a:rPr lang="tr-TR" b="1" dirty="0"/>
              <a:t>. Etik - İkilem Tartışması</a:t>
            </a:r>
          </a:p>
          <a:p>
            <a:pPr marL="0" indent="0">
              <a:buNone/>
            </a:pPr>
            <a:r>
              <a:rPr lang="tr-TR" dirty="0"/>
              <a:t> Hedef belirleme bir manipülasyon mudur? Tartışınız.</a:t>
            </a:r>
          </a:p>
        </p:txBody>
      </p:sp>
    </p:spTree>
    <p:extLst>
      <p:ext uri="{BB962C8B-B14F-4D97-AF65-F5344CB8AC3E}">
        <p14:creationId xmlns:p14="http://schemas.microsoft.com/office/powerpoint/2010/main" val="206770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FF2918-5458-485F-B9C6-F4221304749D}"/>
              </a:ext>
            </a:extLst>
          </p:cNvPr>
          <p:cNvSpPr>
            <a:spLocks noGrp="1"/>
          </p:cNvSpPr>
          <p:nvPr>
            <p:ph type="title"/>
          </p:nvPr>
        </p:nvSpPr>
        <p:spPr/>
        <p:txBody>
          <a:bodyPr/>
          <a:lstStyle/>
          <a:p>
            <a:r>
              <a:rPr lang="tr-TR" dirty="0"/>
              <a:t>İş Tatmini</a:t>
            </a:r>
            <a:endParaRPr lang="en-CA" dirty="0"/>
          </a:p>
        </p:txBody>
      </p:sp>
      <p:sp>
        <p:nvSpPr>
          <p:cNvPr id="3" name="İçerik Yer Tutucusu 2">
            <a:extLst>
              <a:ext uri="{FF2B5EF4-FFF2-40B4-BE49-F238E27FC236}">
                <a16:creationId xmlns:a16="http://schemas.microsoft.com/office/drawing/2014/main" id="{66554369-5DA8-4E59-85ED-A919FEAD801B}"/>
              </a:ext>
            </a:extLst>
          </p:cNvPr>
          <p:cNvSpPr>
            <a:spLocks noGrp="1"/>
          </p:cNvSpPr>
          <p:nvPr>
            <p:ph idx="1"/>
          </p:nvPr>
        </p:nvSpPr>
        <p:spPr/>
        <p:txBody>
          <a:bodyPr/>
          <a:lstStyle/>
          <a:p>
            <a:pPr marL="0" indent="0">
              <a:buNone/>
            </a:pPr>
            <a:r>
              <a:rPr lang="tr-TR" dirty="0"/>
              <a:t>Çalışanların işteki memnuniyeti, tutum ve tatminleri ile yakından ilgilidir. Bu hafta öncelikle tutumlar, tutumların davranışla ilişkisine ve işteki memnuniyeti nasıl etkilediğine bakacağız.</a:t>
            </a:r>
          </a:p>
          <a:p>
            <a:pPr marL="0" indent="0">
              <a:buNone/>
            </a:pPr>
            <a:endParaRPr lang="tr-TR" dirty="0"/>
          </a:p>
          <a:p>
            <a:pPr marL="0" indent="0">
              <a:buNone/>
            </a:pPr>
            <a:r>
              <a:rPr lang="tr-TR" b="1" dirty="0"/>
              <a:t>İş tatmini: Bireyin, işini değerlendirmesi sonucu ortay çıkan olumlu duygu durumu. Uygulamada «çalışan memnuniyeti» olarak da kullanılmaktadır.</a:t>
            </a:r>
          </a:p>
          <a:p>
            <a:pPr marL="0" indent="0">
              <a:buNone/>
            </a:pPr>
            <a:endParaRPr lang="tr-TR" dirty="0"/>
          </a:p>
          <a:p>
            <a:pPr marL="0" indent="0">
              <a:buNone/>
            </a:pPr>
            <a:endParaRPr lang="en-CA" dirty="0"/>
          </a:p>
        </p:txBody>
      </p:sp>
    </p:spTree>
    <p:extLst>
      <p:ext uri="{BB962C8B-B14F-4D97-AF65-F5344CB8AC3E}">
        <p14:creationId xmlns:p14="http://schemas.microsoft.com/office/powerpoint/2010/main" val="4007484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F37B99E-8613-4F6C-901C-ACF3F97F6C08}"/>
              </a:ext>
            </a:extLst>
          </p:cNvPr>
          <p:cNvSpPr>
            <a:spLocks noGrp="1"/>
          </p:cNvSpPr>
          <p:nvPr>
            <p:ph type="title"/>
          </p:nvPr>
        </p:nvSpPr>
        <p:spPr>
          <a:xfrm>
            <a:off x="1036983" y="500062"/>
            <a:ext cx="10515600" cy="1325563"/>
          </a:xfrm>
        </p:spPr>
        <p:txBody>
          <a:bodyPr/>
          <a:lstStyle/>
          <a:p>
            <a:r>
              <a:rPr lang="tr-TR" dirty="0"/>
              <a:t>Haftanın Soruları</a:t>
            </a:r>
          </a:p>
        </p:txBody>
      </p:sp>
      <p:sp>
        <p:nvSpPr>
          <p:cNvPr id="3" name="İçerik Yer Tutucusu 2">
            <a:extLst>
              <a:ext uri="{FF2B5EF4-FFF2-40B4-BE49-F238E27FC236}">
                <a16:creationId xmlns:a16="http://schemas.microsoft.com/office/drawing/2014/main" id="{CD5A9A3A-4514-4891-8DF6-A7B71087C23B}"/>
              </a:ext>
            </a:extLst>
          </p:cNvPr>
          <p:cNvSpPr>
            <a:spLocks noGrp="1"/>
          </p:cNvSpPr>
          <p:nvPr>
            <p:ph idx="1"/>
          </p:nvPr>
        </p:nvSpPr>
        <p:spPr/>
        <p:txBody>
          <a:bodyPr/>
          <a:lstStyle/>
          <a:p>
            <a:pPr marL="514350" indent="-514350">
              <a:buAutoNum type="arabicPeriod"/>
            </a:pPr>
            <a:r>
              <a:rPr lang="tr-TR" dirty="0"/>
              <a:t>Motivasyon nedir? Motivasyonun temel unsurları nelerdir?</a:t>
            </a:r>
          </a:p>
          <a:p>
            <a:pPr marL="514350" indent="-514350">
              <a:buAutoNum type="arabicPeriod"/>
            </a:pPr>
            <a:r>
              <a:rPr lang="tr-TR" dirty="0"/>
              <a:t>Erken motivasyon teorileri nelerdir? BU teorileri, günümüzde geçerli midir?</a:t>
            </a:r>
          </a:p>
          <a:p>
            <a:pPr marL="514350" indent="-514350">
              <a:buAutoNum type="arabicPeriod"/>
            </a:pPr>
            <a:r>
              <a:rPr lang="tr-TR" dirty="0"/>
              <a:t>Bilişsel değerleme teorisi nedir? İçsel ve dışsal ödüllerin davranış  üzerindeki etkisi nedir?</a:t>
            </a:r>
          </a:p>
          <a:p>
            <a:pPr marL="514350" indent="-514350">
              <a:buAutoNum type="arabicPeriod"/>
            </a:pPr>
            <a:r>
              <a:rPr lang="tr-TR" dirty="0"/>
              <a:t>Hedef belirleme teorisinin varsayımları nelerdir? </a:t>
            </a:r>
          </a:p>
          <a:p>
            <a:pPr marL="514350" indent="-514350">
              <a:buAutoNum type="arabicPeriod"/>
            </a:pPr>
            <a:r>
              <a:rPr lang="tr-TR" dirty="0"/>
              <a:t>Pekiştirme teorisi nedir? </a:t>
            </a:r>
          </a:p>
          <a:p>
            <a:pPr marL="514350" indent="-514350">
              <a:buAutoNum type="arabicPeriod"/>
            </a:pPr>
            <a:r>
              <a:rPr lang="tr-TR" dirty="0"/>
              <a:t>Eşitlik teorisi nedir?</a:t>
            </a:r>
          </a:p>
          <a:p>
            <a:pPr marL="0" indent="0">
              <a:buNone/>
            </a:pPr>
            <a:endParaRPr lang="tr-TR" dirty="0"/>
          </a:p>
          <a:p>
            <a:pPr marL="514350" indent="-514350">
              <a:buAutoNum type="arabicPeriod"/>
            </a:pPr>
            <a:endParaRPr lang="tr-TR" dirty="0"/>
          </a:p>
        </p:txBody>
      </p:sp>
    </p:spTree>
    <p:extLst>
      <p:ext uri="{BB962C8B-B14F-4D97-AF65-F5344CB8AC3E}">
        <p14:creationId xmlns:p14="http://schemas.microsoft.com/office/powerpoint/2010/main" val="1753510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2F24B5-2B97-4576-8AAD-63F5C1EE145B}"/>
              </a:ext>
            </a:extLst>
          </p:cNvPr>
          <p:cNvSpPr>
            <a:spLocks noGrp="1"/>
          </p:cNvSpPr>
          <p:nvPr>
            <p:ph type="title"/>
          </p:nvPr>
        </p:nvSpPr>
        <p:spPr/>
        <p:txBody>
          <a:bodyPr/>
          <a:lstStyle/>
          <a:p>
            <a:r>
              <a:rPr lang="tr-TR" dirty="0"/>
              <a:t>Hedef Belirleme Ödevi</a:t>
            </a:r>
          </a:p>
        </p:txBody>
      </p:sp>
      <p:sp>
        <p:nvSpPr>
          <p:cNvPr id="3" name="İçerik Yer Tutucusu 2">
            <a:extLst>
              <a:ext uri="{FF2B5EF4-FFF2-40B4-BE49-F238E27FC236}">
                <a16:creationId xmlns:a16="http://schemas.microsoft.com/office/drawing/2014/main" id="{3B661600-5AA8-4EBC-89A2-238C17F60C0E}"/>
              </a:ext>
            </a:extLst>
          </p:cNvPr>
          <p:cNvSpPr>
            <a:spLocks noGrp="1"/>
          </p:cNvSpPr>
          <p:nvPr>
            <p:ph idx="1"/>
          </p:nvPr>
        </p:nvSpPr>
        <p:spPr/>
        <p:txBody>
          <a:bodyPr>
            <a:normAutofit fontScale="92500" lnSpcReduction="20000"/>
          </a:bodyPr>
          <a:lstStyle/>
          <a:p>
            <a:pPr marL="514350" indent="-514350">
              <a:buAutoNum type="arabicPeriod"/>
            </a:pPr>
            <a:r>
              <a:rPr lang="tr-TR" dirty="0"/>
              <a:t>Üç ile beş kişiden oluşan gruplar belirleyin. </a:t>
            </a:r>
          </a:p>
          <a:p>
            <a:pPr marL="0" indent="0">
              <a:buNone/>
            </a:pPr>
            <a:r>
              <a:rPr lang="tr-TR" dirty="0"/>
              <a:t>2. Almış olduğunuz eğitimle ilgili iyi performans nedir? Hangi davranışlar iyi performansa yol açar?</a:t>
            </a:r>
          </a:p>
          <a:p>
            <a:pPr marL="0" indent="0">
              <a:buNone/>
            </a:pPr>
            <a:r>
              <a:rPr lang="tr-TR" dirty="0"/>
              <a:t>3. Eğitiminiz için beş hedef içeren bir liste oluşturun. </a:t>
            </a:r>
          </a:p>
          <a:p>
            <a:pPr marL="0" indent="0">
              <a:buNone/>
            </a:pPr>
            <a:r>
              <a:rPr lang="tr-TR" dirty="0"/>
              <a:t>4. Her grup, bu hedefleri sınıfta paylaşacak. Her bir grubun belirlediği hedefler, sınıfta tartışılacak. Sınıf hedefleri tartışırken şu kriterleri dikkate almalı. Hedefin;</a:t>
            </a:r>
          </a:p>
          <a:p>
            <a:pPr marL="514350" indent="-514350">
              <a:buAutoNum type="alphaLcPeriod"/>
            </a:pPr>
            <a:r>
              <a:rPr lang="tr-TR" dirty="0"/>
              <a:t>Özgünlüğü</a:t>
            </a:r>
          </a:p>
          <a:p>
            <a:pPr marL="514350" indent="-514350">
              <a:buAutoNum type="alphaLcPeriod"/>
            </a:pPr>
            <a:r>
              <a:rPr lang="tr-TR" dirty="0"/>
              <a:t>Ölçüm kolaylığı</a:t>
            </a:r>
          </a:p>
          <a:p>
            <a:pPr marL="514350" indent="-514350">
              <a:buAutoNum type="alphaLcPeriod"/>
            </a:pPr>
            <a:r>
              <a:rPr lang="tr-TR" dirty="0"/>
              <a:t>Önemi</a:t>
            </a:r>
          </a:p>
          <a:p>
            <a:pPr marL="514350" indent="-514350">
              <a:buAutoNum type="alphaLcPeriod"/>
            </a:pPr>
            <a:r>
              <a:rPr lang="tr-TR" dirty="0"/>
              <a:t>Motivasyon gücü</a:t>
            </a:r>
          </a:p>
        </p:txBody>
      </p:sp>
    </p:spTree>
    <p:extLst>
      <p:ext uri="{BB962C8B-B14F-4D97-AF65-F5344CB8AC3E}">
        <p14:creationId xmlns:p14="http://schemas.microsoft.com/office/powerpoint/2010/main" val="2311926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BB6E9D-2051-445C-B2E2-7B21E0392712}"/>
              </a:ext>
            </a:extLst>
          </p:cNvPr>
          <p:cNvSpPr>
            <a:spLocks noGrp="1"/>
          </p:cNvSpPr>
          <p:nvPr>
            <p:ph type="title"/>
          </p:nvPr>
        </p:nvSpPr>
        <p:spPr/>
        <p:txBody>
          <a:bodyPr>
            <a:normAutofit fontScale="90000"/>
          </a:bodyPr>
          <a:lstStyle/>
          <a:p>
            <a:r>
              <a:rPr lang="tr-TR" i="1" dirty="0"/>
              <a:t>Gelecek Hafta: </a:t>
            </a:r>
            <a:br>
              <a:rPr lang="tr-TR" i="1" dirty="0"/>
            </a:br>
            <a:r>
              <a:rPr lang="tr-TR" dirty="0"/>
              <a:t>Çalışanlar </a:t>
            </a:r>
            <a:r>
              <a:rPr lang="tr-TR" b="1" dirty="0"/>
              <a:t>Nasıl</a:t>
            </a:r>
            <a:r>
              <a:rPr lang="tr-TR" dirty="0"/>
              <a:t> Motive Edilir?</a:t>
            </a:r>
            <a:br>
              <a:rPr lang="tr-TR" dirty="0"/>
            </a:br>
            <a:endParaRPr lang="en-CA" dirty="0"/>
          </a:p>
        </p:txBody>
      </p:sp>
      <p:sp>
        <p:nvSpPr>
          <p:cNvPr id="3" name="İçerik Yer Tutucusu 2">
            <a:extLst>
              <a:ext uri="{FF2B5EF4-FFF2-40B4-BE49-F238E27FC236}">
                <a16:creationId xmlns:a16="http://schemas.microsoft.com/office/drawing/2014/main" id="{04A95565-6D70-4B80-9911-DEF824D9B823}"/>
              </a:ext>
            </a:extLst>
          </p:cNvPr>
          <p:cNvSpPr>
            <a:spLocks noGrp="1"/>
          </p:cNvSpPr>
          <p:nvPr>
            <p:ph idx="1"/>
          </p:nvPr>
        </p:nvSpPr>
        <p:spPr>
          <a:xfrm>
            <a:off x="319216" y="1690687"/>
            <a:ext cx="11034583" cy="4802187"/>
          </a:xfrm>
        </p:spPr>
        <p:txBody>
          <a:bodyPr>
            <a:normAutofit fontScale="92500" lnSpcReduction="10000"/>
          </a:bodyPr>
          <a:lstStyle/>
          <a:p>
            <a:pPr marL="0" indent="0">
              <a:buNone/>
            </a:pPr>
            <a:r>
              <a:rPr lang="tr-TR" dirty="0"/>
              <a:t>Çalışanların motive edilmesi için hangi yöntemlere başvurulmaktadır.</a:t>
            </a:r>
          </a:p>
          <a:p>
            <a:pPr marL="0" indent="0">
              <a:buNone/>
            </a:pPr>
            <a:r>
              <a:rPr lang="tr-TR" dirty="0"/>
              <a:t>Motivasyon konusunda yürütülen çalışmalar, son yıllarda işin </a:t>
            </a:r>
            <a:r>
              <a:rPr lang="tr-TR" dirty="0" err="1"/>
              <a:t>organizayonuna</a:t>
            </a:r>
            <a:r>
              <a:rPr lang="tr-TR" dirty="0"/>
              <a:t> odaklanmıştır. Bu kapsamda çalışanların motivasyonunda uygulanan aşağıdaki modeller ele alınacaktır.</a:t>
            </a:r>
          </a:p>
          <a:p>
            <a:pPr marL="0" indent="0">
              <a:buNone/>
            </a:pPr>
            <a:r>
              <a:rPr lang="tr-TR" b="1" dirty="0"/>
              <a:t> İş Dizaynı ile Motivasyon:</a:t>
            </a:r>
          </a:p>
          <a:p>
            <a:pPr marL="0" indent="0">
              <a:buNone/>
            </a:pPr>
            <a:r>
              <a:rPr lang="tr-TR" dirty="0"/>
              <a:t>1. İş Karakteristikleri Modeli</a:t>
            </a:r>
          </a:p>
          <a:p>
            <a:pPr marL="0" indent="0">
              <a:buNone/>
            </a:pPr>
            <a:r>
              <a:rPr lang="tr-TR" dirty="0"/>
              <a:t>2. İşlerin Yeniden Dizaynı : İŞ Rotasyonu; İş zenginleştirme</a:t>
            </a:r>
          </a:p>
          <a:p>
            <a:pPr marL="0" indent="0">
              <a:buNone/>
            </a:pPr>
            <a:r>
              <a:rPr lang="tr-TR" dirty="0"/>
              <a:t>3. Alternatif Çalışma Düzenleri: Esnek Çalışma; Görev Paylaşımı; Evden Çalışma</a:t>
            </a:r>
          </a:p>
          <a:p>
            <a:pPr marL="0" indent="0">
              <a:buNone/>
            </a:pPr>
            <a:r>
              <a:rPr lang="tr-TR" b="1" dirty="0"/>
              <a:t> Personel katılım uygulamaları</a:t>
            </a:r>
          </a:p>
          <a:p>
            <a:pPr marL="0" indent="0">
              <a:buNone/>
            </a:pPr>
            <a:r>
              <a:rPr lang="tr-TR" dirty="0"/>
              <a:t>Personel Katılım Programları: Katılımcı Yönetim; Temsilci yönetim</a:t>
            </a:r>
          </a:p>
          <a:p>
            <a:pPr marL="0" indent="0">
              <a:buNone/>
            </a:pPr>
            <a:r>
              <a:rPr lang="tr-TR" b="1" dirty="0"/>
              <a:t>Ödüller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592749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A5D396-2880-4C54-A5B7-5942F26F0D5E}"/>
              </a:ext>
            </a:extLst>
          </p:cNvPr>
          <p:cNvSpPr>
            <a:spLocks noGrp="1"/>
          </p:cNvSpPr>
          <p:nvPr>
            <p:ph type="title"/>
          </p:nvPr>
        </p:nvSpPr>
        <p:spPr/>
        <p:txBody>
          <a:bodyPr/>
          <a:lstStyle/>
          <a:p>
            <a:r>
              <a:rPr lang="tr-TR" dirty="0"/>
              <a:t>İş tatminini Sağlayan Faktörler</a:t>
            </a:r>
            <a:endParaRPr lang="en-CA" dirty="0"/>
          </a:p>
        </p:txBody>
      </p:sp>
      <p:sp>
        <p:nvSpPr>
          <p:cNvPr id="3" name="İçerik Yer Tutucusu 2">
            <a:extLst>
              <a:ext uri="{FF2B5EF4-FFF2-40B4-BE49-F238E27FC236}">
                <a16:creationId xmlns:a16="http://schemas.microsoft.com/office/drawing/2014/main" id="{D214AD02-290D-496B-8D95-61BF7A7E8FA9}"/>
              </a:ext>
            </a:extLst>
          </p:cNvPr>
          <p:cNvSpPr>
            <a:spLocks noGrp="1"/>
          </p:cNvSpPr>
          <p:nvPr>
            <p:ph sz="half" idx="1"/>
          </p:nvPr>
        </p:nvSpPr>
        <p:spPr>
          <a:xfrm>
            <a:off x="596349" y="1391478"/>
            <a:ext cx="5423452" cy="5101397"/>
          </a:xfrm>
        </p:spPr>
        <p:txBody>
          <a:bodyPr>
            <a:normAutofit fontScale="55000" lnSpcReduction="20000"/>
          </a:bodyPr>
          <a:lstStyle/>
          <a:p>
            <a:pPr marL="0" indent="0">
              <a:buNone/>
            </a:pPr>
            <a:endParaRPr lang="tr-TR" dirty="0"/>
          </a:p>
          <a:p>
            <a:pPr marL="0" indent="0">
              <a:buNone/>
            </a:pPr>
            <a:r>
              <a:rPr lang="tr-TR" dirty="0"/>
              <a:t>İş tatminini sağlayan başlıca faktörler (</a:t>
            </a:r>
            <a:r>
              <a:rPr lang="tr-TR" dirty="0" err="1"/>
              <a:t>Zencirkıran</a:t>
            </a:r>
            <a:r>
              <a:rPr lang="tr-TR" dirty="0"/>
              <a:t>, Keser, 2018, s.104 ve </a:t>
            </a:r>
            <a:r>
              <a:rPr lang="tr-TR" dirty="0" err="1"/>
              <a:t>Robbins</a:t>
            </a:r>
            <a:r>
              <a:rPr lang="tr-TR" dirty="0"/>
              <a:t>, ve </a:t>
            </a:r>
            <a:r>
              <a:rPr lang="tr-TR" dirty="0" err="1"/>
              <a:t>Judge</a:t>
            </a:r>
            <a:r>
              <a:rPr lang="tr-TR" dirty="0"/>
              <a:t>, s. 91)).</a:t>
            </a:r>
          </a:p>
          <a:p>
            <a:endParaRPr lang="tr-TR" dirty="0"/>
          </a:p>
          <a:p>
            <a:endParaRPr lang="tr-TR" dirty="0"/>
          </a:p>
          <a:p>
            <a:r>
              <a:rPr lang="tr-TR" dirty="0"/>
              <a:t>Sosyalleşme imkanı</a:t>
            </a:r>
          </a:p>
          <a:p>
            <a:r>
              <a:rPr lang="tr-TR" dirty="0"/>
              <a:t>Bağımsız çalışma olanağı</a:t>
            </a:r>
          </a:p>
          <a:p>
            <a:r>
              <a:rPr lang="tr-TR" dirty="0"/>
              <a:t>İşin ilginç olması</a:t>
            </a:r>
          </a:p>
          <a:p>
            <a:r>
              <a:rPr lang="tr-TR" dirty="0"/>
              <a:t>Tazminat ve ücret</a:t>
            </a:r>
          </a:p>
          <a:p>
            <a:r>
              <a:rPr lang="tr-TR" dirty="0"/>
              <a:t>İş çevresinde kendini güvende hissetme</a:t>
            </a:r>
          </a:p>
          <a:p>
            <a:r>
              <a:rPr lang="tr-TR" dirty="0"/>
              <a:t>Genel kurum kültürü</a:t>
            </a:r>
          </a:p>
          <a:p>
            <a:r>
              <a:rPr lang="tr-TR" dirty="0"/>
              <a:t>Gelişime açık olması</a:t>
            </a:r>
          </a:p>
          <a:p>
            <a:r>
              <a:rPr lang="tr-TR" dirty="0"/>
              <a:t>Haftada bir ya da yılda birkaç kez gezi olanağı</a:t>
            </a:r>
          </a:p>
          <a:p>
            <a:r>
              <a:rPr lang="tr-TR" dirty="0"/>
              <a:t>Eve yakın yerde olması</a:t>
            </a:r>
          </a:p>
          <a:p>
            <a:r>
              <a:rPr lang="tr-TR" dirty="0"/>
              <a:t>Düzenli çalışma saatleri</a:t>
            </a:r>
          </a:p>
          <a:p>
            <a:pPr marL="0" indent="0">
              <a:buNone/>
            </a:pPr>
            <a:endParaRPr lang="tr-TR" dirty="0"/>
          </a:p>
          <a:p>
            <a:pPr marL="0" indent="0">
              <a:buNone/>
            </a:pPr>
            <a:endParaRPr lang="en-CA" dirty="0"/>
          </a:p>
        </p:txBody>
      </p:sp>
      <p:sp>
        <p:nvSpPr>
          <p:cNvPr id="4" name="İçerik Yer Tutucusu 3">
            <a:extLst>
              <a:ext uri="{FF2B5EF4-FFF2-40B4-BE49-F238E27FC236}">
                <a16:creationId xmlns:a16="http://schemas.microsoft.com/office/drawing/2014/main" id="{C64734E6-CC36-4B98-90C8-36BD86D8AABE}"/>
              </a:ext>
            </a:extLst>
          </p:cNvPr>
          <p:cNvSpPr>
            <a:spLocks noGrp="1"/>
          </p:cNvSpPr>
          <p:nvPr>
            <p:ph sz="half" idx="2"/>
          </p:nvPr>
        </p:nvSpPr>
        <p:spPr>
          <a:xfrm>
            <a:off x="6096000" y="2464903"/>
            <a:ext cx="5257800" cy="3712059"/>
          </a:xfrm>
        </p:spPr>
        <p:txBody>
          <a:bodyPr>
            <a:normAutofit fontScale="55000" lnSpcReduction="20000"/>
          </a:bodyPr>
          <a:lstStyle/>
          <a:p>
            <a:endParaRPr lang="tr-TR" dirty="0"/>
          </a:p>
          <a:p>
            <a:r>
              <a:rPr lang="tr-TR" dirty="0"/>
              <a:t>Başkalarına yardımcı olma imkanı sağlayan iş</a:t>
            </a:r>
          </a:p>
          <a:p>
            <a:r>
              <a:rPr lang="tr-TR" dirty="0"/>
              <a:t>Topluma yararlı bir iş</a:t>
            </a:r>
          </a:p>
          <a:p>
            <a:r>
              <a:rPr lang="tr-TR" dirty="0"/>
              <a:t>İş güvencesinin olması</a:t>
            </a:r>
          </a:p>
          <a:p>
            <a:r>
              <a:rPr lang="tr-TR" dirty="0"/>
              <a:t>Takdir edilme</a:t>
            </a:r>
          </a:p>
          <a:p>
            <a:r>
              <a:rPr lang="tr-TR" dirty="0"/>
              <a:t>Sigorta</a:t>
            </a:r>
          </a:p>
          <a:p>
            <a:r>
              <a:rPr lang="tr-TR" dirty="0"/>
              <a:t>İş stresinin düşük olması</a:t>
            </a:r>
          </a:p>
          <a:p>
            <a:r>
              <a:rPr lang="tr-TR" dirty="0"/>
              <a:t>Terfi olanağı</a:t>
            </a:r>
          </a:p>
          <a:p>
            <a:r>
              <a:rPr lang="tr-TR" dirty="0"/>
              <a:t>Çalışma arkadaşlarıyla ilişkiler</a:t>
            </a:r>
          </a:p>
          <a:p>
            <a:r>
              <a:rPr lang="tr-TR" dirty="0"/>
              <a:t>İl amirle ilişkiler</a:t>
            </a:r>
          </a:p>
          <a:p>
            <a:r>
              <a:rPr lang="tr-TR" dirty="0"/>
              <a:t>İşin kendisi</a:t>
            </a:r>
          </a:p>
          <a:p>
            <a:r>
              <a:rPr lang="tr-TR" dirty="0"/>
              <a:t>İşin çeşitliliği</a:t>
            </a:r>
          </a:p>
          <a:p>
            <a:pPr marL="0" indent="0">
              <a:buNone/>
            </a:pPr>
            <a:endParaRPr lang="en-CA" dirty="0"/>
          </a:p>
        </p:txBody>
      </p:sp>
    </p:spTree>
    <p:extLst>
      <p:ext uri="{BB962C8B-B14F-4D97-AF65-F5344CB8AC3E}">
        <p14:creationId xmlns:p14="http://schemas.microsoft.com/office/powerpoint/2010/main" val="189233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C27074-5AEF-489B-8943-6A99D028A399}"/>
              </a:ext>
            </a:extLst>
          </p:cNvPr>
          <p:cNvSpPr>
            <a:spLocks noGrp="1"/>
          </p:cNvSpPr>
          <p:nvPr>
            <p:ph type="title"/>
          </p:nvPr>
        </p:nvSpPr>
        <p:spPr/>
        <p:txBody>
          <a:bodyPr/>
          <a:lstStyle/>
          <a:p>
            <a:r>
              <a:rPr lang="tr-TR" dirty="0"/>
              <a:t>Örgütler Çalışanlarının İş Tatminini Nasıl Sağlayabilirler?</a:t>
            </a:r>
            <a:endParaRPr lang="en-CA" dirty="0"/>
          </a:p>
        </p:txBody>
      </p:sp>
      <p:sp>
        <p:nvSpPr>
          <p:cNvPr id="3" name="İçerik Yer Tutucusu 2">
            <a:extLst>
              <a:ext uri="{FF2B5EF4-FFF2-40B4-BE49-F238E27FC236}">
                <a16:creationId xmlns:a16="http://schemas.microsoft.com/office/drawing/2014/main" id="{FEB46603-48D4-4E7A-B1CA-C40DF70735FA}"/>
              </a:ext>
            </a:extLst>
          </p:cNvPr>
          <p:cNvSpPr>
            <a:spLocks noGrp="1"/>
          </p:cNvSpPr>
          <p:nvPr>
            <p:ph idx="1"/>
          </p:nvPr>
        </p:nvSpPr>
        <p:spPr/>
        <p:txBody>
          <a:bodyPr>
            <a:normAutofit fontScale="55000" lnSpcReduction="20000"/>
          </a:bodyPr>
          <a:lstStyle/>
          <a:p>
            <a:pPr marL="0" indent="0">
              <a:buNone/>
            </a:pPr>
            <a:r>
              <a:rPr lang="tr-TR" dirty="0"/>
              <a:t>Örgütünü iş tatminine yönelik olarak aşağıdakileri uygulayabilirler (</a:t>
            </a:r>
            <a:r>
              <a:rPr lang="tr-TR" dirty="0" err="1"/>
              <a:t>Zencirkıran</a:t>
            </a:r>
            <a:r>
              <a:rPr lang="tr-TR" dirty="0"/>
              <a:t> ve Keser, 2018, s. 121):</a:t>
            </a:r>
          </a:p>
          <a:p>
            <a:pPr marL="0" indent="0">
              <a:buNone/>
            </a:pPr>
            <a:r>
              <a:rPr lang="tr-TR" dirty="0"/>
              <a:t>Örgütler, çalışanlarına saygı göstermelidir.</a:t>
            </a:r>
          </a:p>
          <a:p>
            <a:pPr marL="0" indent="0">
              <a:buNone/>
            </a:pPr>
            <a:r>
              <a:rPr lang="tr-TR" dirty="0"/>
              <a:t>Örgütler, çalışanlarına karşı şeffaf ve dürüst olmalıdır.</a:t>
            </a:r>
          </a:p>
          <a:p>
            <a:pPr marL="0" indent="0">
              <a:buNone/>
            </a:pPr>
            <a:r>
              <a:rPr lang="tr-TR" dirty="0" err="1"/>
              <a:t>Ögütler</a:t>
            </a:r>
            <a:r>
              <a:rPr lang="tr-TR" dirty="0"/>
              <a:t>, çalışanları ile iletişim kurmalı ve onları dinlemelidir.</a:t>
            </a:r>
          </a:p>
          <a:p>
            <a:pPr marL="0" indent="0">
              <a:buNone/>
            </a:pPr>
            <a:r>
              <a:rPr lang="tr-TR" dirty="0"/>
              <a:t>Örgütler, çalışanları için etkin sosyal destek sistemleri kurmalıdır.</a:t>
            </a:r>
          </a:p>
          <a:p>
            <a:pPr marL="0" indent="0">
              <a:buNone/>
            </a:pPr>
            <a:r>
              <a:rPr lang="tr-TR" dirty="0"/>
              <a:t>Örgütler, katılımcılığı desteklemeli, çalışanları karar alma süreçlerine dahil etmelidir.</a:t>
            </a:r>
          </a:p>
          <a:p>
            <a:pPr marL="0" indent="0">
              <a:buNone/>
            </a:pPr>
            <a:r>
              <a:rPr lang="tr-TR" dirty="0"/>
              <a:t>Örgütler, çalışanlarına güvenmeli ve iş süreçlerinde onlara özerklik tanımalıdır.</a:t>
            </a:r>
          </a:p>
          <a:p>
            <a:pPr marL="0" indent="0">
              <a:buNone/>
            </a:pPr>
            <a:r>
              <a:rPr lang="tr-TR" dirty="0"/>
              <a:t>Örgütler, adaleti benimsemeli ve çalışanlarına karşı adil olmalıdır.</a:t>
            </a:r>
          </a:p>
          <a:p>
            <a:pPr marL="0" indent="0">
              <a:buNone/>
            </a:pPr>
            <a:r>
              <a:rPr lang="tr-TR" dirty="0"/>
              <a:t>Örgütler, çalışanlarının kariyer planlarına göre terfi yapmalı ve terfi süreçlerinde </a:t>
            </a:r>
            <a:r>
              <a:rPr lang="tr-TR" dirty="0" err="1"/>
              <a:t>liyakatı</a:t>
            </a:r>
            <a:r>
              <a:rPr lang="tr-TR" dirty="0"/>
              <a:t> temel almalıdır.</a:t>
            </a:r>
          </a:p>
          <a:p>
            <a:pPr marL="0" indent="0">
              <a:buNone/>
            </a:pPr>
            <a:r>
              <a:rPr lang="tr-TR" dirty="0"/>
              <a:t>Örgütler, çalışanlarını doğru pozisyonlarda çalıştırmalı ve iş tanımı dışındaki işleri görev olarak sunmamalıdır.</a:t>
            </a:r>
          </a:p>
          <a:p>
            <a:pPr marL="0" indent="0">
              <a:buNone/>
            </a:pPr>
            <a:r>
              <a:rPr lang="tr-TR" dirty="0"/>
              <a:t>Örgütler, çalışanlarını takdir etmeli ve başarını ödüllendirmelidir.</a:t>
            </a:r>
          </a:p>
          <a:p>
            <a:pPr marL="0" indent="0">
              <a:buNone/>
            </a:pPr>
            <a:r>
              <a:rPr lang="tr-TR" dirty="0"/>
              <a:t>Örgütler, çalışanlarına sağlıklı çalışma ortamı sunmalıdır.</a:t>
            </a:r>
          </a:p>
          <a:p>
            <a:pPr marL="0" indent="0">
              <a:buNone/>
            </a:pPr>
            <a:r>
              <a:rPr lang="tr-TR" dirty="0"/>
              <a:t>Örgütler, gerektiği durumlarda çalışanlarına esnek çalışma imkanı sağlayabilmelidir.</a:t>
            </a:r>
          </a:p>
          <a:p>
            <a:pPr marL="0" indent="0">
              <a:buNone/>
            </a:pPr>
            <a:r>
              <a:rPr lang="tr-TR" dirty="0"/>
              <a:t>Örgütler, çalışanlarının ekonomik ve sosyal haklarını korumalıdır. </a:t>
            </a:r>
            <a:endParaRPr lang="en-CA" dirty="0"/>
          </a:p>
        </p:txBody>
      </p:sp>
    </p:spTree>
    <p:extLst>
      <p:ext uri="{BB962C8B-B14F-4D97-AF65-F5344CB8AC3E}">
        <p14:creationId xmlns:p14="http://schemas.microsoft.com/office/powerpoint/2010/main" val="3332422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01DA413-CD0D-4E48-905A-812536BC1C93}"/>
              </a:ext>
            </a:extLst>
          </p:cNvPr>
          <p:cNvSpPr>
            <a:spLocks noGrp="1"/>
          </p:cNvSpPr>
          <p:nvPr>
            <p:ph type="title"/>
          </p:nvPr>
        </p:nvSpPr>
        <p:spPr/>
        <p:txBody>
          <a:bodyPr/>
          <a:lstStyle/>
          <a:p>
            <a:pPr algn="ctr"/>
            <a:r>
              <a:rPr lang="tr-TR" b="1" dirty="0"/>
              <a:t>5. Hafta</a:t>
            </a:r>
            <a:br>
              <a:rPr lang="tr-TR" b="1" dirty="0"/>
            </a:br>
            <a:r>
              <a:rPr lang="tr-TR" b="1" dirty="0"/>
              <a:t>Motivasyon </a:t>
            </a:r>
          </a:p>
        </p:txBody>
      </p:sp>
      <p:sp>
        <p:nvSpPr>
          <p:cNvPr id="3" name="İçerik Yer Tutucusu 2">
            <a:extLst>
              <a:ext uri="{FF2B5EF4-FFF2-40B4-BE49-F238E27FC236}">
                <a16:creationId xmlns:a16="http://schemas.microsoft.com/office/drawing/2014/main" id="{27D5FE09-957C-4B1E-95E8-CF603048E901}"/>
              </a:ext>
            </a:extLst>
          </p:cNvPr>
          <p:cNvSpPr>
            <a:spLocks noGrp="1"/>
          </p:cNvSpPr>
          <p:nvPr>
            <p:ph idx="1"/>
          </p:nvPr>
        </p:nvSpPr>
        <p:spPr/>
        <p:txBody>
          <a:bodyPr>
            <a:normAutofit/>
          </a:bodyPr>
          <a:lstStyle/>
          <a:p>
            <a:pPr marL="0" indent="0">
              <a:buNone/>
            </a:pPr>
            <a:r>
              <a:rPr lang="tr-TR" dirty="0"/>
              <a:t>Örgütsel Davranış, motivasyon teorilerine özel bir önem vermektedir. Aşağıdaki iki soruya verilen yanıtlar, bu hafta ve gelecek haftanın konularını oluşturmaktadır.</a:t>
            </a:r>
          </a:p>
          <a:p>
            <a:pPr marL="514350" indent="-514350">
              <a:buAutoNum type="arabicPeriod"/>
            </a:pPr>
            <a:r>
              <a:rPr lang="tr-TR" dirty="0"/>
              <a:t>Çalışanları motive eden </a:t>
            </a:r>
            <a:r>
              <a:rPr lang="tr-TR" b="1" dirty="0"/>
              <a:t>nedir</a:t>
            </a:r>
            <a:r>
              <a:rPr lang="tr-TR" dirty="0"/>
              <a:t>? </a:t>
            </a:r>
          </a:p>
          <a:p>
            <a:pPr marL="514350" indent="-514350">
              <a:buAutoNum type="arabicPeriod"/>
            </a:pPr>
            <a:r>
              <a:rPr lang="tr-TR" dirty="0"/>
              <a:t>Çalışanlar </a:t>
            </a:r>
            <a:r>
              <a:rPr lang="tr-TR" b="1" dirty="0"/>
              <a:t>nasıl</a:t>
            </a:r>
            <a:r>
              <a:rPr lang="tr-TR" dirty="0"/>
              <a:t> motive edilir?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911539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91F91E-2396-4FCA-87ED-0F44353087C7}"/>
              </a:ext>
            </a:extLst>
          </p:cNvPr>
          <p:cNvSpPr>
            <a:spLocks noGrp="1"/>
          </p:cNvSpPr>
          <p:nvPr>
            <p:ph type="title"/>
          </p:nvPr>
        </p:nvSpPr>
        <p:spPr/>
        <p:txBody>
          <a:bodyPr/>
          <a:lstStyle/>
          <a:p>
            <a:r>
              <a:rPr lang="tr-TR" dirty="0"/>
              <a:t>Motivasyon Nedir?</a:t>
            </a:r>
          </a:p>
        </p:txBody>
      </p:sp>
      <p:sp>
        <p:nvSpPr>
          <p:cNvPr id="3" name="İçerik Yer Tutucusu 2">
            <a:extLst>
              <a:ext uri="{FF2B5EF4-FFF2-40B4-BE49-F238E27FC236}">
                <a16:creationId xmlns:a16="http://schemas.microsoft.com/office/drawing/2014/main" id="{FC732AC8-4BAC-4CCF-A554-F4D53E180684}"/>
              </a:ext>
            </a:extLst>
          </p:cNvPr>
          <p:cNvSpPr>
            <a:spLocks noGrp="1"/>
          </p:cNvSpPr>
          <p:nvPr>
            <p:ph idx="1"/>
          </p:nvPr>
        </p:nvSpPr>
        <p:spPr/>
        <p:txBody>
          <a:bodyPr/>
          <a:lstStyle/>
          <a:p>
            <a:pPr marL="0" indent="0">
              <a:buNone/>
            </a:pPr>
            <a:r>
              <a:rPr lang="tr-TR" dirty="0"/>
              <a:t>Bir şey yaparken gösterdiğiniz çabayı ne belirler? 10 sayfalık ders notunu okumak ile sevdiğiniz bir kitabı okumak için gösterdiğiniz çaba arasındaki farkı düşünün.</a:t>
            </a:r>
          </a:p>
          <a:p>
            <a:pPr marL="0" indent="0">
              <a:buNone/>
            </a:pPr>
            <a:r>
              <a:rPr lang="tr-TR" dirty="0"/>
              <a:t>Motivasyon, bir hedefe ulaşma doğrultusunda gayrete ilişkin yoğunluk, istikamet ve kararlılık olarak tanılanabilir (</a:t>
            </a:r>
            <a:r>
              <a:rPr lang="tr-TR" dirty="0" err="1"/>
              <a:t>Robbins</a:t>
            </a:r>
            <a:r>
              <a:rPr lang="tr-TR" dirty="0"/>
              <a:t> ve </a:t>
            </a:r>
            <a:r>
              <a:rPr lang="tr-TR" dirty="0" err="1"/>
              <a:t>Judge</a:t>
            </a:r>
            <a:r>
              <a:rPr lang="tr-TR" dirty="0"/>
              <a:t>). </a:t>
            </a:r>
          </a:p>
        </p:txBody>
      </p:sp>
    </p:spTree>
    <p:extLst>
      <p:ext uri="{BB962C8B-B14F-4D97-AF65-F5344CB8AC3E}">
        <p14:creationId xmlns:p14="http://schemas.microsoft.com/office/powerpoint/2010/main" val="3189036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72D8C6-A0E2-4762-94D6-EC9BEC4F9B0D}"/>
              </a:ext>
            </a:extLst>
          </p:cNvPr>
          <p:cNvSpPr>
            <a:spLocks noGrp="1"/>
          </p:cNvSpPr>
          <p:nvPr>
            <p:ph type="title"/>
          </p:nvPr>
        </p:nvSpPr>
        <p:spPr>
          <a:xfrm>
            <a:off x="838200" y="365125"/>
            <a:ext cx="10515600" cy="1158875"/>
          </a:xfrm>
        </p:spPr>
        <p:txBody>
          <a:bodyPr>
            <a:normAutofit fontScale="90000"/>
          </a:bodyPr>
          <a:lstStyle/>
          <a:p>
            <a:r>
              <a:rPr lang="tr-TR" dirty="0"/>
              <a:t> </a:t>
            </a:r>
            <a:r>
              <a:rPr lang="tr-TR" b="1" dirty="0"/>
              <a:t>Motivasyon Teorileri</a:t>
            </a:r>
            <a:br>
              <a:rPr lang="tr-TR" dirty="0"/>
            </a:br>
            <a:endParaRPr lang="tr-TR" b="1" dirty="0"/>
          </a:p>
        </p:txBody>
      </p:sp>
      <p:sp>
        <p:nvSpPr>
          <p:cNvPr id="3" name="İçerik Yer Tutucusu 2">
            <a:extLst>
              <a:ext uri="{FF2B5EF4-FFF2-40B4-BE49-F238E27FC236}">
                <a16:creationId xmlns:a16="http://schemas.microsoft.com/office/drawing/2014/main" id="{D34216F2-33C9-4425-BF8D-EBAB1AC537FE}"/>
              </a:ext>
            </a:extLst>
          </p:cNvPr>
          <p:cNvSpPr>
            <a:spLocks noGrp="1"/>
          </p:cNvSpPr>
          <p:nvPr>
            <p:ph idx="1"/>
          </p:nvPr>
        </p:nvSpPr>
        <p:spPr>
          <a:xfrm>
            <a:off x="838200" y="1046922"/>
            <a:ext cx="10515600" cy="5130041"/>
          </a:xfrm>
        </p:spPr>
        <p:txBody>
          <a:bodyPr>
            <a:normAutofit/>
          </a:bodyPr>
          <a:lstStyle/>
          <a:p>
            <a:pPr marL="514350" indent="-514350">
              <a:buAutoNum type="arabicPeriod"/>
            </a:pPr>
            <a:r>
              <a:rPr lang="tr-TR" b="1" dirty="0"/>
              <a:t>İlk Motivasyon Teorileri </a:t>
            </a:r>
          </a:p>
          <a:p>
            <a:pPr marL="0" indent="0">
              <a:buNone/>
            </a:pPr>
            <a:r>
              <a:rPr lang="tr-TR" dirty="0"/>
              <a:t>Motivasyon konusu, 1950’li yıllarda yoğun olarak çalışılmıştır.  O dönemde belli başlı dört teori geliştirilmiştir. Bu teorilere yöneltilen ciddi eleştirilere rağmen hala  motivasyon ile ilgili en bilindik açıklamalar olmaya devam etmektedir. Ayrıca, bu teorileri daha sonra geliştirilen çağdaş / modern teorilerin temelini meydana getirmektedir.</a:t>
            </a:r>
          </a:p>
          <a:p>
            <a:pPr marL="0" indent="0">
              <a:buNone/>
            </a:pPr>
            <a:r>
              <a:rPr lang="tr-TR" dirty="0"/>
              <a:t>İlk motivasyon teorileri:</a:t>
            </a:r>
          </a:p>
          <a:p>
            <a:pPr marL="0" indent="0">
              <a:buNone/>
            </a:pPr>
            <a:r>
              <a:rPr lang="tr-TR" dirty="0"/>
              <a:t>Abraham </a:t>
            </a:r>
            <a:r>
              <a:rPr lang="tr-TR" dirty="0" err="1"/>
              <a:t>Maslow’un</a:t>
            </a:r>
            <a:r>
              <a:rPr lang="tr-TR" dirty="0"/>
              <a:t> İhtiyaçlar Hiyerarşisi Teorisi</a:t>
            </a:r>
          </a:p>
          <a:p>
            <a:pPr marL="0" indent="0">
              <a:buNone/>
            </a:pPr>
            <a:r>
              <a:rPr lang="tr-TR" dirty="0"/>
              <a:t>Douglas </a:t>
            </a:r>
            <a:r>
              <a:rPr lang="tr-TR" dirty="0" err="1"/>
              <a:t>McGregor’un</a:t>
            </a:r>
            <a:r>
              <a:rPr lang="tr-TR" dirty="0"/>
              <a:t> Teori X ve Teori Y</a:t>
            </a:r>
          </a:p>
          <a:p>
            <a:pPr marL="0" indent="0">
              <a:buNone/>
            </a:pPr>
            <a:r>
              <a:rPr lang="tr-TR" dirty="0" err="1"/>
              <a:t>Frederick</a:t>
            </a:r>
            <a:r>
              <a:rPr lang="tr-TR" dirty="0"/>
              <a:t> </a:t>
            </a:r>
            <a:r>
              <a:rPr lang="tr-TR" dirty="0" err="1"/>
              <a:t>Herzberg’in</a:t>
            </a:r>
            <a:r>
              <a:rPr lang="tr-TR" dirty="0"/>
              <a:t> Çift Faktör Teorisi</a:t>
            </a:r>
          </a:p>
          <a:p>
            <a:pPr marL="0" indent="0">
              <a:buNone/>
            </a:pPr>
            <a:r>
              <a:rPr lang="tr-TR" dirty="0"/>
              <a:t>David </a:t>
            </a:r>
            <a:r>
              <a:rPr lang="tr-TR" dirty="0" err="1"/>
              <a:t>McCelland’ın</a:t>
            </a:r>
            <a:r>
              <a:rPr lang="tr-TR" dirty="0"/>
              <a:t> İhtiyaçlar Teorisi</a:t>
            </a:r>
          </a:p>
        </p:txBody>
      </p:sp>
    </p:spTree>
    <p:extLst>
      <p:ext uri="{BB962C8B-B14F-4D97-AF65-F5344CB8AC3E}">
        <p14:creationId xmlns:p14="http://schemas.microsoft.com/office/powerpoint/2010/main" val="364253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D5812C-BDFF-4D0C-A1D3-E37B2A272DC8}"/>
              </a:ext>
            </a:extLst>
          </p:cNvPr>
          <p:cNvSpPr>
            <a:spLocks noGrp="1"/>
          </p:cNvSpPr>
          <p:nvPr>
            <p:ph type="title"/>
          </p:nvPr>
        </p:nvSpPr>
        <p:spPr>
          <a:xfrm>
            <a:off x="967408" y="365125"/>
            <a:ext cx="10386391" cy="1026353"/>
          </a:xfrm>
        </p:spPr>
        <p:txBody>
          <a:bodyPr>
            <a:normAutofit fontScale="90000"/>
          </a:bodyPr>
          <a:lstStyle/>
          <a:p>
            <a:r>
              <a:rPr lang="tr-TR" dirty="0"/>
              <a:t>Motivasyon Teorileri:</a:t>
            </a:r>
            <a:br>
              <a:rPr lang="tr-TR" dirty="0"/>
            </a:br>
            <a:endParaRPr lang="en-CA" dirty="0"/>
          </a:p>
        </p:txBody>
      </p:sp>
      <p:sp>
        <p:nvSpPr>
          <p:cNvPr id="3" name="İçerik Yer Tutucusu 2">
            <a:extLst>
              <a:ext uri="{FF2B5EF4-FFF2-40B4-BE49-F238E27FC236}">
                <a16:creationId xmlns:a16="http://schemas.microsoft.com/office/drawing/2014/main" id="{1201A4C8-5A50-424B-A493-CC7D4588C168}"/>
              </a:ext>
            </a:extLst>
          </p:cNvPr>
          <p:cNvSpPr>
            <a:spLocks noGrp="1"/>
          </p:cNvSpPr>
          <p:nvPr>
            <p:ph idx="1"/>
          </p:nvPr>
        </p:nvSpPr>
        <p:spPr>
          <a:xfrm>
            <a:off x="742122" y="1099930"/>
            <a:ext cx="10611677" cy="5143294"/>
          </a:xfrm>
        </p:spPr>
        <p:txBody>
          <a:bodyPr>
            <a:normAutofit fontScale="85000" lnSpcReduction="20000"/>
          </a:bodyPr>
          <a:lstStyle/>
          <a:p>
            <a:pPr marL="0" indent="0">
              <a:buNone/>
            </a:pPr>
            <a:r>
              <a:rPr lang="tr-TR" b="1" dirty="0"/>
              <a:t>2. Modern Motivasyon Teorileri </a:t>
            </a:r>
          </a:p>
          <a:p>
            <a:pPr marL="0" indent="0">
              <a:buNone/>
            </a:pPr>
            <a:r>
              <a:rPr lang="tr-TR" dirty="0"/>
              <a:t>Modern motivasyon teorileri, kabul edilebilir düzeyde bilimsel olarak geçerliliğe sahiptir. Bu teoriler, günümüzde motivasyonu anlama ve açıklamada mevcut durumu ve düşünceyi yansıtır: </a:t>
            </a:r>
          </a:p>
          <a:p>
            <a:pPr marL="914400" lvl="2" indent="0">
              <a:buNone/>
            </a:pPr>
            <a:endParaRPr lang="tr-TR" sz="2800" dirty="0"/>
          </a:p>
          <a:p>
            <a:pPr marL="914400" lvl="2" indent="0">
              <a:buNone/>
            </a:pPr>
            <a:r>
              <a:rPr lang="tr-TR" sz="2800" dirty="0" err="1"/>
              <a:t>Özkararlılık</a:t>
            </a:r>
            <a:r>
              <a:rPr lang="tr-TR" sz="2800" dirty="0"/>
              <a:t> Teorisi</a:t>
            </a:r>
          </a:p>
          <a:p>
            <a:pPr marL="914400" lvl="2" indent="0">
              <a:buNone/>
            </a:pPr>
            <a:endParaRPr lang="tr-TR" sz="2800" dirty="0"/>
          </a:p>
          <a:p>
            <a:pPr marL="914400" lvl="2" indent="0">
              <a:buNone/>
            </a:pPr>
            <a:r>
              <a:rPr lang="tr-TR" sz="2800" dirty="0"/>
              <a:t>Hedef Belirleme Teorisi</a:t>
            </a:r>
          </a:p>
          <a:p>
            <a:pPr marL="914400" lvl="2" indent="0">
              <a:buNone/>
            </a:pPr>
            <a:endParaRPr lang="tr-TR" sz="2800" dirty="0"/>
          </a:p>
          <a:p>
            <a:pPr marL="914400" lvl="2" indent="0">
              <a:buNone/>
            </a:pPr>
            <a:r>
              <a:rPr lang="tr-TR" sz="2800" dirty="0" err="1"/>
              <a:t>Özyetkinlik</a:t>
            </a:r>
            <a:r>
              <a:rPr lang="tr-TR" sz="2800" dirty="0"/>
              <a:t> Teorisi</a:t>
            </a:r>
          </a:p>
          <a:p>
            <a:pPr marL="914400" lvl="2" indent="0">
              <a:buNone/>
            </a:pPr>
            <a:endParaRPr lang="tr-TR" sz="2800" dirty="0"/>
          </a:p>
          <a:p>
            <a:pPr marL="914400" lvl="2" indent="0">
              <a:buNone/>
            </a:pPr>
            <a:r>
              <a:rPr lang="tr-TR" sz="2800" dirty="0"/>
              <a:t>Pekiştirme Teorisi</a:t>
            </a:r>
            <a:br>
              <a:rPr lang="tr-TR" sz="2800" dirty="0"/>
            </a:br>
            <a:endParaRPr lang="tr-TR" sz="2800" dirty="0"/>
          </a:p>
          <a:p>
            <a:pPr marL="914400" lvl="2" indent="0">
              <a:buNone/>
            </a:pPr>
            <a:r>
              <a:rPr lang="tr-TR" sz="2800" dirty="0"/>
              <a:t>Eşitlik Teorisi / Örgütsel Adalet </a:t>
            </a:r>
          </a:p>
          <a:p>
            <a:pPr marL="914400" lvl="2" indent="0">
              <a:buNone/>
            </a:pPr>
            <a:endParaRPr lang="tr-TR" sz="2800" dirty="0"/>
          </a:p>
          <a:p>
            <a:pPr marL="914400" lvl="2" indent="0">
              <a:buNone/>
            </a:pPr>
            <a:r>
              <a:rPr lang="tr-TR" sz="2800" dirty="0"/>
              <a:t>Beklenti Teorisi</a:t>
            </a:r>
            <a:endParaRPr lang="en-CA" sz="2800" dirty="0"/>
          </a:p>
        </p:txBody>
      </p:sp>
    </p:spTree>
    <p:extLst>
      <p:ext uri="{BB962C8B-B14F-4D97-AF65-F5344CB8AC3E}">
        <p14:creationId xmlns:p14="http://schemas.microsoft.com/office/powerpoint/2010/main" val="1332657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C185854-CB48-4BD3-BC68-7F98A5539CB5}"/>
              </a:ext>
            </a:extLst>
          </p:cNvPr>
          <p:cNvSpPr>
            <a:spLocks noGrp="1"/>
          </p:cNvSpPr>
          <p:nvPr>
            <p:ph type="title"/>
          </p:nvPr>
        </p:nvSpPr>
        <p:spPr/>
        <p:txBody>
          <a:bodyPr>
            <a:normAutofit fontScale="90000"/>
          </a:bodyPr>
          <a:lstStyle/>
          <a:p>
            <a:pPr algn="ctr"/>
            <a:r>
              <a:rPr lang="tr-TR" b="1" dirty="0"/>
              <a:t>1. İlk Motivasyon Teorileri</a:t>
            </a:r>
            <a:br>
              <a:rPr lang="tr-TR" dirty="0"/>
            </a:br>
            <a:r>
              <a:rPr lang="tr-TR" dirty="0"/>
              <a:t>a. </a:t>
            </a:r>
            <a:r>
              <a:rPr lang="tr-TR" b="1" dirty="0" err="1"/>
              <a:t>Maslow’un</a:t>
            </a:r>
            <a:r>
              <a:rPr lang="tr-TR" b="1" dirty="0"/>
              <a:t> İhtiyaçlar Hiyerarşisi</a:t>
            </a:r>
            <a:br>
              <a:rPr lang="tr-TR" dirty="0"/>
            </a:br>
            <a:endParaRPr lang="tr-TR" dirty="0"/>
          </a:p>
        </p:txBody>
      </p:sp>
      <p:sp>
        <p:nvSpPr>
          <p:cNvPr id="3" name="İçerik Yer Tutucusu 2">
            <a:extLst>
              <a:ext uri="{FF2B5EF4-FFF2-40B4-BE49-F238E27FC236}">
                <a16:creationId xmlns:a16="http://schemas.microsoft.com/office/drawing/2014/main" id="{806B8EA9-3C9C-45CD-B61F-C9A102362C21}"/>
              </a:ext>
            </a:extLst>
          </p:cNvPr>
          <p:cNvSpPr>
            <a:spLocks noGrp="1"/>
          </p:cNvSpPr>
          <p:nvPr>
            <p:ph idx="1"/>
          </p:nvPr>
        </p:nvSpPr>
        <p:spPr>
          <a:xfrm>
            <a:off x="503583" y="1415845"/>
            <a:ext cx="11224591" cy="5077030"/>
          </a:xfrm>
        </p:spPr>
        <p:txBody>
          <a:bodyPr>
            <a:normAutofit fontScale="70000" lnSpcReduction="20000"/>
          </a:bodyPr>
          <a:lstStyle/>
          <a:p>
            <a:pPr marL="0" indent="0">
              <a:buNone/>
            </a:pPr>
            <a:r>
              <a:rPr lang="tr-TR" dirty="0"/>
              <a:t> </a:t>
            </a:r>
            <a:endParaRPr lang="tr-TR" b="1" dirty="0"/>
          </a:p>
          <a:p>
            <a:pPr marL="0" indent="0">
              <a:buNone/>
            </a:pPr>
            <a:r>
              <a:rPr lang="tr-TR" b="1" dirty="0"/>
              <a:t>Abraham </a:t>
            </a:r>
            <a:r>
              <a:rPr lang="tr-TR" b="1" dirty="0" err="1"/>
              <a:t>Maslow</a:t>
            </a:r>
            <a:r>
              <a:rPr lang="tr-TR" b="1" dirty="0"/>
              <a:t>, her insanın beş temel ihtiyacını, hiyerarşik bir yapı içerisinde ele almıştır. Buna göre bir ihtiyaç kısmen karşılandıktan sonra bir sonraki ihtiyaç güdüleyici hale gelir. İhtiyaçlar bir piramit biçimindedir. Dolayısıyla bir kişinin motive edilmesi için, o kişinin ihtiyaçlar hiyerarşisinin kaçıncı basamağında yer aldığını bilmek gerekmektedir.</a:t>
            </a:r>
          </a:p>
          <a:p>
            <a:pPr marL="0" indent="0">
              <a:buNone/>
            </a:pPr>
            <a:r>
              <a:rPr lang="tr-TR" b="1" dirty="0"/>
              <a:t>Aşağıdan yukarıya doğru </a:t>
            </a:r>
            <a:r>
              <a:rPr lang="tr-TR" b="1" dirty="0" err="1"/>
              <a:t>Maslow’un</a:t>
            </a:r>
            <a:r>
              <a:rPr lang="tr-TR" b="1" dirty="0"/>
              <a:t> temel ihtiyaçları şu şekilde özetlenebilir:</a:t>
            </a:r>
          </a:p>
          <a:p>
            <a:pPr marL="0" indent="0">
              <a:buNone/>
            </a:pPr>
            <a:endParaRPr lang="tr-TR" b="1" dirty="0"/>
          </a:p>
          <a:p>
            <a:pPr marL="514350" indent="-514350">
              <a:buAutoNum type="arabicPeriod"/>
            </a:pPr>
            <a:r>
              <a:rPr lang="tr-TR" dirty="0"/>
              <a:t>Fizyolojik: Su, yemek, ısınma, uyku, cinsellik, boşaltım gibi bedenen varlığımızı sürdürmeye yarayan en temel ihtiyaçlardır.</a:t>
            </a:r>
          </a:p>
          <a:p>
            <a:pPr marL="514350" indent="-514350">
              <a:buAutoNum type="arabicPeriod"/>
            </a:pPr>
            <a:r>
              <a:rPr lang="tr-TR" dirty="0"/>
              <a:t>Güvenlik: Barınma, kendini tehlikelerden koruma, kaygıdan uzak güven içinde yaşama gibi güvenlik ihtiyaçlarıdır.</a:t>
            </a:r>
          </a:p>
          <a:p>
            <a:pPr marL="514350" indent="-514350">
              <a:buAutoNum type="arabicPeriod"/>
            </a:pPr>
            <a:r>
              <a:rPr lang="tr-TR" dirty="0"/>
              <a:t>Sevgi-Aidiyet (sosyal): Bir gruba ait olma, kabul görme, benimsenme, sevme ve sevilme gibi sosyal ihtiyaçlardır. </a:t>
            </a:r>
          </a:p>
          <a:p>
            <a:pPr marL="514350" indent="-514350">
              <a:buAutoNum type="arabicPeriod"/>
            </a:pPr>
            <a:r>
              <a:rPr lang="tr-TR" dirty="0"/>
              <a:t>Saygı- saygınlık: Takdir edilme, tanınma, statü ve başarı kazanma, saygı görme gibi ihtiyaçlardır.</a:t>
            </a:r>
          </a:p>
          <a:p>
            <a:pPr marL="514350" indent="-514350">
              <a:buAutoNum type="arabicPeriod"/>
            </a:pPr>
            <a:r>
              <a:rPr lang="tr-TR" dirty="0"/>
              <a:t>Kendini gerçekleştirme: Kişisel tatmin, kişisel başarı, kişinin potansiyelini açığa çıkarması, bir işi başarıyla tamamlama, problem çözme, adalet, evrensel ahlak, erdem, yaratıcılık vs. </a:t>
            </a:r>
          </a:p>
          <a:p>
            <a:pPr marL="514350" indent="-514350">
              <a:buAutoNum type="arabicPeriod"/>
            </a:pPr>
            <a:endParaRPr lang="tr-TR" dirty="0"/>
          </a:p>
        </p:txBody>
      </p:sp>
    </p:spTree>
    <p:extLst>
      <p:ext uri="{BB962C8B-B14F-4D97-AF65-F5344CB8AC3E}">
        <p14:creationId xmlns:p14="http://schemas.microsoft.com/office/powerpoint/2010/main" val="20838916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8472</TotalTime>
  <Words>1751</Words>
  <Application>Microsoft Office PowerPoint</Application>
  <PresentationFormat>Geniş ekran</PresentationFormat>
  <Paragraphs>184</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Calibri Light</vt:lpstr>
      <vt:lpstr>Office Teması</vt:lpstr>
      <vt:lpstr>  ÖRGÜTSEL DAVRANIŞ ADMYO 2019-2020 BAHAR DÖNEMİ Doç. Dr. Sonay BAYRAMOĞLU ÖZUĞURLU</vt:lpstr>
      <vt:lpstr>İş Tatmini</vt:lpstr>
      <vt:lpstr>İş tatminini Sağlayan Faktörler</vt:lpstr>
      <vt:lpstr>Örgütler Çalışanlarının İş Tatminini Nasıl Sağlayabilirler?</vt:lpstr>
      <vt:lpstr>5. Hafta Motivasyon </vt:lpstr>
      <vt:lpstr>Motivasyon Nedir?</vt:lpstr>
      <vt:lpstr> Motivasyon Teorileri </vt:lpstr>
      <vt:lpstr>Motivasyon Teorileri: </vt:lpstr>
      <vt:lpstr>1. İlk Motivasyon Teorileri a. Maslow’un İhtiyaçlar Hiyerarşisi </vt:lpstr>
      <vt:lpstr>  Maslow’un İhtiyaçlar  Hiyerarşisi Piramidi</vt:lpstr>
      <vt:lpstr>Maslow’un İhtiyaçlar  Hiyerarşisi Piramidi</vt:lpstr>
      <vt:lpstr>1. İlk Motivasyon Teorileri  </vt:lpstr>
      <vt:lpstr>1. İlk Motivasyon Teorileri  </vt:lpstr>
      <vt:lpstr>1. İlk Motivasyon Teorileri  d. McCelland’ın İhtiyaçlar Hiyerarşisi</vt:lpstr>
      <vt:lpstr>2. Modern Motivasyon Teorileri</vt:lpstr>
      <vt:lpstr>2. Modern Motivasyon Teorileri</vt:lpstr>
      <vt:lpstr>2. Modern Motivasyon Teorileri</vt:lpstr>
      <vt:lpstr>2. Modern Motivasyon Teorileri</vt:lpstr>
      <vt:lpstr>Haftanın Tartışma konuları</vt:lpstr>
      <vt:lpstr>Haftanın Soruları</vt:lpstr>
      <vt:lpstr>Hedef Belirleme Ödevi</vt:lpstr>
      <vt:lpstr>Gelecek Hafta:  Çalışanlar Nasıl Motive Edilir?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DAVRANIŞ ADMYO 2018-2019 BAHAR DÖNEMİ Doç. Dr. Sonay BAYRAMOĞLU ÖZUĞURLU</dc:title>
  <dc:creator>Ayse Su Ozugurlu</dc:creator>
  <cp:lastModifiedBy>sonay bayramoglu</cp:lastModifiedBy>
  <cp:revision>136</cp:revision>
  <dcterms:created xsi:type="dcterms:W3CDTF">2019-02-24T12:58:42Z</dcterms:created>
  <dcterms:modified xsi:type="dcterms:W3CDTF">2020-04-09T11:11:46Z</dcterms:modified>
</cp:coreProperties>
</file>