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4" r:id="rId3"/>
    <p:sldId id="280" r:id="rId4"/>
    <p:sldId id="281" r:id="rId5"/>
    <p:sldId id="258" r:id="rId6"/>
    <p:sldId id="257" r:id="rId7"/>
    <p:sldId id="268" r:id="rId8"/>
    <p:sldId id="269" r:id="rId9"/>
    <p:sldId id="282" r:id="rId10"/>
    <p:sldId id="283" r:id="rId11"/>
    <p:sldId id="270" r:id="rId12"/>
    <p:sldId id="284" r:id="rId13"/>
    <p:sldId id="271" r:id="rId14"/>
    <p:sldId id="272" r:id="rId15"/>
    <p:sldId id="277" r:id="rId16"/>
    <p:sldId id="278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434" autoAdjust="0"/>
  </p:normalViewPr>
  <p:slideViewPr>
    <p:cSldViewPr snapToGrid="0" showGuides="1">
      <p:cViewPr varScale="1">
        <p:scale>
          <a:sx n="104" d="100"/>
          <a:sy n="104" d="100"/>
        </p:scale>
        <p:origin x="7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EBA07-EF40-42A0-802D-B0E5DE939063}" type="datetimeFigureOut">
              <a:rPr lang="tr-TR" smtClean="0"/>
              <a:t>6.04.2018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7B36B-474D-4273-BAB8-72A0558BC7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981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Experience can teach us a lot, but if you learn safety by making a lot of your own</a:t>
            </a:r>
            <a:r>
              <a:rPr lang="tr-TR" dirty="0"/>
              <a:t> </a:t>
            </a:r>
            <a:r>
              <a:rPr lang="en-US" dirty="0"/>
              <a:t>mistakes, you may not survive for long! 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B36B-474D-4273-BAB8-72A0558BC738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5219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example, if we wear seat belts, important because wearing a seat belt does not</a:t>
            </a:r>
            <a:r>
              <a:rPr lang="tr-TR" dirty="0"/>
              <a:t> </a:t>
            </a:r>
            <a:r>
              <a:rPr lang="en-US" dirty="0"/>
              <a:t>guarantee that you will be injury-free if you are in a collision, but it does mean that your chances of</a:t>
            </a:r>
            <a:r>
              <a:rPr lang="tr-TR" dirty="0"/>
              <a:t> </a:t>
            </a:r>
            <a:r>
              <a:rPr lang="en-US" dirty="0"/>
              <a:t>survival are better if you wear a seat belt. And they will be even better if you observe other public</a:t>
            </a:r>
            <a:r>
              <a:rPr lang="tr-TR" dirty="0"/>
              <a:t> </a:t>
            </a:r>
            <a:r>
              <a:rPr lang="en-US" dirty="0"/>
              <a:t>safety rules, such as driving within the speed limit and using defensive driving techniques.</a:t>
            </a:r>
            <a:r>
              <a:rPr lang="tr-TR" dirty="0"/>
              <a:t> </a:t>
            </a:r>
            <a:r>
              <a:rPr lang="en-US" dirty="0"/>
              <a:t>Similarly, you will be required to wear splash goggles when working in the laboratory in order to</a:t>
            </a:r>
            <a:r>
              <a:rPr lang="tr-TR" dirty="0"/>
              <a:t> </a:t>
            </a:r>
            <a:r>
              <a:rPr lang="en-US" dirty="0"/>
              <a:t>reduce the risk of injury to your eyes from chemical splashes. The goggles don’t guarantee that you will</a:t>
            </a:r>
            <a:r>
              <a:rPr lang="tr-TR" dirty="0"/>
              <a:t> </a:t>
            </a:r>
            <a:r>
              <a:rPr lang="en-US" dirty="0"/>
              <a:t>not be injured but experience has shown that wearing splash goggles significantly reduces the chance</a:t>
            </a:r>
            <a:r>
              <a:rPr lang="tr-TR" dirty="0"/>
              <a:t> </a:t>
            </a:r>
            <a:r>
              <a:rPr lang="en-US" dirty="0"/>
              <a:t>of injury to your eyes. And, when combined with other safety measures like using a hood or face shield</a:t>
            </a:r>
            <a:r>
              <a:rPr lang="tr-TR" dirty="0"/>
              <a:t> </a:t>
            </a:r>
            <a:r>
              <a:rPr lang="en-US" dirty="0"/>
              <a:t>or wearing gloves, risks are decreased even more.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B36B-474D-4273-BAB8-72A0558BC738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80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43E1-F75B-483B-AF79-11EDA70C46DF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19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43E1-F75B-483B-AF79-11EDA70C46DF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7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43E1-F75B-483B-AF79-11EDA70C46DF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4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43E1-F75B-483B-AF79-11EDA70C46DF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1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43E1-F75B-483B-AF79-11EDA70C46DF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0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43E1-F75B-483B-AF79-11EDA70C46DF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43E1-F75B-483B-AF79-11EDA70C46DF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1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43E1-F75B-483B-AF79-11EDA70C46DF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43E1-F75B-483B-AF79-11EDA70C46DF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9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94243E1-F75B-483B-AF79-11EDA70C46DF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2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43E1-F75B-483B-AF79-11EDA70C46DF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7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4243E1-F75B-483B-AF79-11EDA70C46DF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62C7B95-36F1-431C-9711-374047413C1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15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7000" dirty="0"/>
              <a:t>PHA 297: Laboratory </a:t>
            </a:r>
            <a:r>
              <a:rPr lang="tr-TR" sz="7000" dirty="0" err="1"/>
              <a:t>Safety</a:t>
            </a:r>
            <a:endParaRPr lang="en-US" sz="7000" dirty="0"/>
          </a:p>
        </p:txBody>
      </p:sp>
      <p:sp>
        <p:nvSpPr>
          <p:cNvPr id="5" name="Alt Başlık 4">
            <a:extLst>
              <a:ext uri="{FF2B5EF4-FFF2-40B4-BE49-F238E27FC236}">
                <a16:creationId xmlns:a16="http://schemas.microsoft.com/office/drawing/2014/main" id="{49D39586-AA27-4A96-A827-C621128B73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01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What</a:t>
            </a:r>
            <a:r>
              <a:rPr lang="tr-TR" b="1" dirty="0"/>
              <a:t> is </a:t>
            </a:r>
            <a:r>
              <a:rPr lang="tr-TR" b="1" dirty="0" err="1"/>
              <a:t>Expose</a:t>
            </a:r>
            <a:r>
              <a:rPr lang="tr-TR" b="1" dirty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i="1" dirty="0"/>
              <a:t>Exposure</a:t>
            </a:r>
            <a:r>
              <a:rPr lang="en-US" sz="2400" dirty="0"/>
              <a:t> means </a:t>
            </a:r>
            <a:r>
              <a:rPr lang="en-US" sz="2400" dirty="0">
                <a:solidFill>
                  <a:srgbClr val="FF0000"/>
                </a:solidFill>
              </a:rPr>
              <a:t>coming in direct contact with a hazard or chemical in a fashion that causes injury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or harm</a:t>
            </a:r>
            <a:r>
              <a:rPr lang="en-US" sz="2400" dirty="0"/>
              <a:t>. </a:t>
            </a:r>
            <a:endParaRPr lang="tr-TR" sz="2400" dirty="0"/>
          </a:p>
          <a:p>
            <a:pPr algn="just"/>
            <a:r>
              <a:rPr lang="en-US" sz="2400" dirty="0"/>
              <a:t>A dose is the amount that you might ingest, breathe, or spill on your skin. </a:t>
            </a:r>
            <a:endParaRPr lang="tr-TR" sz="2400" dirty="0"/>
          </a:p>
          <a:p>
            <a:pPr algn="just"/>
            <a:r>
              <a:rPr lang="en-US" sz="2400" dirty="0"/>
              <a:t>An exposure might</a:t>
            </a:r>
            <a:r>
              <a:rPr lang="tr-TR" sz="2400" dirty="0"/>
              <a:t> </a:t>
            </a:r>
            <a:r>
              <a:rPr lang="en-US" sz="2400" dirty="0"/>
              <a:t>also arise from a fire or explosion. </a:t>
            </a:r>
            <a:endParaRPr lang="tr-TR" sz="2400" dirty="0"/>
          </a:p>
          <a:p>
            <a:pPr algn="just"/>
            <a:r>
              <a:rPr lang="en-US" sz="2400" dirty="0"/>
              <a:t>The dose, the length of exposure, and the path of exposure play</a:t>
            </a:r>
            <a:r>
              <a:rPr lang="tr-TR" sz="2400" dirty="0"/>
              <a:t> </a:t>
            </a:r>
            <a:r>
              <a:rPr lang="en-US" sz="2400" dirty="0"/>
              <a:t>significant roles in the extent of harm. </a:t>
            </a:r>
            <a:endParaRPr lang="tr-TR" sz="2400" dirty="0"/>
          </a:p>
          <a:p>
            <a:pPr algn="just"/>
            <a:r>
              <a:rPr lang="en-US" sz="2400" dirty="0"/>
              <a:t>The important thing to remember </a:t>
            </a:r>
            <a:r>
              <a:rPr lang="en-US" sz="2400" dirty="0">
                <a:solidFill>
                  <a:srgbClr val="FF0000"/>
                </a:solidFill>
              </a:rPr>
              <a:t>is that we want to minimize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or eliminate exposure to hazards.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1706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Safety from the Experts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Three factors have been identified by Geller that contribute to safety: </a:t>
            </a:r>
            <a:endParaRPr lang="tr-TR" sz="2400" dirty="0"/>
          </a:p>
          <a:p>
            <a:r>
              <a:rPr lang="en-US" sz="2400" dirty="0"/>
              <a:t>(1) </a:t>
            </a:r>
            <a:r>
              <a:rPr lang="en-US" sz="2400" i="1" dirty="0"/>
              <a:t>environmental fac</a:t>
            </a:r>
            <a:r>
              <a:rPr lang="en-US" sz="2400" dirty="0"/>
              <a:t>tors including</a:t>
            </a:r>
            <a:r>
              <a:rPr lang="tr-TR" sz="2400" dirty="0"/>
              <a:t> </a:t>
            </a:r>
            <a:r>
              <a:rPr lang="en-US" sz="2400" dirty="0"/>
              <a:t>facilities, location, equipment, procedures, and standards; </a:t>
            </a:r>
            <a:endParaRPr lang="tr-TR" sz="2400" dirty="0"/>
          </a:p>
          <a:p>
            <a:r>
              <a:rPr lang="en-US" sz="2400" dirty="0"/>
              <a:t>(2) </a:t>
            </a:r>
            <a:r>
              <a:rPr lang="en-US" sz="2400" i="1" dirty="0"/>
              <a:t>person fact</a:t>
            </a:r>
            <a:r>
              <a:rPr lang="en-US" sz="2400" dirty="0"/>
              <a:t>ors including attitude, beliefs,</a:t>
            </a:r>
            <a:r>
              <a:rPr lang="tr-TR" sz="2400" dirty="0"/>
              <a:t> </a:t>
            </a:r>
            <a:r>
              <a:rPr lang="en-US" sz="2400" dirty="0"/>
              <a:t>personality, knowledge, skills, and abilities; and</a:t>
            </a:r>
            <a:endParaRPr lang="tr-TR" sz="2400" dirty="0"/>
          </a:p>
          <a:p>
            <a:r>
              <a:rPr lang="en-US" sz="2400" dirty="0"/>
              <a:t>(3) </a:t>
            </a:r>
            <a:r>
              <a:rPr lang="en-US" sz="2400" i="1" dirty="0"/>
              <a:t>behavior factors </a:t>
            </a:r>
            <a:r>
              <a:rPr lang="en-US" sz="2400" dirty="0"/>
              <a:t>including safe and risky practices.</a:t>
            </a:r>
            <a:endParaRPr lang="tr-TR" sz="2400" dirty="0"/>
          </a:p>
          <a:p>
            <a:r>
              <a:rPr lang="en-US" sz="2400" dirty="0"/>
              <a:t>These factors are interconnected so that each factor influences others.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636471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Safety from the Experts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Suppose, for example, that you</a:t>
            </a:r>
            <a:r>
              <a:rPr lang="tr-TR" sz="2400" dirty="0"/>
              <a:t> </a:t>
            </a:r>
            <a:r>
              <a:rPr lang="en-US" sz="2400" dirty="0"/>
              <a:t>see someone fall over something that was out of place, an environmental factor. </a:t>
            </a:r>
            <a:endParaRPr lang="tr-TR" sz="2400" dirty="0"/>
          </a:p>
          <a:p>
            <a:r>
              <a:rPr lang="en-US" sz="2400" dirty="0"/>
              <a:t>You think to yourself</a:t>
            </a:r>
            <a:r>
              <a:rPr lang="tr-TR" sz="2400" dirty="0"/>
              <a:t> </a:t>
            </a:r>
            <a:r>
              <a:rPr lang="en-US" sz="2400" dirty="0"/>
              <a:t>(a personal factor), “I need to be more careful about things on the floor that I might trip over.” When</a:t>
            </a:r>
            <a:r>
              <a:rPr lang="tr-TR" sz="2400" dirty="0"/>
              <a:t> </a:t>
            </a:r>
            <a:r>
              <a:rPr lang="en-US" sz="2400" dirty="0"/>
              <a:t>you see a wastepaper basket out of place in an aisle, you move it to its place out of the way (a behavior</a:t>
            </a:r>
            <a:r>
              <a:rPr lang="tr-TR" sz="2400" dirty="0"/>
              <a:t> </a:t>
            </a:r>
            <a:r>
              <a:rPr lang="en-US" sz="2400" dirty="0"/>
              <a:t>factor).</a:t>
            </a:r>
            <a:endParaRPr lang="tr-TR" sz="2400" dirty="0"/>
          </a:p>
          <a:p>
            <a:r>
              <a:rPr lang="en-US" sz="2400" dirty="0">
                <a:solidFill>
                  <a:srgbClr val="FF0000"/>
                </a:solidFill>
              </a:rPr>
              <a:t>Being safe requires attention to all three factors since they have significant influence on your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safety.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0664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Do We Learn Safety?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Safety is </a:t>
            </a:r>
            <a:r>
              <a:rPr lang="en-US" b="1" i="1" dirty="0"/>
              <a:t>an empirical discipline. </a:t>
            </a:r>
            <a:endParaRPr lang="tr-TR" b="1" i="1" dirty="0"/>
          </a:p>
          <a:p>
            <a:pPr algn="just">
              <a:lnSpc>
                <a:spcPct val="150000"/>
              </a:lnSpc>
            </a:pPr>
            <a:r>
              <a:rPr lang="en-US" dirty="0"/>
              <a:t>This means that we often learned how to be safe from past mistakes</a:t>
            </a:r>
            <a:r>
              <a:rPr lang="tr-TR" dirty="0"/>
              <a:t> </a:t>
            </a:r>
            <a:r>
              <a:rPr lang="en-US" dirty="0"/>
              <a:t>and incidents. 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en-US" dirty="0"/>
              <a:t>Most of us do not want to have to personally experience fires,</a:t>
            </a:r>
            <a:r>
              <a:rPr lang="tr-TR" dirty="0"/>
              <a:t> </a:t>
            </a:r>
            <a:r>
              <a:rPr lang="en-US" dirty="0"/>
              <a:t>explosions, toxic exposures, or other potentially dangerous incidents. Instead, we should be learning</a:t>
            </a:r>
            <a:r>
              <a:rPr lang="tr-TR" dirty="0"/>
              <a:t> </a:t>
            </a:r>
            <a:r>
              <a:rPr lang="en-US" dirty="0"/>
              <a:t>safety guidelines that have developed from the adverse experiences of others.</a:t>
            </a:r>
            <a:r>
              <a:rPr lang="tr-TR" dirty="0"/>
              <a:t> </a:t>
            </a:r>
            <a:r>
              <a:rPr lang="en-US" dirty="0"/>
              <a:t>We can reduce our exposure to hazards through continuous and diligent efforts to include considerations</a:t>
            </a:r>
            <a:r>
              <a:rPr lang="tr-TR" dirty="0"/>
              <a:t> </a:t>
            </a:r>
            <a:r>
              <a:rPr lang="en-US" dirty="0"/>
              <a:t>about safety in our daily decisions. 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en-US" dirty="0"/>
              <a:t>This simply involves thinking about safety and taking</a:t>
            </a:r>
            <a:r>
              <a:rPr lang="tr-TR" dirty="0"/>
              <a:t> </a:t>
            </a:r>
            <a:r>
              <a:rPr lang="en-US" dirty="0"/>
              <a:t>steps to </a:t>
            </a:r>
            <a:r>
              <a:rPr lang="en-US" dirty="0" err="1"/>
              <a:t>revent</a:t>
            </a:r>
            <a:r>
              <a:rPr lang="en-US" dirty="0"/>
              <a:t> incidents, especially in the laboratory. Unfortunately, there is rarely positive feedback</a:t>
            </a:r>
            <a:r>
              <a:rPr lang="tr-TR" dirty="0"/>
              <a:t> </a:t>
            </a:r>
            <a:r>
              <a:rPr lang="en-US" dirty="0"/>
              <a:t>for being safe, but there is often negative feedback for not being safe. The consequence of </a:t>
            </a:r>
            <a:r>
              <a:rPr lang="tr-TR" dirty="0"/>
              <a:t> e</a:t>
            </a:r>
            <a:r>
              <a:rPr lang="en-US" dirty="0" err="1"/>
              <a:t>xposure</a:t>
            </a:r>
            <a:r>
              <a:rPr lang="en-US" dirty="0"/>
              <a:t> to</a:t>
            </a:r>
            <a:r>
              <a:rPr lang="tr-TR" dirty="0"/>
              <a:t> </a:t>
            </a:r>
            <a:r>
              <a:rPr lang="en-US" dirty="0"/>
              <a:t>Unnecessary risk is likely to be injury or harm to you or others.</a:t>
            </a:r>
          </a:p>
        </p:txBody>
      </p:sp>
    </p:spTree>
    <p:extLst>
      <p:ext uri="{BB962C8B-B14F-4D97-AF65-F5344CB8AC3E}">
        <p14:creationId xmlns:p14="http://schemas.microsoft.com/office/powerpoint/2010/main" val="2064050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6165" y="387048"/>
            <a:ext cx="11715205" cy="402336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To maintain a safe lab environment, it is critical that everyone minimizes and/or eliminates the risk of</a:t>
            </a:r>
            <a:r>
              <a:rPr lang="tr-TR" dirty="0"/>
              <a:t> </a:t>
            </a:r>
            <a:r>
              <a:rPr lang="en-US" dirty="0"/>
              <a:t>exposure to hazards. We do this everyday with precautions that we have learned to prevent or reduce</a:t>
            </a:r>
            <a:r>
              <a:rPr lang="tr-TR" dirty="0"/>
              <a:t> i</a:t>
            </a:r>
            <a:r>
              <a:rPr lang="en-US" dirty="0" err="1"/>
              <a:t>njury</a:t>
            </a:r>
            <a:r>
              <a:rPr lang="en-US" dirty="0"/>
              <a:t> and harm.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en-US" dirty="0"/>
              <a:t>you will be required to wear splash goggles when working in the laboratory in order to</a:t>
            </a:r>
            <a:r>
              <a:rPr lang="tr-TR" dirty="0"/>
              <a:t> </a:t>
            </a:r>
            <a:r>
              <a:rPr lang="en-US" dirty="0"/>
              <a:t>reduce the risk of injury to your eyes from chemical splashes. The goggles don’t guarantee that you will</a:t>
            </a:r>
            <a:r>
              <a:rPr lang="tr-TR" dirty="0"/>
              <a:t> </a:t>
            </a:r>
            <a:r>
              <a:rPr lang="en-US" dirty="0"/>
              <a:t>not be injured but experience has shown that wearing splash goggles significantly reduces the chance</a:t>
            </a:r>
            <a:r>
              <a:rPr lang="tr-TR" dirty="0"/>
              <a:t> </a:t>
            </a:r>
            <a:r>
              <a:rPr lang="en-US" dirty="0"/>
              <a:t>of injury to your eyes.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300" y="2954866"/>
            <a:ext cx="8098933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67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791143"/>
            <a:ext cx="10058400" cy="402336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To </a:t>
            </a:r>
            <a:r>
              <a:rPr lang="en-US" b="1" i="1" dirty="0"/>
              <a:t>work safely </a:t>
            </a:r>
            <a:r>
              <a:rPr lang="en-US" b="1" dirty="0"/>
              <a:t>means </a:t>
            </a:r>
            <a:r>
              <a:rPr lang="en-US" dirty="0"/>
              <a:t>that you are educated in safety, you continue to learn about safety, you</a:t>
            </a:r>
            <a:r>
              <a:rPr lang="tr-TR" dirty="0"/>
              <a:t> </a:t>
            </a:r>
            <a:r>
              <a:rPr lang="en-US" dirty="0"/>
              <a:t>learn to recognize and evaluate hazards, you practice safe procedures, and you maintain a high</a:t>
            </a:r>
            <a:r>
              <a:rPr lang="tr-TR" dirty="0"/>
              <a:t> </a:t>
            </a:r>
            <a:r>
              <a:rPr lang="en-US" dirty="0"/>
              <a:t>level of safety awareness.</a:t>
            </a:r>
            <a:r>
              <a:rPr lang="tr-TR" dirty="0"/>
              <a:t> 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b="1" dirty="0"/>
              <a:t>To </a:t>
            </a:r>
            <a:r>
              <a:rPr lang="en-US" b="1" i="1" dirty="0"/>
              <a:t>avoid unnecessary risk </a:t>
            </a:r>
            <a:r>
              <a:rPr lang="en-US" b="1" dirty="0"/>
              <a:t>means </a:t>
            </a:r>
            <a:r>
              <a:rPr lang="en-US" dirty="0"/>
              <a:t>that you learn to recognize risks and minimize and manage</a:t>
            </a:r>
            <a:r>
              <a:rPr lang="tr-TR" dirty="0"/>
              <a:t> </a:t>
            </a:r>
            <a:r>
              <a:rPr lang="en-US" dirty="0"/>
              <a:t>those risks when working in the laboratory.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To </a:t>
            </a:r>
            <a:r>
              <a:rPr lang="en-US" b="1" i="1" dirty="0"/>
              <a:t>accept responsibility for safety </a:t>
            </a:r>
            <a:r>
              <a:rPr lang="en-US" b="1" dirty="0"/>
              <a:t>as an act of caring for others means </a:t>
            </a:r>
            <a:r>
              <a:rPr lang="en-US" dirty="0"/>
              <a:t>that you are responsible</a:t>
            </a:r>
            <a:r>
              <a:rPr lang="tr-TR" dirty="0"/>
              <a:t> </a:t>
            </a:r>
            <a:r>
              <a:rPr lang="en-US" dirty="0"/>
              <a:t>and accountable for your safety and for the safety of others. This requires a constant awareness in</a:t>
            </a:r>
            <a:r>
              <a:rPr lang="tr-TR" dirty="0"/>
              <a:t> </a:t>
            </a:r>
            <a:r>
              <a:rPr lang="en-US" dirty="0"/>
              <a:t>the laboratory of what you are doing and what other students are doing. Instructors and teaching</a:t>
            </a:r>
            <a:r>
              <a:rPr lang="tr-TR" dirty="0"/>
              <a:t> </a:t>
            </a:r>
            <a:r>
              <a:rPr lang="en-US" dirty="0"/>
              <a:t>assistants share the responsibility of maintaining safety in undergraduate teaching laboratories but</a:t>
            </a:r>
            <a:r>
              <a:rPr lang="tr-TR" dirty="0"/>
              <a:t> </a:t>
            </a:r>
            <a:r>
              <a:rPr lang="en-US" dirty="0"/>
              <a:t>this does not release you from sharing in this responsibility.</a:t>
            </a:r>
          </a:p>
        </p:txBody>
      </p:sp>
      <p:pic>
        <p:nvPicPr>
          <p:cNvPr id="5" name="Picture 4" descr="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048" y="63143"/>
            <a:ext cx="2592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b="1" dirty="0" err="1"/>
              <a:t>Safety</a:t>
            </a:r>
            <a:r>
              <a:rPr lang="tr-TR" b="1" dirty="0"/>
              <a:t> </a:t>
            </a:r>
            <a:r>
              <a:rPr lang="tr-TR" b="1" dirty="0" err="1"/>
              <a:t>Ethics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95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05" y="189000"/>
            <a:ext cx="10506808" cy="6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93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1197428" y="1790700"/>
            <a:ext cx="10624457" cy="1066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Responsible at All Times. No horseplay, practical jokes, pranks, etc.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869950" y="2324100"/>
            <a:ext cx="762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/>
              <a:t>Follow </a:t>
            </a:r>
            <a:r>
              <a:rPr lang="en-US" altLang="en-US" sz="2800" u="sng" dirty="0"/>
              <a:t>all</a:t>
            </a:r>
            <a:r>
              <a:rPr lang="en-US" altLang="en-US" sz="2800" dirty="0"/>
              <a:t> instructions carefully.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800" dirty="0"/>
          </a:p>
        </p:txBody>
      </p:sp>
      <p:sp>
        <p:nvSpPr>
          <p:cNvPr id="7" name="Rectangle 1029"/>
          <p:cNvSpPr>
            <a:spLocks noChangeArrowheads="1"/>
          </p:cNvSpPr>
          <p:nvPr/>
        </p:nvSpPr>
        <p:spPr bwMode="auto">
          <a:xfrm>
            <a:off x="869950" y="2749550"/>
            <a:ext cx="7620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/>
              <a:t>Do not play with lab equipment until instructed to do so.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800" dirty="0"/>
          </a:p>
        </p:txBody>
      </p:sp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869950" y="4318000"/>
            <a:ext cx="7620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/>
              <a:t>Food, drink, and gum are not allowed in the science classroom.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800" dirty="0"/>
          </a:p>
        </p:txBody>
      </p:sp>
      <p:sp>
        <p:nvSpPr>
          <p:cNvPr id="10" name="Rectangle 1033"/>
          <p:cNvSpPr>
            <a:spLocks noChangeArrowheads="1"/>
          </p:cNvSpPr>
          <p:nvPr/>
        </p:nvSpPr>
        <p:spPr bwMode="auto">
          <a:xfrm>
            <a:off x="2372179" y="5813878"/>
            <a:ext cx="7118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FF0000"/>
                </a:solidFill>
              </a:rPr>
              <a:t>Lab Safety: Everyone Is Responsible!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200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  General Safety Guidelines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869950" y="5140778"/>
            <a:ext cx="108648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/>
              <a:t>Notify the </a:t>
            </a:r>
            <a:r>
              <a:rPr lang="tr-TR" altLang="en-US" sz="2800" dirty="0" err="1"/>
              <a:t>instructur</a:t>
            </a:r>
            <a:r>
              <a:rPr lang="en-US" altLang="en-US" sz="2800" dirty="0"/>
              <a:t> </a:t>
            </a:r>
            <a:r>
              <a:rPr lang="en-US" altLang="en-US" sz="2800" u="sng" dirty="0">
                <a:solidFill>
                  <a:srgbClr val="E81808"/>
                </a:solidFill>
              </a:rPr>
              <a:t>immediately</a:t>
            </a:r>
            <a:r>
              <a:rPr lang="en-US" altLang="en-US" sz="2800" dirty="0"/>
              <a:t> of any accidents or unsafe conditions in the </a:t>
            </a:r>
            <a:r>
              <a:rPr lang="tr-TR" altLang="en-US" sz="2800" dirty="0" err="1"/>
              <a:t>lab</a:t>
            </a:r>
            <a:r>
              <a:rPr lang="en-US" altLang="en-US" sz="2800" dirty="0"/>
              <a:t>!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800" b="1" dirty="0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869950" y="3552825"/>
            <a:ext cx="762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/>
              <a:t>Wash your hands with soap and water after experiments.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9205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6" grpId="0" autoUpdateAnimBg="0"/>
      <p:bldP spid="7" grpId="0" autoUpdateAnimBg="0"/>
      <p:bldP spid="8" grpId="0" autoUpdateAnimBg="0"/>
      <p:bldP spid="15" grpId="0" autoUpdateAnimBg="0"/>
      <p:bldP spid="1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WHY SAFETY?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altLang="en-US" dirty="0">
                <a:cs typeface="Times New Roman" panose="02020603050405020304" pitchFamily="18" charset="0"/>
              </a:rPr>
              <a:t>Science is a hands-on laboratory class. </a:t>
            </a:r>
          </a:p>
          <a:p>
            <a:pPr algn="just"/>
            <a:r>
              <a:rPr lang="en-US" altLang="en-US" dirty="0">
                <a:cs typeface="Times New Roman" panose="02020603050405020304" pitchFamily="18" charset="0"/>
              </a:rPr>
              <a:t>You will be doing many laboratory activities, which require the use of hazardous chemicals and expensive lab equipment. </a:t>
            </a:r>
          </a:p>
          <a:p>
            <a:pPr algn="just"/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Safety in the </a:t>
            </a:r>
            <a:r>
              <a:rPr lang="tr-TR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laboratory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is the #1 priority.</a:t>
            </a:r>
          </a:p>
          <a:p>
            <a:pPr algn="just"/>
            <a:r>
              <a:rPr lang="en-US" altLang="en-US" dirty="0">
                <a:cs typeface="Times New Roman" panose="02020603050405020304" pitchFamily="18" charset="0"/>
              </a:rPr>
              <a:t>To ensure a safe </a:t>
            </a:r>
            <a:r>
              <a:rPr lang="tr-TR" altLang="en-US" dirty="0">
                <a:cs typeface="Times New Roman" panose="02020603050405020304" pitchFamily="18" charset="0"/>
              </a:rPr>
              <a:t>laboratory</a:t>
            </a:r>
            <a:r>
              <a:rPr lang="en-US" altLang="en-US" dirty="0">
                <a:cs typeface="Times New Roman" panose="02020603050405020304" pitchFamily="18" charset="0"/>
              </a:rPr>
              <a:t>, a list of rules has been developed and provided to you</a:t>
            </a:r>
            <a:r>
              <a:rPr lang="tr-TR" altLang="en-US" dirty="0"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dirty="0">
                <a:cs typeface="Times New Roman" panose="02020603050405020304" pitchFamily="18" charset="0"/>
              </a:rPr>
              <a:t>These rules must be followed at all times. </a:t>
            </a:r>
            <a:endParaRPr lang="tr-TR" altLang="en-US" dirty="0">
              <a:cs typeface="Times New Roman" panose="02020603050405020304" pitchFamily="18" charset="0"/>
            </a:endParaRPr>
          </a:p>
          <a:p>
            <a:pPr algn="just"/>
            <a:r>
              <a:rPr lang="en-US" b="1" dirty="0"/>
              <a:t>THERE ARE </a:t>
            </a:r>
            <a:r>
              <a:rPr lang="en-US" dirty="0"/>
              <a:t>hundreds of “things to learn about safety.” </a:t>
            </a:r>
            <a:endParaRPr lang="tr-TR" dirty="0"/>
          </a:p>
          <a:p>
            <a:pPr algn="just"/>
            <a:r>
              <a:rPr lang="en-US" dirty="0"/>
              <a:t>But, without some framework into</a:t>
            </a:r>
            <a:r>
              <a:rPr lang="tr-TR" dirty="0"/>
              <a:t> </a:t>
            </a:r>
            <a:r>
              <a:rPr lang="en-US" dirty="0"/>
              <a:t>which to place all of this information, it just becomes rules and guidelines that are too easy to forget</a:t>
            </a:r>
            <a:r>
              <a:rPr lang="tr-TR" dirty="0"/>
              <a:t> </a:t>
            </a:r>
            <a:r>
              <a:rPr lang="en-US" dirty="0"/>
              <a:t>over time.</a:t>
            </a:r>
            <a:endParaRPr lang="tr-TR" dirty="0"/>
          </a:p>
          <a:p>
            <a:pPr algn="just"/>
            <a:r>
              <a:rPr lang="en-US" dirty="0"/>
              <a:t>Understanding the reasons </a:t>
            </a:r>
            <a:r>
              <a:rPr lang="en-US" i="1" dirty="0"/>
              <a:t>why </a:t>
            </a:r>
            <a:r>
              <a:rPr lang="en-US" dirty="0"/>
              <a:t>safety is important is crucial to understanding the reasons</a:t>
            </a:r>
            <a:r>
              <a:rPr lang="tr-TR" dirty="0"/>
              <a:t> </a:t>
            </a:r>
            <a:r>
              <a:rPr lang="en-US" dirty="0"/>
              <a:t>that stand behind the facts, rules, and guidelines.</a:t>
            </a:r>
          </a:p>
          <a:p>
            <a:pPr algn="just"/>
            <a:endParaRPr lang="en-US" altLang="en-US" dirty="0"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  <p:pic>
        <p:nvPicPr>
          <p:cNvPr id="1026" name="Picture 2" descr="C:\Documents and Settings\Lab9\Desktop\science_chemistry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-100467"/>
            <a:ext cx="330517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52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s://jessicamillerblog.files.wordpress.com/2014/08/lab-safety-pro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53" y="0"/>
            <a:ext cx="8601500" cy="61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7" y="58843"/>
            <a:ext cx="7696200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123" y="595765"/>
            <a:ext cx="3810000" cy="53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2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Principles of Safety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Discusses the importance of safety in the laboratory and</a:t>
            </a:r>
            <a:r>
              <a:rPr lang="tr-TR" dirty="0"/>
              <a:t> </a:t>
            </a:r>
            <a:r>
              <a:rPr lang="en-US" dirty="0"/>
              <a:t>introduces the </a:t>
            </a:r>
            <a:r>
              <a:rPr lang="en-US" i="1" dirty="0"/>
              <a:t>four principles of safety </a:t>
            </a:r>
            <a:r>
              <a:rPr lang="en-US" dirty="0"/>
              <a:t>and </a:t>
            </a:r>
            <a:r>
              <a:rPr lang="en-US" i="1" dirty="0"/>
              <a:t>the student safety ethic</a:t>
            </a:r>
            <a:r>
              <a:rPr lang="tr-TR" i="1" dirty="0"/>
              <a:t>. </a:t>
            </a:r>
          </a:p>
          <a:p>
            <a:pPr algn="just"/>
            <a:endParaRPr lang="tr-TR" i="1" dirty="0"/>
          </a:p>
          <a:p>
            <a:r>
              <a:rPr lang="en-US" dirty="0"/>
              <a:t>teach you how to work safely in the laboratory. To be safe in the laboratory</a:t>
            </a:r>
          </a:p>
          <a:p>
            <a:r>
              <a:rPr lang="en-US" dirty="0"/>
              <a:t>or elsewhere, you need to do only four things:</a:t>
            </a:r>
          </a:p>
          <a:p>
            <a:r>
              <a:rPr lang="en-US" dirty="0"/>
              <a:t>• </a:t>
            </a:r>
            <a:r>
              <a:rPr lang="en-US" i="1" dirty="0"/>
              <a:t>R</a:t>
            </a:r>
            <a:r>
              <a:rPr lang="en-US" dirty="0"/>
              <a:t>ecognize hazards.</a:t>
            </a:r>
          </a:p>
          <a:p>
            <a:r>
              <a:rPr lang="en-US" dirty="0"/>
              <a:t>• </a:t>
            </a:r>
            <a:r>
              <a:rPr lang="en-US" i="1" dirty="0"/>
              <a:t>A</a:t>
            </a:r>
            <a:r>
              <a:rPr lang="en-US" dirty="0"/>
              <a:t>ssess the risks of hazards.</a:t>
            </a:r>
          </a:p>
          <a:p>
            <a:r>
              <a:rPr lang="en-US" dirty="0"/>
              <a:t>• </a:t>
            </a:r>
            <a:r>
              <a:rPr lang="en-US" i="1" dirty="0"/>
              <a:t>M</a:t>
            </a:r>
            <a:r>
              <a:rPr lang="en-US" dirty="0"/>
              <a:t>inimize the risks of hazards.</a:t>
            </a:r>
          </a:p>
          <a:p>
            <a:r>
              <a:rPr lang="en-US" dirty="0"/>
              <a:t>• </a:t>
            </a:r>
            <a:r>
              <a:rPr lang="en-US" i="1" dirty="0"/>
              <a:t>P</a:t>
            </a:r>
            <a:r>
              <a:rPr lang="en-US" dirty="0"/>
              <a:t>repare for emergencies.</a:t>
            </a:r>
            <a:endParaRPr lang="tr-TR" dirty="0"/>
          </a:p>
          <a:p>
            <a:r>
              <a:rPr lang="en-US" dirty="0"/>
              <a:t>We use the acronym RAMP to remind the student of these principles—RAMP up for safety</a:t>
            </a:r>
          </a:p>
          <a:p>
            <a:endParaRPr lang="en-US" dirty="0"/>
          </a:p>
        </p:txBody>
      </p:sp>
      <p:pic>
        <p:nvPicPr>
          <p:cNvPr id="1026" name="Picture 2" descr="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774" y="3104122"/>
            <a:ext cx="2438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71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F</a:t>
            </a:r>
            <a:r>
              <a:rPr lang="en-US" dirty="0"/>
              <a:t>our simple principles of laboratory and chemical safety to:</a:t>
            </a:r>
          </a:p>
          <a:p>
            <a:r>
              <a:rPr lang="en-US" b="1" dirty="0"/>
              <a:t>1. R</a:t>
            </a:r>
            <a:r>
              <a:rPr lang="en-US" dirty="0"/>
              <a:t>ecognize hazards;</a:t>
            </a:r>
          </a:p>
          <a:p>
            <a:r>
              <a:rPr lang="en-US" b="1" dirty="0"/>
              <a:t>2. A</a:t>
            </a:r>
            <a:r>
              <a:rPr lang="en-US" dirty="0"/>
              <a:t>ssess the risks of those hazards;</a:t>
            </a:r>
          </a:p>
          <a:p>
            <a:r>
              <a:rPr lang="en-US" b="1" dirty="0"/>
              <a:t>3. M</a:t>
            </a:r>
            <a:r>
              <a:rPr lang="en-US" dirty="0"/>
              <a:t>inimize, manage, or control those hazards; and</a:t>
            </a:r>
          </a:p>
          <a:p>
            <a:r>
              <a:rPr lang="en-US" b="1" dirty="0"/>
              <a:t>4. P</a:t>
            </a:r>
            <a:r>
              <a:rPr lang="en-US" dirty="0"/>
              <a:t>repare to respond to emergencies.</a:t>
            </a:r>
          </a:p>
        </p:txBody>
      </p:sp>
      <p:pic>
        <p:nvPicPr>
          <p:cNvPr id="5124" name="Picture 4" descr="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80" y="3429000"/>
            <a:ext cx="2880000" cy="243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780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What</a:t>
            </a:r>
            <a:r>
              <a:rPr lang="tr-TR" b="1" dirty="0"/>
              <a:t> is </a:t>
            </a:r>
            <a:r>
              <a:rPr lang="tr-TR" b="1" dirty="0" err="1"/>
              <a:t>Safety</a:t>
            </a:r>
            <a:r>
              <a:rPr lang="tr-TR" b="1" dirty="0"/>
              <a:t>?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i="1" dirty="0"/>
              <a:t>Safety </a:t>
            </a:r>
            <a:r>
              <a:rPr lang="en-US" b="1" dirty="0"/>
              <a:t>is freedom from danger, injury, or damage. </a:t>
            </a:r>
            <a:r>
              <a:rPr lang="en-US" dirty="0"/>
              <a:t>Being safe requires actions by </a:t>
            </a:r>
            <a:r>
              <a:rPr lang="en-US" i="1" dirty="0"/>
              <a:t>you </a:t>
            </a:r>
            <a:r>
              <a:rPr lang="en-US" dirty="0"/>
              <a:t>and by</a:t>
            </a:r>
            <a:r>
              <a:rPr lang="tr-TR" dirty="0"/>
              <a:t> </a:t>
            </a:r>
            <a:r>
              <a:rPr lang="en-US" dirty="0"/>
              <a:t>others. When you decide to adopt safety as an integral part of your laboratory experiences it</a:t>
            </a:r>
            <a:r>
              <a:rPr lang="tr-TR" dirty="0"/>
              <a:t> </a:t>
            </a:r>
            <a:r>
              <a:rPr lang="en-US" dirty="0"/>
              <a:t>means that you always seek to do those things that prevent incidents that might cause injury and harm.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This sounds easy, but when doing chemistry experiments in laboratories, it is often easier to get “caught</a:t>
            </a:r>
            <a:r>
              <a:rPr lang="tr-TR" dirty="0"/>
              <a:t> </a:t>
            </a:r>
            <a:r>
              <a:rPr lang="en-US" dirty="0"/>
              <a:t>up” in the procedures and trying to understand what you are doing and to forget about making sure</a:t>
            </a:r>
            <a:r>
              <a:rPr lang="tr-TR" dirty="0"/>
              <a:t> </a:t>
            </a:r>
            <a:r>
              <a:rPr lang="en-US" dirty="0"/>
              <a:t>you’re doing it safely. </a:t>
            </a:r>
          </a:p>
        </p:txBody>
      </p:sp>
    </p:spTree>
    <p:extLst>
      <p:ext uri="{BB962C8B-B14F-4D97-AF65-F5344CB8AC3E}">
        <p14:creationId xmlns:p14="http://schemas.microsoft.com/office/powerpoint/2010/main" val="83807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75718"/>
            <a:ext cx="10058400" cy="1450757"/>
          </a:xfrm>
        </p:spPr>
        <p:txBody>
          <a:bodyPr/>
          <a:lstStyle/>
          <a:p>
            <a:r>
              <a:rPr lang="tr-TR" b="1" dirty="0" err="1"/>
              <a:t>What</a:t>
            </a:r>
            <a:r>
              <a:rPr lang="tr-TR" b="1" dirty="0"/>
              <a:t> is </a:t>
            </a:r>
            <a:r>
              <a:rPr lang="tr-TR" b="1" dirty="0" err="1"/>
              <a:t>Hazard</a:t>
            </a:r>
            <a:r>
              <a:rPr lang="tr-TR" b="1" dirty="0"/>
              <a:t>, Risk and </a:t>
            </a:r>
            <a:r>
              <a:rPr lang="tr-TR" b="1" dirty="0" err="1"/>
              <a:t>Expose</a:t>
            </a:r>
            <a:r>
              <a:rPr lang="tr-TR" b="1" dirty="0"/>
              <a:t>?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A </a:t>
            </a:r>
            <a:r>
              <a:rPr lang="en-US" sz="2400" i="1" dirty="0"/>
              <a:t>hazard </a:t>
            </a:r>
            <a:r>
              <a:rPr lang="en-US" sz="2400" dirty="0"/>
              <a:t>is a </a:t>
            </a:r>
            <a:r>
              <a:rPr lang="en-US" sz="2400" dirty="0">
                <a:solidFill>
                  <a:srgbClr val="FF0000"/>
                </a:solidFill>
              </a:rPr>
              <a:t>potential source of danger or harm</a:t>
            </a:r>
            <a:r>
              <a:rPr lang="en-US" sz="2400" dirty="0"/>
              <a:t>. </a:t>
            </a:r>
            <a:endParaRPr lang="tr-TR" sz="2400" dirty="0"/>
          </a:p>
          <a:p>
            <a:pPr algn="just"/>
            <a:r>
              <a:rPr lang="en-US" sz="2400" dirty="0"/>
              <a:t>The word </a:t>
            </a:r>
            <a:r>
              <a:rPr lang="en-US" sz="2400" i="1" dirty="0">
                <a:solidFill>
                  <a:srgbClr val="FF0000"/>
                </a:solidFill>
              </a:rPr>
              <a:t>potential </a:t>
            </a:r>
            <a:r>
              <a:rPr lang="en-US" sz="2400" dirty="0">
                <a:solidFill>
                  <a:srgbClr val="FF0000"/>
                </a:solidFill>
              </a:rPr>
              <a:t>means something that is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capable of being dange</a:t>
            </a:r>
            <a:r>
              <a:rPr lang="en-US" sz="2400" dirty="0"/>
              <a:t>rous or harmful. </a:t>
            </a:r>
            <a:endParaRPr lang="tr-TR" sz="2400" dirty="0"/>
          </a:p>
          <a:p>
            <a:pPr algn="just"/>
            <a:r>
              <a:rPr lang="en-US" sz="2400" dirty="0"/>
              <a:t>Many chemicals may have inherent hazardous </a:t>
            </a:r>
            <a:r>
              <a:rPr lang="tr-TR" sz="2400" dirty="0"/>
              <a:t>p</a:t>
            </a:r>
            <a:r>
              <a:rPr lang="en-US" sz="2400" dirty="0" err="1"/>
              <a:t>roperties</a:t>
            </a:r>
            <a:r>
              <a:rPr lang="en-US" sz="2400" dirty="0"/>
              <a:t> and</a:t>
            </a:r>
            <a:r>
              <a:rPr lang="tr-TR" sz="2400" dirty="0"/>
              <a:t> </a:t>
            </a:r>
            <a:r>
              <a:rPr lang="en-US" sz="2400" dirty="0"/>
              <a:t>these hazardous properties never change. </a:t>
            </a:r>
            <a:endParaRPr lang="tr-TR" sz="2400" dirty="0"/>
          </a:p>
          <a:p>
            <a:pPr algn="just"/>
            <a:r>
              <a:rPr lang="en-US" sz="2400" dirty="0"/>
              <a:t>The practice of safety is really </a:t>
            </a:r>
            <a:r>
              <a:rPr lang="en-US" sz="2400" dirty="0">
                <a:solidFill>
                  <a:srgbClr val="FF0000"/>
                </a:solidFill>
              </a:rPr>
              <a:t>about minimizing, managing,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or controlling these hazards.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42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What</a:t>
            </a:r>
            <a:r>
              <a:rPr lang="tr-TR" b="1" dirty="0"/>
              <a:t> is Risk?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i="1" dirty="0"/>
              <a:t>Risk</a:t>
            </a:r>
            <a:r>
              <a:rPr lang="en-US" sz="2800" dirty="0"/>
              <a:t> is the </a:t>
            </a:r>
            <a:r>
              <a:rPr lang="en-US" sz="2800" dirty="0">
                <a:solidFill>
                  <a:srgbClr val="FF0000"/>
                </a:solidFill>
              </a:rPr>
              <a:t>probability of suffering harm from being exposed to a hazard or unsafe situation</a:t>
            </a:r>
            <a:r>
              <a:rPr lang="en-US" sz="2800" dirty="0"/>
              <a:t>.</a:t>
            </a:r>
            <a:r>
              <a:rPr lang="tr-TR" sz="2800" dirty="0"/>
              <a:t> </a:t>
            </a:r>
          </a:p>
          <a:p>
            <a:pPr algn="just"/>
            <a:r>
              <a:rPr lang="en-US" sz="2800" dirty="0"/>
              <a:t>The level of risk depends on many things beyond the inherent hazard of a chemical. </a:t>
            </a:r>
            <a:endParaRPr lang="tr-TR" sz="2800" dirty="0"/>
          </a:p>
          <a:p>
            <a:pPr algn="just"/>
            <a:r>
              <a:rPr lang="en-US" sz="2800" dirty="0"/>
              <a:t>For example, the</a:t>
            </a:r>
            <a:r>
              <a:rPr lang="tr-TR" sz="2800" dirty="0"/>
              <a:t> </a:t>
            </a:r>
            <a:r>
              <a:rPr lang="en-US" sz="2800" dirty="0"/>
              <a:t>amount of the chemical, the form it is in (gas, liquid, or solid), and how you handle the chemical all</a:t>
            </a:r>
            <a:r>
              <a:rPr lang="tr-TR" sz="2800" dirty="0"/>
              <a:t> </a:t>
            </a:r>
            <a:r>
              <a:rPr lang="en-US" sz="2800" dirty="0"/>
              <a:t>affect the level of risk.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775356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387</TotalTime>
  <Words>1438</Words>
  <Application>Microsoft Office PowerPoint</Application>
  <PresentationFormat>Geniş ekran</PresentationFormat>
  <Paragraphs>76</Paragraphs>
  <Slides>17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Times New Roman</vt:lpstr>
      <vt:lpstr>Geçmişe bakış</vt:lpstr>
      <vt:lpstr>PHA 297: Laboratory Safety</vt:lpstr>
      <vt:lpstr>WHY SAFETY?</vt:lpstr>
      <vt:lpstr>PowerPoint Sunusu</vt:lpstr>
      <vt:lpstr>PowerPoint Sunusu</vt:lpstr>
      <vt:lpstr>Principles of Safety</vt:lpstr>
      <vt:lpstr>PowerPoint Sunusu</vt:lpstr>
      <vt:lpstr>What is Safety?</vt:lpstr>
      <vt:lpstr>What is Hazard, Risk and Expose?</vt:lpstr>
      <vt:lpstr>What is Risk?</vt:lpstr>
      <vt:lpstr>What is Expose?</vt:lpstr>
      <vt:lpstr>Safety from the Experts</vt:lpstr>
      <vt:lpstr>Safety from the Experts</vt:lpstr>
      <vt:lpstr>How Do We Learn Safety?</vt:lpstr>
      <vt:lpstr>PowerPoint Sunusu</vt:lpstr>
      <vt:lpstr>Safety Ethics</vt:lpstr>
      <vt:lpstr>PowerPoint Sunusu</vt:lpstr>
      <vt:lpstr>  General Safety Guidelines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sevinc</dc:creator>
  <cp:lastModifiedBy>Mehmet Gokhan Caglayan</cp:lastModifiedBy>
  <cp:revision>23</cp:revision>
  <dcterms:created xsi:type="dcterms:W3CDTF">2016-10-03T18:10:26Z</dcterms:created>
  <dcterms:modified xsi:type="dcterms:W3CDTF">2018-04-06T06:59:11Z</dcterms:modified>
</cp:coreProperties>
</file>