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05" r:id="rId2"/>
    <p:sldId id="406" r:id="rId3"/>
    <p:sldId id="407" r:id="rId4"/>
    <p:sldId id="408" r:id="rId5"/>
    <p:sldId id="409" r:id="rId6"/>
    <p:sldId id="410" r:id="rId7"/>
    <p:sldId id="359" r:id="rId8"/>
    <p:sldId id="361" r:id="rId9"/>
    <p:sldId id="369" r:id="rId10"/>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9" autoAdjust="0"/>
    <p:restoredTop sz="94660"/>
  </p:normalViewPr>
  <p:slideViewPr>
    <p:cSldViewPr>
      <p:cViewPr varScale="1">
        <p:scale>
          <a:sx n="83" d="100"/>
          <a:sy n="83" d="100"/>
        </p:scale>
        <p:origin x="1435"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6.07.2020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6.07.2020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6.07.2020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6.07.2020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6.07.2020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6.07.2020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6.07.2020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6.07.2020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6.07.2020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6.07.2020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6.07.2020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6.07.2020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2928938" y="1341438"/>
            <a:ext cx="5857875" cy="55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algn="ctr" eaLnBrk="1" hangingPunct="1">
              <a:spcBef>
                <a:spcPct val="0"/>
              </a:spcBef>
              <a:buClrTx/>
              <a:buSzTx/>
              <a:buFontTx/>
              <a:buNone/>
            </a:pPr>
            <a:r>
              <a:rPr lang="tr-TR" altLang="tr-TR" sz="2400">
                <a:solidFill>
                  <a:schemeClr val="bg1"/>
                </a:solidFill>
                <a:latin typeface="Bookman Old Style" panose="02050604050505020204" pitchFamily="18" charset="0"/>
              </a:rPr>
              <a:t>-</a:t>
            </a:r>
            <a:r>
              <a:rPr lang="tr-TR" altLang="tr-TR" sz="2400">
                <a:solidFill>
                  <a:schemeClr val="bg1"/>
                </a:solidFill>
                <a:latin typeface="Arial" panose="020B0604020202020204" pitchFamily="34" charset="0"/>
              </a:rPr>
              <a:t>Basın Bülteni</a:t>
            </a:r>
          </a:p>
          <a:p>
            <a:pPr algn="ctr" eaLnBrk="1" hangingPunct="1">
              <a:spcBef>
                <a:spcPct val="0"/>
              </a:spcBef>
              <a:buClrTx/>
              <a:buSzTx/>
              <a:buFontTx/>
              <a:buNone/>
            </a:pPr>
            <a:endParaRPr lang="tr-TR" altLang="tr-TR" sz="2400">
              <a:solidFill>
                <a:schemeClr val="bg1"/>
              </a:solidFill>
              <a:latin typeface="Arial" panose="020B0604020202020204" pitchFamily="34" charset="0"/>
            </a:endParaRPr>
          </a:p>
          <a:p>
            <a:pPr algn="ctr" eaLnBrk="1" hangingPunct="1">
              <a:spcBef>
                <a:spcPct val="0"/>
              </a:spcBef>
              <a:buClrTx/>
              <a:buSzTx/>
              <a:buFontTx/>
              <a:buNone/>
            </a:pPr>
            <a:r>
              <a:rPr lang="tr-TR" altLang="tr-TR" sz="2400">
                <a:solidFill>
                  <a:schemeClr val="bg1"/>
                </a:solidFill>
                <a:latin typeface="Arial" panose="020B0604020202020204" pitchFamily="34" charset="0"/>
              </a:rPr>
              <a:t>-Basın Bilgi Notu</a:t>
            </a:r>
          </a:p>
          <a:p>
            <a:pPr algn="ctr" eaLnBrk="1" hangingPunct="1">
              <a:spcBef>
                <a:spcPct val="0"/>
              </a:spcBef>
              <a:buClrTx/>
              <a:buSzTx/>
              <a:buFontTx/>
              <a:buNone/>
            </a:pPr>
            <a:endParaRPr lang="tr-TR" altLang="tr-TR" sz="2400">
              <a:solidFill>
                <a:schemeClr val="bg1"/>
              </a:solidFill>
              <a:latin typeface="Arial" panose="020B0604020202020204" pitchFamily="34" charset="0"/>
            </a:endParaRPr>
          </a:p>
          <a:p>
            <a:pPr algn="ctr" eaLnBrk="1" hangingPunct="1">
              <a:spcBef>
                <a:spcPct val="0"/>
              </a:spcBef>
              <a:buClrTx/>
              <a:buSzTx/>
              <a:buFontTx/>
              <a:buChar char="-"/>
            </a:pPr>
            <a:r>
              <a:rPr lang="tr-TR" altLang="tr-TR" sz="2400">
                <a:solidFill>
                  <a:schemeClr val="bg1"/>
                </a:solidFill>
                <a:latin typeface="Arial" panose="020B0604020202020204" pitchFamily="34" charset="0"/>
              </a:rPr>
              <a:t>Basın Duyurusu</a:t>
            </a:r>
          </a:p>
          <a:p>
            <a:pPr algn="ctr" eaLnBrk="1" hangingPunct="1">
              <a:spcBef>
                <a:spcPct val="0"/>
              </a:spcBef>
              <a:buClrTx/>
              <a:buSzTx/>
              <a:buFontTx/>
              <a:buChar char="-"/>
            </a:pPr>
            <a:endParaRPr lang="tr-TR" altLang="tr-TR" sz="2400">
              <a:solidFill>
                <a:schemeClr val="bg1"/>
              </a:solidFill>
              <a:latin typeface="Arial" panose="020B0604020202020204" pitchFamily="34" charset="0"/>
            </a:endParaRPr>
          </a:p>
          <a:p>
            <a:pPr algn="ctr" eaLnBrk="1" hangingPunct="1">
              <a:spcBef>
                <a:spcPct val="0"/>
              </a:spcBef>
              <a:buClrTx/>
              <a:buSzTx/>
              <a:buFontTx/>
              <a:buChar char="-"/>
            </a:pPr>
            <a:r>
              <a:rPr lang="tr-TR" altLang="tr-TR" sz="2400">
                <a:solidFill>
                  <a:schemeClr val="bg1"/>
                </a:solidFill>
                <a:latin typeface="Arial" panose="020B0604020202020204" pitchFamily="34" charset="0"/>
              </a:rPr>
              <a:t> Basın Açıklaması</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3000374" y="692696"/>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a:solidFill>
                  <a:schemeClr val="bg1"/>
                </a:solidFill>
                <a:latin typeface="Bookman Old Style" panose="02050604050505020204" pitchFamily="18" charset="0"/>
              </a:rPr>
              <a:t>-</a:t>
            </a:r>
            <a:r>
              <a:rPr lang="tr-TR" altLang="tr-TR" sz="2400" dirty="0">
                <a:solidFill>
                  <a:schemeClr val="bg1"/>
                </a:solidFill>
                <a:latin typeface="Arial" panose="020B0604020202020204" pitchFamily="34" charset="0"/>
              </a:rPr>
              <a:t>Basın </a:t>
            </a:r>
            <a:r>
              <a:rPr lang="tr-TR" altLang="tr-TR" sz="2400" dirty="0" smtClean="0">
                <a:solidFill>
                  <a:schemeClr val="bg1"/>
                </a:solidFill>
                <a:latin typeface="Arial" panose="020B0604020202020204" pitchFamily="34" charset="0"/>
              </a:rPr>
              <a:t>Bülteni</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03848" y="2276872"/>
            <a:ext cx="5328592" cy="2031325"/>
          </a:xfrm>
          <a:prstGeom prst="rect">
            <a:avLst/>
          </a:prstGeom>
        </p:spPr>
        <p:txBody>
          <a:bodyPr wrap="square">
            <a:spAutoFit/>
          </a:bodyPr>
          <a:lstStyle/>
          <a:p>
            <a:r>
              <a:rPr lang="tr-TR" dirty="0" smtClean="0">
                <a:solidFill>
                  <a:schemeClr val="bg1"/>
                </a:solidFill>
              </a:rPr>
              <a:t>«İyi </a:t>
            </a:r>
            <a:r>
              <a:rPr lang="tr-TR" dirty="0">
                <a:solidFill>
                  <a:schemeClr val="bg1"/>
                </a:solidFill>
              </a:rPr>
              <a:t>hazırlanmış bir basın bülteni, medya ilişkilerine katkıda </a:t>
            </a:r>
            <a:r>
              <a:rPr lang="tr-TR" dirty="0" smtClean="0">
                <a:solidFill>
                  <a:schemeClr val="bg1"/>
                </a:solidFill>
              </a:rPr>
              <a:t>bulunmasının, </a:t>
            </a:r>
            <a:r>
              <a:rPr lang="tr-TR" dirty="0">
                <a:solidFill>
                  <a:schemeClr val="bg1"/>
                </a:solidFill>
              </a:rPr>
              <a:t>yanı sıra kurum açısından pek çok avantaj sunar. Ayrıca bültenler, kurum imajının oluşturulmasında önemli bir yere sahiptir. Basın bültenleri, kurum için kurumun algılanış tarzı ile ilgili bir yapıtaşı haline gelir ve kurum kültürünü de medya ile ilişkiler boyutuyla </a:t>
            </a:r>
            <a:r>
              <a:rPr lang="tr-TR" dirty="0" smtClean="0">
                <a:solidFill>
                  <a:schemeClr val="bg1"/>
                </a:solidFill>
              </a:rPr>
              <a:t>yansıtır.»</a:t>
            </a:r>
            <a:endParaRPr lang="tr-TR" dirty="0">
              <a:solidFill>
                <a:schemeClr val="bg1"/>
              </a:solidFill>
            </a:endParaRPr>
          </a:p>
        </p:txBody>
      </p:sp>
      <p:sp>
        <p:nvSpPr>
          <p:cNvPr id="3" name="Dikdörtgen 2"/>
          <p:cNvSpPr/>
          <p:nvPr/>
        </p:nvSpPr>
        <p:spPr>
          <a:xfrm>
            <a:off x="3000374" y="5733256"/>
            <a:ext cx="5964114" cy="646331"/>
          </a:xfrm>
          <a:prstGeom prst="rect">
            <a:avLst/>
          </a:prstGeom>
        </p:spPr>
        <p:txBody>
          <a:bodyPr wrap="square">
            <a:spAutoFit/>
          </a:bodyPr>
          <a:lstStyle/>
          <a:p>
            <a:r>
              <a:rPr lang="tr-TR" sz="1200" dirty="0" smtClean="0">
                <a:solidFill>
                  <a:schemeClr val="bg1"/>
                </a:solidFill>
              </a:rPr>
              <a:t>Kaynak: DUĞAN</a:t>
            </a:r>
            <a:r>
              <a:rPr lang="tr-TR" sz="1200" dirty="0">
                <a:solidFill>
                  <a:schemeClr val="bg1"/>
                </a:solidFill>
              </a:rPr>
              <a:t>, Özlem. "HALKLA İLİŞKİLER LİSANS ÖĞRENCİLERİNİN YAZMA BECERİLERİNİN" BASIN BÜLTENİ" ÜZERİNDEN İNCELENMESİ." </a:t>
            </a:r>
            <a:r>
              <a:rPr lang="tr-TR" sz="1200" i="1" dirty="0">
                <a:solidFill>
                  <a:schemeClr val="bg1"/>
                </a:solidFill>
              </a:rPr>
              <a:t>İNİF E-Dergi</a:t>
            </a:r>
            <a:r>
              <a:rPr lang="tr-TR" sz="1200" dirty="0">
                <a:solidFill>
                  <a:schemeClr val="bg1"/>
                </a:solidFill>
              </a:rPr>
              <a:t> 3.1: 53-64.</a:t>
            </a:r>
          </a:p>
        </p:txBody>
      </p:sp>
    </p:spTree>
    <p:extLst>
      <p:ext uri="{BB962C8B-B14F-4D97-AF65-F5344CB8AC3E}">
        <p14:creationId xmlns:p14="http://schemas.microsoft.com/office/powerpoint/2010/main" val="3033725271"/>
      </p:ext>
    </p:extLst>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3000374" y="692696"/>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a:solidFill>
                  <a:schemeClr val="bg1"/>
                </a:solidFill>
                <a:latin typeface="Bookman Old Style" panose="02050604050505020204" pitchFamily="18" charset="0"/>
              </a:rPr>
              <a:t>-</a:t>
            </a:r>
            <a:r>
              <a:rPr lang="tr-TR" altLang="tr-TR" sz="2400" dirty="0">
                <a:solidFill>
                  <a:schemeClr val="bg1"/>
                </a:solidFill>
                <a:latin typeface="Arial" panose="020B0604020202020204" pitchFamily="34" charset="0"/>
              </a:rPr>
              <a:t>Basın </a:t>
            </a:r>
            <a:r>
              <a:rPr lang="tr-TR" altLang="tr-TR" sz="2400" dirty="0" smtClean="0">
                <a:solidFill>
                  <a:schemeClr val="bg1"/>
                </a:solidFill>
                <a:latin typeface="Arial" panose="020B0604020202020204" pitchFamily="34" charset="0"/>
              </a:rPr>
              <a:t>Bülteni</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65015" y="2017650"/>
            <a:ext cx="5328592" cy="2862322"/>
          </a:xfrm>
          <a:prstGeom prst="rect">
            <a:avLst/>
          </a:prstGeom>
        </p:spPr>
        <p:txBody>
          <a:bodyPr wrap="square">
            <a:spAutoFit/>
          </a:bodyPr>
          <a:lstStyle/>
          <a:p>
            <a:r>
              <a:rPr lang="tr-TR" dirty="0" smtClean="0">
                <a:solidFill>
                  <a:schemeClr val="bg1"/>
                </a:solidFill>
              </a:rPr>
              <a:t>«Halkla </a:t>
            </a:r>
            <a:r>
              <a:rPr lang="tr-TR" dirty="0">
                <a:solidFill>
                  <a:schemeClr val="bg1"/>
                </a:solidFill>
              </a:rPr>
              <a:t>ilişkiler yazarınca yazının hangi formatta yazılacağı, yazının amacının ne olduğu, yazıda olması gereken bilgiler (5N1K), hedef kitlenin kim ya da kimlerden oluştuğu ve özelliklerinin neler olduğu, yazıda dilbilgisi kurallarına uyulması başka bir ifadeyle cümlede anlatım bozukluğunun </a:t>
            </a:r>
            <a:r>
              <a:rPr lang="tr-TR" dirty="0" smtClean="0">
                <a:solidFill>
                  <a:schemeClr val="bg1"/>
                </a:solidFill>
              </a:rPr>
              <a:t>olmaması, </a:t>
            </a:r>
            <a:r>
              <a:rPr lang="tr-TR" dirty="0">
                <a:solidFill>
                  <a:schemeClr val="bg1"/>
                </a:solidFill>
              </a:rPr>
              <a:t>yazı ve yazım kurallarına uyulması ve dil kullanımına özen gösterilmesi önemlidir. Halkla ilişkiler amaçlı haber üreten kişilerin haber değeri kavramına en iyi şekilde hakim olmaları gerekir</a:t>
            </a:r>
            <a:r>
              <a:rPr lang="tr-TR" dirty="0" smtClean="0">
                <a:solidFill>
                  <a:schemeClr val="bg1"/>
                </a:solidFill>
              </a:rPr>
              <a:t>.»</a:t>
            </a:r>
            <a:endParaRPr lang="tr-TR" dirty="0">
              <a:solidFill>
                <a:schemeClr val="bg1"/>
              </a:solidFill>
            </a:endParaRPr>
          </a:p>
        </p:txBody>
      </p:sp>
      <p:sp>
        <p:nvSpPr>
          <p:cNvPr id="3" name="Dikdörtgen 2"/>
          <p:cNvSpPr/>
          <p:nvPr/>
        </p:nvSpPr>
        <p:spPr>
          <a:xfrm>
            <a:off x="3000374" y="5733256"/>
            <a:ext cx="5964114" cy="646331"/>
          </a:xfrm>
          <a:prstGeom prst="rect">
            <a:avLst/>
          </a:prstGeom>
        </p:spPr>
        <p:txBody>
          <a:bodyPr wrap="square">
            <a:spAutoFit/>
          </a:bodyPr>
          <a:lstStyle/>
          <a:p>
            <a:r>
              <a:rPr lang="tr-TR" sz="1200" dirty="0" smtClean="0">
                <a:solidFill>
                  <a:schemeClr val="bg1"/>
                </a:solidFill>
              </a:rPr>
              <a:t>Kaynak: DUĞAN</a:t>
            </a:r>
            <a:r>
              <a:rPr lang="tr-TR" sz="1200" dirty="0">
                <a:solidFill>
                  <a:schemeClr val="bg1"/>
                </a:solidFill>
              </a:rPr>
              <a:t>, Özlem. "HALKLA İLİŞKİLER LİSANS ÖĞRENCİLERİNİN YAZMA BECERİLERİNİN" BASIN BÜLTENİ" ÜZERİNDEN İNCELENMESİ." </a:t>
            </a:r>
            <a:r>
              <a:rPr lang="tr-TR" sz="1200" i="1" dirty="0">
                <a:solidFill>
                  <a:schemeClr val="bg1"/>
                </a:solidFill>
              </a:rPr>
              <a:t>İNİF E-Dergi</a:t>
            </a:r>
            <a:r>
              <a:rPr lang="tr-TR" sz="1200" dirty="0">
                <a:solidFill>
                  <a:schemeClr val="bg1"/>
                </a:solidFill>
              </a:rPr>
              <a:t> 3.1: 53-64.</a:t>
            </a:r>
          </a:p>
        </p:txBody>
      </p:sp>
    </p:spTree>
    <p:extLst>
      <p:ext uri="{BB962C8B-B14F-4D97-AF65-F5344CB8AC3E}">
        <p14:creationId xmlns:p14="http://schemas.microsoft.com/office/powerpoint/2010/main" val="1368391364"/>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3000374" y="692696"/>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a:solidFill>
                  <a:schemeClr val="bg1"/>
                </a:solidFill>
                <a:latin typeface="Bookman Old Style" panose="02050604050505020204" pitchFamily="18" charset="0"/>
              </a:rPr>
              <a:t>-</a:t>
            </a:r>
            <a:r>
              <a:rPr lang="tr-TR" altLang="tr-TR" sz="2400" dirty="0">
                <a:solidFill>
                  <a:schemeClr val="bg1"/>
                </a:solidFill>
                <a:latin typeface="Arial" panose="020B0604020202020204" pitchFamily="34" charset="0"/>
              </a:rPr>
              <a:t>Basın </a:t>
            </a:r>
            <a:r>
              <a:rPr lang="tr-TR" altLang="tr-TR" sz="2400" dirty="0" smtClean="0">
                <a:solidFill>
                  <a:schemeClr val="bg1"/>
                </a:solidFill>
                <a:latin typeface="Arial" panose="020B0604020202020204" pitchFamily="34" charset="0"/>
              </a:rPr>
              <a:t>Bülteni</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65015" y="2204864"/>
            <a:ext cx="5328592" cy="1754326"/>
          </a:xfrm>
          <a:prstGeom prst="rect">
            <a:avLst/>
          </a:prstGeom>
        </p:spPr>
        <p:txBody>
          <a:bodyPr wrap="square">
            <a:spAutoFit/>
          </a:bodyPr>
          <a:lstStyle/>
          <a:p>
            <a:r>
              <a:rPr lang="tr-TR" dirty="0">
                <a:solidFill>
                  <a:schemeClr val="bg1"/>
                </a:solidFill>
              </a:rPr>
              <a:t>İyi bir halkla ilişkiler yazarı etkili yazma için kişisel gözlemle konu ya da kişilerle ilgili bilgi sahibi olur, okuma yapar ve mülakatla konunun uzmanlarından detaylı bilgi edinir, araştırma yapar, planlar ve planın yürütülmesini sağlar (</a:t>
            </a:r>
            <a:r>
              <a:rPr lang="tr-TR" dirty="0" err="1">
                <a:solidFill>
                  <a:schemeClr val="bg1"/>
                </a:solidFill>
              </a:rPr>
              <a:t>Wilcox</a:t>
            </a:r>
            <a:r>
              <a:rPr lang="tr-TR" dirty="0">
                <a:solidFill>
                  <a:schemeClr val="bg1"/>
                </a:solidFill>
              </a:rPr>
              <a:t> ve </a:t>
            </a:r>
            <a:r>
              <a:rPr lang="tr-TR" dirty="0" err="1">
                <a:solidFill>
                  <a:schemeClr val="bg1"/>
                </a:solidFill>
              </a:rPr>
              <a:t>Nolte</a:t>
            </a:r>
            <a:r>
              <a:rPr lang="tr-TR" dirty="0">
                <a:solidFill>
                  <a:schemeClr val="bg1"/>
                </a:solidFill>
              </a:rPr>
              <a:t>, 1990: 9-10). </a:t>
            </a:r>
          </a:p>
        </p:txBody>
      </p:sp>
      <p:sp>
        <p:nvSpPr>
          <p:cNvPr id="3" name="Dikdörtgen 2"/>
          <p:cNvSpPr/>
          <p:nvPr/>
        </p:nvSpPr>
        <p:spPr>
          <a:xfrm>
            <a:off x="3000374" y="5733256"/>
            <a:ext cx="5964114" cy="646331"/>
          </a:xfrm>
          <a:prstGeom prst="rect">
            <a:avLst/>
          </a:prstGeom>
        </p:spPr>
        <p:txBody>
          <a:bodyPr wrap="square">
            <a:spAutoFit/>
          </a:bodyPr>
          <a:lstStyle/>
          <a:p>
            <a:r>
              <a:rPr lang="tr-TR" sz="1200" dirty="0" smtClean="0">
                <a:solidFill>
                  <a:schemeClr val="bg1"/>
                </a:solidFill>
              </a:rPr>
              <a:t>Kaynak: DUĞAN</a:t>
            </a:r>
            <a:r>
              <a:rPr lang="tr-TR" sz="1200" dirty="0">
                <a:solidFill>
                  <a:schemeClr val="bg1"/>
                </a:solidFill>
              </a:rPr>
              <a:t>, Özlem. "HALKLA İLİŞKİLER LİSANS ÖĞRENCİLERİNİN YAZMA BECERİLERİNİN" BASIN BÜLTENİ" ÜZERİNDEN İNCELENMESİ." </a:t>
            </a:r>
            <a:r>
              <a:rPr lang="tr-TR" sz="1200" i="1" dirty="0">
                <a:solidFill>
                  <a:schemeClr val="bg1"/>
                </a:solidFill>
              </a:rPr>
              <a:t>İNİF E-Dergi</a:t>
            </a:r>
            <a:r>
              <a:rPr lang="tr-TR" sz="1200" dirty="0">
                <a:solidFill>
                  <a:schemeClr val="bg1"/>
                </a:solidFill>
              </a:rPr>
              <a:t> 3.1: 53-64.</a:t>
            </a:r>
          </a:p>
        </p:txBody>
      </p:sp>
    </p:spTree>
    <p:extLst>
      <p:ext uri="{BB962C8B-B14F-4D97-AF65-F5344CB8AC3E}">
        <p14:creationId xmlns:p14="http://schemas.microsoft.com/office/powerpoint/2010/main" val="830181396"/>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3000374" y="692696"/>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a:solidFill>
                  <a:schemeClr val="bg1"/>
                </a:solidFill>
                <a:latin typeface="Bookman Old Style" panose="02050604050505020204" pitchFamily="18" charset="0"/>
              </a:rPr>
              <a:t>-</a:t>
            </a:r>
            <a:r>
              <a:rPr lang="tr-TR" altLang="tr-TR" sz="2400" dirty="0">
                <a:solidFill>
                  <a:schemeClr val="bg1"/>
                </a:solidFill>
                <a:latin typeface="Arial" panose="020B0604020202020204" pitchFamily="34" charset="0"/>
              </a:rPr>
              <a:t>Basın </a:t>
            </a:r>
            <a:r>
              <a:rPr lang="tr-TR" altLang="tr-TR" sz="2400" dirty="0" smtClean="0">
                <a:solidFill>
                  <a:schemeClr val="bg1"/>
                </a:solidFill>
                <a:latin typeface="Arial" panose="020B0604020202020204" pitchFamily="34" charset="0"/>
              </a:rPr>
              <a:t>Bülteni</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65015" y="1873716"/>
            <a:ext cx="5328592" cy="2862322"/>
          </a:xfrm>
          <a:prstGeom prst="rect">
            <a:avLst/>
          </a:prstGeom>
        </p:spPr>
        <p:txBody>
          <a:bodyPr wrap="square">
            <a:spAutoFit/>
          </a:bodyPr>
          <a:lstStyle/>
          <a:p>
            <a:pPr marL="285750" indent="-285750">
              <a:buFontTx/>
              <a:buChar char="-"/>
            </a:pPr>
            <a:r>
              <a:rPr lang="tr-TR" dirty="0" smtClean="0">
                <a:solidFill>
                  <a:schemeClr val="bg1"/>
                </a:solidFill>
              </a:rPr>
              <a:t>Kısa </a:t>
            </a:r>
            <a:r>
              <a:rPr lang="tr-TR" dirty="0">
                <a:solidFill>
                  <a:schemeClr val="bg1"/>
                </a:solidFill>
              </a:rPr>
              <a:t>paragraflar, kısa cümleler, anlaşılır kelimeler tercih edilmeli ve edebi bir dil kullanılmamalıdır</a:t>
            </a:r>
            <a:r>
              <a:rPr lang="tr-TR" dirty="0" smtClean="0">
                <a:solidFill>
                  <a:schemeClr val="bg1"/>
                </a:solidFill>
              </a:rPr>
              <a:t>.</a:t>
            </a:r>
          </a:p>
          <a:p>
            <a:pPr marL="285750" indent="-285750">
              <a:buFontTx/>
              <a:buChar char="-"/>
            </a:pPr>
            <a:r>
              <a:rPr lang="tr-TR" dirty="0" smtClean="0">
                <a:solidFill>
                  <a:schemeClr val="bg1"/>
                </a:solidFill>
              </a:rPr>
              <a:t>Gramer </a:t>
            </a:r>
            <a:r>
              <a:rPr lang="tr-TR" dirty="0">
                <a:solidFill>
                  <a:schemeClr val="bg1"/>
                </a:solidFill>
              </a:rPr>
              <a:t>kurallarına uyulmalıdır. </a:t>
            </a:r>
            <a:endParaRPr lang="tr-TR" dirty="0" smtClean="0">
              <a:solidFill>
                <a:schemeClr val="bg1"/>
              </a:solidFill>
            </a:endParaRPr>
          </a:p>
          <a:p>
            <a:pPr marL="285750" indent="-285750">
              <a:buFontTx/>
              <a:buChar char="-"/>
            </a:pPr>
            <a:r>
              <a:rPr lang="tr-TR" dirty="0" smtClean="0">
                <a:solidFill>
                  <a:schemeClr val="bg1"/>
                </a:solidFill>
              </a:rPr>
              <a:t>Yazım </a:t>
            </a:r>
            <a:r>
              <a:rPr lang="tr-TR" dirty="0">
                <a:solidFill>
                  <a:schemeClr val="bg1"/>
                </a:solidFill>
              </a:rPr>
              <a:t>hataları yapılmamalıdır. </a:t>
            </a:r>
            <a:endParaRPr lang="tr-TR" dirty="0" smtClean="0">
              <a:solidFill>
                <a:schemeClr val="bg1"/>
              </a:solidFill>
            </a:endParaRPr>
          </a:p>
          <a:p>
            <a:pPr marL="285750" indent="-285750">
              <a:buFontTx/>
              <a:buChar char="-"/>
            </a:pPr>
            <a:r>
              <a:rPr lang="tr-TR" dirty="0" smtClean="0">
                <a:solidFill>
                  <a:schemeClr val="bg1"/>
                </a:solidFill>
              </a:rPr>
              <a:t>Noktalama </a:t>
            </a:r>
            <a:r>
              <a:rPr lang="tr-TR" dirty="0">
                <a:solidFill>
                  <a:schemeClr val="bg1"/>
                </a:solidFill>
              </a:rPr>
              <a:t>kurallarına uyulmalıdır. </a:t>
            </a:r>
          </a:p>
          <a:p>
            <a:pPr marL="285750" indent="-285750">
              <a:buFontTx/>
              <a:buChar char="-"/>
            </a:pPr>
            <a:r>
              <a:rPr lang="tr-TR" dirty="0" smtClean="0">
                <a:solidFill>
                  <a:schemeClr val="bg1"/>
                </a:solidFill>
              </a:rPr>
              <a:t>Hedef </a:t>
            </a:r>
            <a:r>
              <a:rPr lang="tr-TR" dirty="0">
                <a:solidFill>
                  <a:schemeClr val="bg1"/>
                </a:solidFill>
              </a:rPr>
              <a:t>kitle iyi analiz edilmelidir. </a:t>
            </a:r>
          </a:p>
          <a:p>
            <a:pPr marL="285750" indent="-285750">
              <a:buFontTx/>
              <a:buChar char="-"/>
            </a:pPr>
            <a:r>
              <a:rPr lang="tr-TR" dirty="0" smtClean="0">
                <a:solidFill>
                  <a:schemeClr val="bg1"/>
                </a:solidFill>
              </a:rPr>
              <a:t>Edilgen </a:t>
            </a:r>
            <a:r>
              <a:rPr lang="tr-TR" dirty="0">
                <a:solidFill>
                  <a:schemeClr val="bg1"/>
                </a:solidFill>
              </a:rPr>
              <a:t>yapı yerine etken yapı tercih </a:t>
            </a:r>
            <a:r>
              <a:rPr lang="tr-TR" dirty="0" smtClean="0">
                <a:solidFill>
                  <a:schemeClr val="bg1"/>
                </a:solidFill>
              </a:rPr>
              <a:t>edilmelidir.</a:t>
            </a:r>
          </a:p>
          <a:p>
            <a:pPr marL="285750" indent="-285750">
              <a:buFontTx/>
              <a:buChar char="-"/>
            </a:pPr>
            <a:r>
              <a:rPr lang="tr-TR" dirty="0" smtClean="0">
                <a:solidFill>
                  <a:schemeClr val="bg1"/>
                </a:solidFill>
              </a:rPr>
              <a:t>Giriş </a:t>
            </a:r>
            <a:r>
              <a:rPr lang="tr-TR" dirty="0">
                <a:solidFill>
                  <a:schemeClr val="bg1"/>
                </a:solidFill>
              </a:rPr>
              <a:t>bölümü çok uzun yazılmamalıdır. Bülten, mümkünse tek sayfada tamamlanmalıdır. </a:t>
            </a:r>
          </a:p>
        </p:txBody>
      </p:sp>
      <p:sp>
        <p:nvSpPr>
          <p:cNvPr id="3" name="Dikdörtgen 2"/>
          <p:cNvSpPr/>
          <p:nvPr/>
        </p:nvSpPr>
        <p:spPr>
          <a:xfrm>
            <a:off x="3000374" y="5733256"/>
            <a:ext cx="5964114" cy="646331"/>
          </a:xfrm>
          <a:prstGeom prst="rect">
            <a:avLst/>
          </a:prstGeom>
        </p:spPr>
        <p:txBody>
          <a:bodyPr wrap="square">
            <a:spAutoFit/>
          </a:bodyPr>
          <a:lstStyle/>
          <a:p>
            <a:r>
              <a:rPr lang="tr-TR" sz="1200" dirty="0" smtClean="0">
                <a:solidFill>
                  <a:schemeClr val="bg1"/>
                </a:solidFill>
              </a:rPr>
              <a:t>Kaynak: DUĞAN</a:t>
            </a:r>
            <a:r>
              <a:rPr lang="tr-TR" sz="1200" dirty="0">
                <a:solidFill>
                  <a:schemeClr val="bg1"/>
                </a:solidFill>
              </a:rPr>
              <a:t>, Özlem. "HALKLA İLİŞKİLER LİSANS ÖĞRENCİLERİNİN YAZMA BECERİLERİNİN" BASIN BÜLTENİ" ÜZERİNDEN İNCELENMESİ." </a:t>
            </a:r>
            <a:r>
              <a:rPr lang="tr-TR" sz="1200" i="1" dirty="0">
                <a:solidFill>
                  <a:schemeClr val="bg1"/>
                </a:solidFill>
              </a:rPr>
              <a:t>İNİF E-Dergi</a:t>
            </a:r>
            <a:r>
              <a:rPr lang="tr-TR" sz="1200" dirty="0">
                <a:solidFill>
                  <a:schemeClr val="bg1"/>
                </a:solidFill>
              </a:rPr>
              <a:t> 3.1: 53-64.</a:t>
            </a:r>
          </a:p>
        </p:txBody>
      </p:sp>
    </p:spTree>
    <p:extLst>
      <p:ext uri="{BB962C8B-B14F-4D97-AF65-F5344CB8AC3E}">
        <p14:creationId xmlns:p14="http://schemas.microsoft.com/office/powerpoint/2010/main" val="3496216663"/>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1139" name="5 Dikdörtgen"/>
          <p:cNvSpPr>
            <a:spLocks noChangeArrowheads="1"/>
          </p:cNvSpPr>
          <p:nvPr/>
        </p:nvSpPr>
        <p:spPr bwMode="auto">
          <a:xfrm>
            <a:off x="3000374" y="692696"/>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a:solidFill>
                  <a:schemeClr val="bg1"/>
                </a:solidFill>
                <a:latin typeface="Bookman Old Style" panose="02050604050505020204" pitchFamily="18" charset="0"/>
              </a:rPr>
              <a:t>-</a:t>
            </a:r>
            <a:r>
              <a:rPr lang="tr-TR" altLang="tr-TR" sz="2400" dirty="0">
                <a:solidFill>
                  <a:schemeClr val="bg1"/>
                </a:solidFill>
                <a:latin typeface="Arial" panose="020B0604020202020204" pitchFamily="34" charset="0"/>
              </a:rPr>
              <a:t>Basın </a:t>
            </a:r>
            <a:r>
              <a:rPr lang="tr-TR" altLang="tr-TR" sz="2400" dirty="0" smtClean="0">
                <a:solidFill>
                  <a:schemeClr val="bg1"/>
                </a:solidFill>
                <a:latin typeface="Arial" panose="020B0604020202020204" pitchFamily="34" charset="0"/>
              </a:rPr>
              <a:t>Bülteni</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65015" y="1772816"/>
            <a:ext cx="5328592" cy="3416320"/>
          </a:xfrm>
          <a:prstGeom prst="rect">
            <a:avLst/>
          </a:prstGeom>
        </p:spPr>
        <p:txBody>
          <a:bodyPr wrap="square">
            <a:spAutoFit/>
          </a:bodyPr>
          <a:lstStyle/>
          <a:p>
            <a:pPr marL="285750" indent="-285750">
              <a:buFontTx/>
              <a:buChar char="-"/>
            </a:pPr>
            <a:r>
              <a:rPr lang="tr-TR" dirty="0" smtClean="0">
                <a:solidFill>
                  <a:schemeClr val="bg1"/>
                </a:solidFill>
              </a:rPr>
              <a:t>Belirsiz </a:t>
            </a:r>
            <a:r>
              <a:rPr lang="tr-TR" dirty="0">
                <a:solidFill>
                  <a:schemeClr val="bg1"/>
                </a:solidFill>
              </a:rPr>
              <a:t>genellemelerden kaçınılmalıdır. </a:t>
            </a:r>
            <a:endParaRPr lang="tr-TR" dirty="0" smtClean="0">
              <a:solidFill>
                <a:schemeClr val="bg1"/>
              </a:solidFill>
            </a:endParaRPr>
          </a:p>
          <a:p>
            <a:pPr marL="285750" indent="-285750">
              <a:buFontTx/>
              <a:buChar char="-"/>
            </a:pPr>
            <a:r>
              <a:rPr lang="tr-TR" dirty="0" smtClean="0">
                <a:solidFill>
                  <a:schemeClr val="bg1"/>
                </a:solidFill>
              </a:rPr>
              <a:t>Övgüden </a:t>
            </a:r>
            <a:r>
              <a:rPr lang="tr-TR" dirty="0">
                <a:solidFill>
                  <a:schemeClr val="bg1"/>
                </a:solidFill>
              </a:rPr>
              <a:t>ve abartılı cümlelerden uzak durulmalıdır. </a:t>
            </a:r>
            <a:endParaRPr lang="tr-TR" dirty="0" smtClean="0">
              <a:solidFill>
                <a:schemeClr val="bg1"/>
              </a:solidFill>
            </a:endParaRPr>
          </a:p>
          <a:p>
            <a:pPr marL="285750" indent="-285750">
              <a:buFontTx/>
              <a:buChar char="-"/>
            </a:pPr>
            <a:r>
              <a:rPr lang="tr-TR" dirty="0" smtClean="0">
                <a:solidFill>
                  <a:schemeClr val="bg1"/>
                </a:solidFill>
              </a:rPr>
              <a:t> </a:t>
            </a:r>
            <a:r>
              <a:rPr lang="tr-TR" dirty="0">
                <a:solidFill>
                  <a:schemeClr val="bg1"/>
                </a:solidFill>
              </a:rPr>
              <a:t>Bazı özel kelimeler yazının akıcılığını ve devamlılığını sağlamak için olaylar ve anekdotlar arası geçişte kullanılmalıdır. Buradaki ana düşünce belli bir kelimeyi veya tamlamayı tekrar ederek geçişleri sağlamaktır. Okuyucunun yazıyı takip edebilmesinde bağlantı kelimeleri veya cümleleri çok önemlidir. </a:t>
            </a:r>
            <a:endParaRPr lang="tr-TR" dirty="0" smtClean="0">
              <a:solidFill>
                <a:schemeClr val="bg1"/>
              </a:solidFill>
            </a:endParaRPr>
          </a:p>
          <a:p>
            <a:pPr marL="285750" indent="-285750">
              <a:buFontTx/>
              <a:buChar char="-"/>
            </a:pPr>
            <a:r>
              <a:rPr lang="tr-TR" dirty="0" smtClean="0">
                <a:solidFill>
                  <a:schemeClr val="bg1"/>
                </a:solidFill>
              </a:rPr>
              <a:t>Değişik </a:t>
            </a:r>
            <a:r>
              <a:rPr lang="tr-TR" dirty="0">
                <a:solidFill>
                  <a:schemeClr val="bg1"/>
                </a:solidFill>
              </a:rPr>
              <a:t>gazete ya da dergiler için değişik versiyonlar yazılmalıdır.</a:t>
            </a:r>
          </a:p>
        </p:txBody>
      </p:sp>
      <p:sp>
        <p:nvSpPr>
          <p:cNvPr id="3" name="Dikdörtgen 2"/>
          <p:cNvSpPr/>
          <p:nvPr/>
        </p:nvSpPr>
        <p:spPr>
          <a:xfrm>
            <a:off x="3000374" y="5733256"/>
            <a:ext cx="5964114" cy="646331"/>
          </a:xfrm>
          <a:prstGeom prst="rect">
            <a:avLst/>
          </a:prstGeom>
        </p:spPr>
        <p:txBody>
          <a:bodyPr wrap="square">
            <a:spAutoFit/>
          </a:bodyPr>
          <a:lstStyle/>
          <a:p>
            <a:r>
              <a:rPr lang="tr-TR" sz="1200" dirty="0" smtClean="0">
                <a:solidFill>
                  <a:schemeClr val="bg1"/>
                </a:solidFill>
              </a:rPr>
              <a:t>Kaynak: DUĞAN</a:t>
            </a:r>
            <a:r>
              <a:rPr lang="tr-TR" sz="1200" dirty="0">
                <a:solidFill>
                  <a:schemeClr val="bg1"/>
                </a:solidFill>
              </a:rPr>
              <a:t>, Özlem. "HALKLA İLİŞKİLER LİSANS ÖĞRENCİLERİNİN YAZMA BECERİLERİNİN" BASIN BÜLTENİ" ÜZERİNDEN İNCELENMESİ." </a:t>
            </a:r>
            <a:r>
              <a:rPr lang="tr-TR" sz="1200" i="1" dirty="0">
                <a:solidFill>
                  <a:schemeClr val="bg1"/>
                </a:solidFill>
              </a:rPr>
              <a:t>İNİF E-Dergi</a:t>
            </a:r>
            <a:r>
              <a:rPr lang="tr-TR" sz="1200" dirty="0">
                <a:solidFill>
                  <a:schemeClr val="bg1"/>
                </a:solidFill>
              </a:rPr>
              <a:t> 3.1: 53-64.</a:t>
            </a:r>
          </a:p>
        </p:txBody>
      </p:sp>
    </p:spTree>
    <p:extLst>
      <p:ext uri="{BB962C8B-B14F-4D97-AF65-F5344CB8AC3E}">
        <p14:creationId xmlns:p14="http://schemas.microsoft.com/office/powerpoint/2010/main" val="937600178"/>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4211" name="5 Dikdörtgen"/>
          <p:cNvSpPr>
            <a:spLocks noChangeArrowheads="1"/>
          </p:cNvSpPr>
          <p:nvPr/>
        </p:nvSpPr>
        <p:spPr bwMode="auto">
          <a:xfrm>
            <a:off x="2857500" y="1357313"/>
            <a:ext cx="585787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a:solidFill>
                  <a:schemeClr val="bg1"/>
                </a:solidFill>
                <a:latin typeface="Arial" panose="020B0604020202020204" pitchFamily="34" charset="0"/>
              </a:rPr>
              <a:t>Basın bülteni;</a:t>
            </a:r>
          </a:p>
          <a:p>
            <a:pPr algn="ct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r>
              <a:rPr lang="tr-TR" altLang="tr-TR" sz="2400">
                <a:solidFill>
                  <a:schemeClr val="bg1"/>
                </a:solidFill>
                <a:latin typeface="Arial" panose="020B0604020202020204" pitchFamily="34" charset="0"/>
              </a:rPr>
              <a:t>1- Duyurma</a:t>
            </a:r>
          </a:p>
          <a:p>
            <a:pPr eaLnBrk="1" hangingPunct="1">
              <a:spcBef>
                <a:spcPct val="0"/>
              </a:spcBef>
              <a:buClrTx/>
              <a:buSzTx/>
              <a:buFontTx/>
              <a:buNone/>
            </a:pPr>
            <a:r>
              <a:rPr lang="tr-TR" altLang="tr-TR" sz="2400">
                <a:solidFill>
                  <a:schemeClr val="bg1"/>
                </a:solidFill>
                <a:latin typeface="Arial" panose="020B0604020202020204" pitchFamily="34" charset="0"/>
              </a:rPr>
              <a:t>2- Pazarlama</a:t>
            </a:r>
          </a:p>
          <a:p>
            <a:pPr eaLnBrk="1" hangingPunct="1">
              <a:spcBef>
                <a:spcPct val="0"/>
              </a:spcBef>
              <a:buClrTx/>
              <a:buSzTx/>
              <a:buFontTx/>
              <a:buNone/>
            </a:pPr>
            <a:r>
              <a:rPr lang="tr-TR" altLang="tr-TR" sz="2400">
                <a:solidFill>
                  <a:schemeClr val="bg1"/>
                </a:solidFill>
                <a:latin typeface="Arial" panose="020B0604020202020204" pitchFamily="34" charset="0"/>
              </a:rPr>
              <a:t>3- Hikayelendirme için yazılır</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94212"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96259" name="5 Dikdörtgen"/>
          <p:cNvSpPr>
            <a:spLocks noChangeArrowheads="1"/>
          </p:cNvSpPr>
          <p:nvPr/>
        </p:nvSpPr>
        <p:spPr bwMode="auto">
          <a:xfrm>
            <a:off x="2857500" y="1357313"/>
            <a:ext cx="5857875"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a:solidFill>
                  <a:schemeClr val="bg1"/>
                </a:solidFill>
                <a:latin typeface="Arial" panose="020B0604020202020204" pitchFamily="34" charset="0"/>
              </a:rPr>
              <a:t>Stil;</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r>
              <a:rPr lang="tr-TR" altLang="tr-TR" sz="2400">
                <a:solidFill>
                  <a:schemeClr val="bg1"/>
                </a:solidFill>
                <a:latin typeface="Arial" panose="020B0604020202020204" pitchFamily="34" charset="0"/>
              </a:rPr>
              <a:t>1- Beyaz kağıt</a:t>
            </a:r>
          </a:p>
          <a:p>
            <a:pPr eaLnBrk="1" hangingPunct="1">
              <a:spcBef>
                <a:spcPct val="0"/>
              </a:spcBef>
              <a:buClrTx/>
              <a:buSzTx/>
              <a:buFontTx/>
              <a:buNone/>
            </a:pPr>
            <a:r>
              <a:rPr lang="tr-TR" altLang="tr-TR" sz="2400">
                <a:solidFill>
                  <a:schemeClr val="bg1"/>
                </a:solidFill>
                <a:latin typeface="Arial" panose="020B0604020202020204" pitchFamily="34" charset="0"/>
              </a:rPr>
              <a:t>2- Marjlar 2’ye 1</a:t>
            </a:r>
          </a:p>
          <a:p>
            <a:pPr eaLnBrk="1" hangingPunct="1">
              <a:spcBef>
                <a:spcPct val="0"/>
              </a:spcBef>
              <a:buClrTx/>
              <a:buSzTx/>
              <a:buFontTx/>
              <a:buNone/>
            </a:pPr>
            <a:r>
              <a:rPr lang="tr-TR" altLang="tr-TR" sz="2400">
                <a:solidFill>
                  <a:schemeClr val="bg1"/>
                </a:solidFill>
                <a:latin typeface="Arial" panose="020B0604020202020204" pitchFamily="34" charset="0"/>
              </a:rPr>
              <a:t>3- Sol üst köşeye adres, ilgili kişi,telefon(gece-gündüz)</a:t>
            </a:r>
          </a:p>
          <a:p>
            <a:pPr eaLnBrk="1" hangingPunct="1">
              <a:spcBef>
                <a:spcPct val="0"/>
              </a:spcBef>
              <a:buClrTx/>
              <a:buSzTx/>
              <a:buFontTx/>
              <a:buNone/>
            </a:pPr>
            <a:r>
              <a:rPr lang="tr-TR" altLang="tr-TR" sz="2400">
                <a:solidFill>
                  <a:schemeClr val="bg1"/>
                </a:solidFill>
                <a:latin typeface="Arial" panose="020B0604020202020204" pitchFamily="34" charset="0"/>
              </a:rPr>
              <a:t>4- Başlık altı çizili</a:t>
            </a:r>
          </a:p>
          <a:p>
            <a:pPr eaLnBrk="1" hangingPunct="1">
              <a:spcBef>
                <a:spcPct val="0"/>
              </a:spcBef>
              <a:buClrTx/>
              <a:buSzTx/>
              <a:buFontTx/>
              <a:buNone/>
            </a:pPr>
            <a:r>
              <a:rPr lang="tr-TR" altLang="tr-TR" sz="2400">
                <a:solidFill>
                  <a:schemeClr val="bg1"/>
                </a:solidFill>
                <a:latin typeface="Arial" panose="020B0604020202020204" pitchFamily="34" charset="0"/>
              </a:rPr>
              <a:t>5- Çift aralıklı metin</a:t>
            </a:r>
          </a:p>
          <a:p>
            <a:pPr eaLnBrk="1" hangingPunct="1">
              <a:spcBef>
                <a:spcPct val="0"/>
              </a:spcBef>
              <a:buClrTx/>
              <a:buSzTx/>
              <a:buFontTx/>
              <a:buNone/>
            </a:pPr>
            <a:r>
              <a:rPr lang="tr-TR" altLang="tr-TR" sz="2400">
                <a:solidFill>
                  <a:schemeClr val="bg1"/>
                </a:solidFill>
                <a:latin typeface="Arial" panose="020B0604020202020204" pitchFamily="34" charset="0"/>
              </a:rPr>
              <a:t>6- Bir sayfadan uzunsa sayfa sonuna işaret</a:t>
            </a:r>
          </a:p>
          <a:p>
            <a:pPr eaLnBrk="1" hangingPunct="1">
              <a:spcBef>
                <a:spcPct val="0"/>
              </a:spcBef>
              <a:buClrTx/>
              <a:buSzTx/>
              <a:buFontTx/>
              <a:buNone/>
            </a:pPr>
            <a:endParaRPr lang="tr-TR" altLang="tr-TR" sz="2400">
              <a:solidFill>
                <a:schemeClr val="bg1"/>
              </a:solidFill>
              <a:latin typeface="Arial" panose="020B0604020202020204" pitchFamily="34" charset="0"/>
            </a:endParaRPr>
          </a:p>
        </p:txBody>
      </p:sp>
      <p:pic>
        <p:nvPicPr>
          <p:cNvPr id="9626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03427" name="5 Dikdörtgen"/>
          <p:cNvSpPr>
            <a:spLocks noChangeArrowheads="1"/>
          </p:cNvSpPr>
          <p:nvPr/>
        </p:nvSpPr>
        <p:spPr bwMode="auto">
          <a:xfrm>
            <a:off x="2857500" y="1357313"/>
            <a:ext cx="5857875" cy="666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a:solidFill>
                  <a:schemeClr val="bg1"/>
                </a:solidFill>
                <a:latin typeface="Arial" panose="020B0604020202020204" pitchFamily="34" charset="0"/>
              </a:rPr>
              <a:t>Televizyon ve Radyo için Yazma</a:t>
            </a:r>
          </a:p>
          <a:p>
            <a:pPr algn="ct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r>
              <a:rPr lang="tr-TR" altLang="tr-TR" sz="2400">
                <a:solidFill>
                  <a:schemeClr val="bg1"/>
                </a:solidFill>
                <a:latin typeface="Arial" panose="020B0604020202020204" pitchFamily="34" charset="0"/>
              </a:rPr>
              <a:t>5 yol:</a:t>
            </a:r>
          </a:p>
          <a:p>
            <a:pPr eaLnBrk="1" hangingPunct="1">
              <a:spcBef>
                <a:spcPct val="0"/>
              </a:spcBef>
              <a:buClrTx/>
              <a:buSzTx/>
              <a:buFontTx/>
              <a:buAutoNum type="arabicPeriod"/>
            </a:pPr>
            <a:r>
              <a:rPr lang="tr-TR" altLang="tr-TR" sz="2400">
                <a:solidFill>
                  <a:schemeClr val="bg1"/>
                </a:solidFill>
                <a:latin typeface="Arial" panose="020B0604020202020204" pitchFamily="34" charset="0"/>
              </a:rPr>
              <a:t>Haber bültenleri</a:t>
            </a:r>
          </a:p>
          <a:p>
            <a:pPr eaLnBrk="1" hangingPunct="1">
              <a:spcBef>
                <a:spcPct val="0"/>
              </a:spcBef>
              <a:buClrTx/>
              <a:buSzTx/>
              <a:buFontTx/>
              <a:buAutoNum type="arabicPeriod"/>
            </a:pPr>
            <a:r>
              <a:rPr lang="tr-TR" altLang="tr-TR" sz="2400">
                <a:solidFill>
                  <a:schemeClr val="bg1"/>
                </a:solidFill>
                <a:latin typeface="Arial" panose="020B0604020202020204" pitchFamily="34" charset="0"/>
              </a:rPr>
              <a:t>Görüntülü videolar</a:t>
            </a:r>
          </a:p>
          <a:p>
            <a:pPr eaLnBrk="1" hangingPunct="1">
              <a:spcBef>
                <a:spcPct val="0"/>
              </a:spcBef>
              <a:buClrTx/>
              <a:buSzTx/>
              <a:buFontTx/>
              <a:buAutoNum type="arabicPeriod"/>
            </a:pPr>
            <a:r>
              <a:rPr lang="tr-TR" altLang="tr-TR" sz="2400">
                <a:solidFill>
                  <a:schemeClr val="bg1"/>
                </a:solidFill>
                <a:latin typeface="Arial" panose="020B0604020202020204" pitchFamily="34" charset="0"/>
              </a:rPr>
              <a:t>Radyo-Tv etkinlikleri </a:t>
            </a:r>
          </a:p>
          <a:p>
            <a:pPr eaLnBrk="1" hangingPunct="1">
              <a:spcBef>
                <a:spcPct val="0"/>
              </a:spcBef>
              <a:buClrTx/>
              <a:buSzTx/>
              <a:buFontTx/>
              <a:buAutoNum type="arabicPeriod"/>
            </a:pPr>
            <a:r>
              <a:rPr lang="tr-TR" altLang="tr-TR" sz="2400">
                <a:solidFill>
                  <a:schemeClr val="bg1"/>
                </a:solidFill>
                <a:latin typeface="Arial" panose="020B0604020202020204" pitchFamily="34" charset="0"/>
              </a:rPr>
              <a:t>Görüşme ve talkshowlar</a:t>
            </a:r>
          </a:p>
          <a:p>
            <a:pPr eaLnBrk="1" hangingPunct="1">
              <a:spcBef>
                <a:spcPct val="0"/>
              </a:spcBef>
              <a:buClrTx/>
              <a:buSzTx/>
              <a:buFontTx/>
              <a:buAutoNum type="arabicPeriod"/>
            </a:pPr>
            <a:r>
              <a:rPr lang="tr-TR" altLang="tr-TR" sz="2400">
                <a:solidFill>
                  <a:schemeClr val="bg1"/>
                </a:solidFill>
                <a:latin typeface="Arial" panose="020B0604020202020204" pitchFamily="34" charset="0"/>
              </a:rPr>
              <a:t>Kurumsal reklam ve kamusal hizmet ilanları</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AutoNum type="arabicPeriod"/>
            </a:pPr>
            <a:endParaRPr lang="tr-TR" altLang="tr-TR" sz="2400">
              <a:solidFill>
                <a:schemeClr val="bg1"/>
              </a:solidFill>
              <a:latin typeface="Arial" panose="020B0604020202020204" pitchFamily="34" charset="0"/>
            </a:endParaRPr>
          </a:p>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10342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2167</TotalTime>
  <Words>535</Words>
  <Application>Microsoft Office PowerPoint</Application>
  <PresentationFormat>Ekran Gösterisi (4:3)</PresentationFormat>
  <Paragraphs>82</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Baskerville Old Face</vt:lpstr>
      <vt:lpstr>Bookman Old Style</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ilaum</cp:lastModifiedBy>
  <cp:revision>302</cp:revision>
  <dcterms:created xsi:type="dcterms:W3CDTF">2010-02-03T08:52:51Z</dcterms:created>
  <dcterms:modified xsi:type="dcterms:W3CDTF">2020-07-06T10:22:16Z</dcterms:modified>
</cp:coreProperties>
</file>