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5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25D17-78C9-4CB4-8A5D-38EA33232B52}" type="datetimeFigureOut">
              <a:rPr lang="tr-TR" smtClean="0"/>
              <a:t>22.1.2018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C4502-0E8A-44D5-9D89-693C21A9DC8C}" type="slidenum">
              <a:rPr lang="tr-TR" smtClean="0"/>
              <a:t>‹#›</a:t>
            </a:fld>
            <a:endParaRPr lang="tr-TR"/>
          </a:p>
        </p:txBody>
      </p:sp>
    </p:spTree>
    <p:extLst>
      <p:ext uri="{BB962C8B-B14F-4D97-AF65-F5344CB8AC3E}">
        <p14:creationId xmlns:p14="http://schemas.microsoft.com/office/powerpoint/2010/main" val="12804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941AD-B89D-4851-8F9A-01BA4D54C64B}" type="slidenum">
              <a:rPr lang="tr-TR">
                <a:solidFill>
                  <a:srgbClr val="000000"/>
                </a:solidFill>
              </a:rPr>
              <a:pPr/>
              <a:t>1</a:t>
            </a:fld>
            <a:endParaRPr lang="tr-TR">
              <a:solidFill>
                <a:srgbClr val="000000"/>
              </a:solidFill>
            </a:endParaRPr>
          </a:p>
        </p:txBody>
      </p:sp>
      <p:sp>
        <p:nvSpPr>
          <p:cNvPr id="39938" name="Rectangle 2"/>
          <p:cNvSpPr>
            <a:spLocks noChangeArrowheads="1" noTextEdit="1"/>
          </p:cNvSpPr>
          <p:nvPr>
            <p:ph type="sldImg"/>
          </p:nvPr>
        </p:nvSpPr>
        <p:spPr>
          <a:ln/>
        </p:spPr>
      </p:sp>
      <p:sp>
        <p:nvSpPr>
          <p:cNvPr id="39939" name="Rectangle 3"/>
          <p:cNvSpPr>
            <a:spLocks noGrp="1" noChangeArrowheads="1"/>
          </p:cNvSpPr>
          <p:nvPr>
            <p:ph type="body" idx="1"/>
          </p:nvPr>
        </p:nvSpPr>
        <p:spPr/>
        <p:txBody>
          <a:bodyPr/>
          <a:lstStyle/>
          <a:p>
            <a:r>
              <a:rPr lang="tr-TR"/>
              <a:t>Zzzz</a:t>
            </a:r>
          </a:p>
          <a:p>
            <a:r>
              <a:rPr lang="tr-TR"/>
              <a:t>Ççççççççnçhhhhhlttk rrrrrrrrrrrrrrrr</a:t>
            </a:r>
          </a:p>
          <a:p>
            <a:endParaRPr lang="tr-TR"/>
          </a:p>
        </p:txBody>
      </p:sp>
    </p:spTree>
    <p:extLst>
      <p:ext uri="{BB962C8B-B14F-4D97-AF65-F5344CB8AC3E}">
        <p14:creationId xmlns:p14="http://schemas.microsoft.com/office/powerpoint/2010/main" val="298234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BF7D411-CD7B-4244-BE4E-6C063E82722A}" type="slidenum">
              <a:rPr lang="tr-TR">
                <a:solidFill>
                  <a:srgbClr val="000000"/>
                </a:solidFill>
              </a:rPr>
              <a:pPr/>
              <a:t>6</a:t>
            </a:fld>
            <a:endParaRPr lang="tr-TR">
              <a:solidFill>
                <a:srgbClr val="000000"/>
              </a:solidFill>
            </a:endParaRPr>
          </a:p>
        </p:txBody>
      </p:sp>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xfrm>
            <a:off x="685800" y="4343400"/>
            <a:ext cx="5486400" cy="4114800"/>
          </a:xfrm>
        </p:spPr>
        <p:txBody>
          <a:bodyPr/>
          <a:lstStyle/>
          <a:p>
            <a:pPr>
              <a:spcBef>
                <a:spcPct val="0"/>
              </a:spcBef>
            </a:pPr>
            <a:endParaRPr lang="tr-TR"/>
          </a:p>
        </p:txBody>
      </p:sp>
      <p:sp>
        <p:nvSpPr>
          <p:cNvPr id="1351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eaLnBrk="0" fontAlgn="base" hangingPunct="0">
              <a:spcBef>
                <a:spcPct val="0"/>
              </a:spcBef>
              <a:spcAft>
                <a:spcPct val="0"/>
              </a:spcAft>
            </a:pPr>
            <a:fld id="{85C51514-696F-4E2A-8029-8E564F2AB943}" type="slidenum">
              <a:rPr lang="en-US" sz="1200">
                <a:solidFill>
                  <a:srgbClr val="000000"/>
                </a:solidFill>
                <a:latin typeface="Tahoma" panose="020B0604030504040204" pitchFamily="34" charset="0"/>
              </a:rPr>
              <a:pPr algn="r" eaLnBrk="0" fontAlgn="base" hangingPunct="0">
                <a:spcBef>
                  <a:spcPct val="0"/>
                </a:spcBef>
                <a:spcAft>
                  <a:spcPct val="0"/>
                </a:spcAft>
              </a:pPr>
              <a:t>6</a:t>
            </a:fld>
            <a:endParaRPr 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271779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1B0B84E-7201-4750-B9F8-617FB5E626A1}" type="slidenum">
              <a:rPr lang="tr-TR">
                <a:solidFill>
                  <a:srgbClr val="000000"/>
                </a:solidFill>
              </a:rPr>
              <a:pPr/>
              <a:t>7</a:t>
            </a:fld>
            <a:endParaRPr lang="tr-TR">
              <a:solidFill>
                <a:srgbClr val="000000"/>
              </a:solidFill>
            </a:endParaRPr>
          </a:p>
        </p:txBody>
      </p:sp>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xfrm>
            <a:off x="685800" y="4343400"/>
            <a:ext cx="5486400" cy="4114800"/>
          </a:xfrm>
        </p:spPr>
        <p:txBody>
          <a:bodyPr/>
          <a:lstStyle/>
          <a:p>
            <a:pPr>
              <a:spcBef>
                <a:spcPct val="0"/>
              </a:spcBef>
            </a:pPr>
            <a:endParaRPr lang="tr-TR"/>
          </a:p>
        </p:txBody>
      </p:sp>
      <p:sp>
        <p:nvSpPr>
          <p:cNvPr id="1372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eaLnBrk="0" fontAlgn="base" hangingPunct="0">
              <a:spcBef>
                <a:spcPct val="0"/>
              </a:spcBef>
              <a:spcAft>
                <a:spcPct val="0"/>
              </a:spcAft>
            </a:pPr>
            <a:fld id="{A11C8C93-5ED9-4906-8579-FC2715A92781}" type="slidenum">
              <a:rPr lang="en-US" sz="1200">
                <a:solidFill>
                  <a:srgbClr val="000000"/>
                </a:solidFill>
                <a:latin typeface="Tahoma" panose="020B0604030504040204" pitchFamily="34" charset="0"/>
              </a:rPr>
              <a:pPr algn="r" eaLnBrk="0" fontAlgn="base" hangingPunct="0">
                <a:spcBef>
                  <a:spcPct val="0"/>
                </a:spcBef>
                <a:spcAft>
                  <a:spcPct val="0"/>
                </a:spcAft>
              </a:pPr>
              <a:t>7</a:t>
            </a:fld>
            <a:endParaRPr 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110545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39D04DE-6A16-477F-ADA0-03DC719B8747}" type="slidenum">
              <a:rPr lang="tr-TR">
                <a:solidFill>
                  <a:srgbClr val="000000"/>
                </a:solidFill>
              </a:rPr>
              <a:pPr/>
              <a:t>8</a:t>
            </a:fld>
            <a:endParaRPr lang="tr-TR">
              <a:solidFill>
                <a:srgbClr val="000000"/>
              </a:solidFill>
            </a:endParaRPr>
          </a:p>
        </p:txBody>
      </p:sp>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xfrm>
            <a:off x="685800" y="4343400"/>
            <a:ext cx="5486400" cy="4114800"/>
          </a:xfrm>
        </p:spPr>
        <p:txBody>
          <a:bodyPr/>
          <a:lstStyle/>
          <a:p>
            <a:pPr>
              <a:spcBef>
                <a:spcPct val="0"/>
              </a:spcBef>
            </a:pPr>
            <a:endParaRPr lang="tr-TR"/>
          </a:p>
        </p:txBody>
      </p:sp>
      <p:sp>
        <p:nvSpPr>
          <p:cNvPr id="1392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eaLnBrk="0" fontAlgn="base" hangingPunct="0">
              <a:spcBef>
                <a:spcPct val="0"/>
              </a:spcBef>
              <a:spcAft>
                <a:spcPct val="0"/>
              </a:spcAft>
            </a:pPr>
            <a:fld id="{8ADF2E1B-CCA5-455E-BE5A-1CED7BD31B99}" type="slidenum">
              <a:rPr lang="en-US" sz="1200">
                <a:solidFill>
                  <a:srgbClr val="000000"/>
                </a:solidFill>
                <a:latin typeface="Tahoma" panose="020B0604030504040204" pitchFamily="34" charset="0"/>
              </a:rPr>
              <a:pPr algn="r" eaLnBrk="0" fontAlgn="base" hangingPunct="0">
                <a:spcBef>
                  <a:spcPct val="0"/>
                </a:spcBef>
                <a:spcAft>
                  <a:spcPct val="0"/>
                </a:spcAft>
              </a:pPr>
              <a:t>8</a:t>
            </a:fld>
            <a:endParaRPr 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252930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2B9C506-6868-4C25-9578-3F813AEB5FD4}" type="slidenum">
              <a:rPr lang="tr-TR">
                <a:solidFill>
                  <a:srgbClr val="000000"/>
                </a:solidFill>
              </a:rPr>
              <a:pPr/>
              <a:t>9</a:t>
            </a:fld>
            <a:endParaRPr lang="tr-TR">
              <a:solidFill>
                <a:srgbClr val="000000"/>
              </a:solidFill>
            </a:endParaRPr>
          </a:p>
        </p:txBody>
      </p:sp>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xfrm>
            <a:off x="685800" y="4343400"/>
            <a:ext cx="5486400" cy="4114800"/>
          </a:xfrm>
        </p:spPr>
        <p:txBody>
          <a:bodyPr/>
          <a:lstStyle/>
          <a:p>
            <a:pPr>
              <a:spcBef>
                <a:spcPct val="0"/>
              </a:spcBef>
            </a:pPr>
            <a:endParaRPr lang="tr-TR"/>
          </a:p>
        </p:txBody>
      </p:sp>
      <p:sp>
        <p:nvSpPr>
          <p:cNvPr id="1413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eaLnBrk="0" fontAlgn="base" hangingPunct="0">
              <a:spcBef>
                <a:spcPct val="0"/>
              </a:spcBef>
              <a:spcAft>
                <a:spcPct val="0"/>
              </a:spcAft>
            </a:pPr>
            <a:fld id="{FBC3EE6F-0259-401D-9DF3-827EC2F67B1D}" type="slidenum">
              <a:rPr lang="en-US" sz="1200">
                <a:solidFill>
                  <a:srgbClr val="000000"/>
                </a:solidFill>
                <a:latin typeface="Tahoma" panose="020B0604030504040204" pitchFamily="34" charset="0"/>
              </a:rPr>
              <a:pPr algn="r" eaLnBrk="0" fontAlgn="base" hangingPunct="0">
                <a:spcBef>
                  <a:spcPct val="0"/>
                </a:spcBef>
                <a:spcAft>
                  <a:spcPct val="0"/>
                </a:spcAft>
              </a:pPr>
              <a:t>9</a:t>
            </a:fld>
            <a:endParaRPr 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335091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1A503A7-0643-425B-88D6-F55DF9FF55A1}" type="slidenum">
              <a:rPr lang="tr-TR">
                <a:solidFill>
                  <a:srgbClr val="000000"/>
                </a:solidFill>
              </a:rPr>
              <a:pPr/>
              <a:t>10</a:t>
            </a:fld>
            <a:endParaRPr lang="tr-TR">
              <a:solidFill>
                <a:srgbClr val="000000"/>
              </a:solidFill>
            </a:endParaRPr>
          </a:p>
        </p:txBody>
      </p:sp>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xfrm>
            <a:off x="685800" y="4343400"/>
            <a:ext cx="5486400" cy="4114800"/>
          </a:xfrm>
        </p:spPr>
        <p:txBody>
          <a:bodyPr/>
          <a:lstStyle/>
          <a:p>
            <a:pPr>
              <a:spcBef>
                <a:spcPct val="0"/>
              </a:spcBef>
            </a:pPr>
            <a:endParaRPr lang="tr-TR"/>
          </a:p>
        </p:txBody>
      </p:sp>
      <p:sp>
        <p:nvSpPr>
          <p:cNvPr id="1433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eaLnBrk="0" fontAlgn="base" hangingPunct="0">
              <a:spcBef>
                <a:spcPct val="0"/>
              </a:spcBef>
              <a:spcAft>
                <a:spcPct val="0"/>
              </a:spcAft>
            </a:pPr>
            <a:fld id="{BDF69DA7-0C6C-43D9-B90B-D3CD4C5B157C}" type="slidenum">
              <a:rPr lang="en-US" sz="1200">
                <a:solidFill>
                  <a:srgbClr val="000000"/>
                </a:solidFill>
                <a:latin typeface="Tahoma" panose="020B0604030504040204" pitchFamily="34" charset="0"/>
              </a:rPr>
              <a:pPr algn="r" eaLnBrk="0" fontAlgn="base" hangingPunct="0">
                <a:spcBef>
                  <a:spcPct val="0"/>
                </a:spcBef>
                <a:spcAft>
                  <a:spcPct val="0"/>
                </a:spcAft>
              </a:pPr>
              <a:t>10</a:t>
            </a:fld>
            <a:endParaRPr 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223921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DC8DB8A-1DC6-4CDD-905B-B9CA5B41040D}" type="datetimeFigureOut">
              <a:rPr lang="tr-TR" smtClean="0"/>
              <a:t>22.1.2018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D675FB-7BBA-45A0-A6E1-0CC0D0BB6773}" type="slidenum">
              <a:rPr lang="tr-TR" smtClean="0"/>
              <a:t>‹#›</a:t>
            </a:fld>
            <a:endParaRPr lang="tr-TR"/>
          </a:p>
        </p:txBody>
      </p:sp>
    </p:spTree>
    <p:extLst>
      <p:ext uri="{BB962C8B-B14F-4D97-AF65-F5344CB8AC3E}">
        <p14:creationId xmlns:p14="http://schemas.microsoft.com/office/powerpoint/2010/main" val="403915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DC8DB8A-1DC6-4CDD-905B-B9CA5B41040D}" type="datetimeFigureOut">
              <a:rPr lang="tr-TR" smtClean="0"/>
              <a:t>22.1.2018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D675FB-7BBA-45A0-A6E1-0CC0D0BB6773}" type="slidenum">
              <a:rPr lang="tr-TR" smtClean="0"/>
              <a:t>‹#›</a:t>
            </a:fld>
            <a:endParaRPr lang="tr-TR"/>
          </a:p>
        </p:txBody>
      </p:sp>
    </p:spTree>
    <p:extLst>
      <p:ext uri="{BB962C8B-B14F-4D97-AF65-F5344CB8AC3E}">
        <p14:creationId xmlns:p14="http://schemas.microsoft.com/office/powerpoint/2010/main" val="99418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DC8DB8A-1DC6-4CDD-905B-B9CA5B41040D}" type="datetimeFigureOut">
              <a:rPr lang="tr-TR" smtClean="0"/>
              <a:t>22.1.2018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D675FB-7BBA-45A0-A6E1-0CC0D0BB6773}" type="slidenum">
              <a:rPr lang="tr-TR" smtClean="0"/>
              <a:t>‹#›</a:t>
            </a:fld>
            <a:endParaRPr lang="tr-TR"/>
          </a:p>
        </p:txBody>
      </p:sp>
    </p:spTree>
    <p:extLst>
      <p:ext uri="{BB962C8B-B14F-4D97-AF65-F5344CB8AC3E}">
        <p14:creationId xmlns:p14="http://schemas.microsoft.com/office/powerpoint/2010/main" val="1044969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893B94DA-86A4-488D-A484-FF03A1A2F7FE}"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166729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18200B2F-BDED-42C0-B509-71D8C85C9AEA}"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767060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B61392E-D1CA-4AD5-BFE7-DD7BE1B716D5}"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387931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D66A9187-92E9-4823-950D-F1ACD695053F}"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595810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F4B91E39-4DC0-48C2-AB0A-F03FA6C4289D}"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269637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166C4768-2674-4DED-B737-5A9963E1D0A5}"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917300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CCB6A623-B964-423E-9835-74455C4388B5}"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853635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B96D517C-8416-45DA-A55B-31656458B5D6}"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94760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DC8DB8A-1DC6-4CDD-905B-B9CA5B41040D}" type="datetimeFigureOut">
              <a:rPr lang="tr-TR" smtClean="0"/>
              <a:t>22.1.2018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D675FB-7BBA-45A0-A6E1-0CC0D0BB6773}" type="slidenum">
              <a:rPr lang="tr-TR" smtClean="0"/>
              <a:t>‹#›</a:t>
            </a:fld>
            <a:endParaRPr lang="tr-TR"/>
          </a:p>
        </p:txBody>
      </p:sp>
    </p:spTree>
    <p:extLst>
      <p:ext uri="{BB962C8B-B14F-4D97-AF65-F5344CB8AC3E}">
        <p14:creationId xmlns:p14="http://schemas.microsoft.com/office/powerpoint/2010/main" val="1639637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ED3D4147-D448-4ADF-A6FA-4E6A4783E831}"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758614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C7B83D3-C2F3-4204-9017-150D2EA0EFC1}"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40293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686800" y="609600"/>
            <a:ext cx="2590800" cy="54864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914400" y="609600"/>
            <a:ext cx="75692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D66DC55E-307F-4363-8504-3333F0CAAE8F}"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956659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914400" y="6248400"/>
            <a:ext cx="2540000" cy="457200"/>
          </a:xfrm>
        </p:spPr>
        <p:txBody>
          <a:bodyPr/>
          <a:lstStyle>
            <a:lvl1pPr>
              <a:defRPr/>
            </a:lvl1pPr>
          </a:lstStyle>
          <a:p>
            <a:endParaRPr lang="tr-TR">
              <a:solidFill>
                <a:srgbClr val="000000"/>
              </a:solidFill>
            </a:endParaRPr>
          </a:p>
        </p:txBody>
      </p:sp>
      <p:sp>
        <p:nvSpPr>
          <p:cNvPr id="6" name="Altbilgi Yer Tutucusu 5"/>
          <p:cNvSpPr>
            <a:spLocks noGrp="1"/>
          </p:cNvSpPr>
          <p:nvPr>
            <p:ph type="ftr" sz="quarter" idx="11"/>
          </p:nvPr>
        </p:nvSpPr>
        <p:spPr>
          <a:xfrm>
            <a:off x="4165600" y="6248400"/>
            <a:ext cx="3860800" cy="457200"/>
          </a:xfrm>
        </p:spPr>
        <p:txBody>
          <a:bodyPr/>
          <a:lstStyle>
            <a:lvl1pPr>
              <a:defRPr/>
            </a:lvl1pPr>
          </a:lstStyle>
          <a:p>
            <a:endParaRPr lang="tr-TR">
              <a:solidFill>
                <a:srgbClr val="000000"/>
              </a:solidFill>
            </a:endParaRPr>
          </a:p>
        </p:txBody>
      </p:sp>
      <p:sp>
        <p:nvSpPr>
          <p:cNvPr id="7" name="Slayt Numarası Yer Tutucusu 6"/>
          <p:cNvSpPr>
            <a:spLocks noGrp="1"/>
          </p:cNvSpPr>
          <p:nvPr>
            <p:ph type="sldNum" sz="quarter" idx="12"/>
          </p:nvPr>
        </p:nvSpPr>
        <p:spPr>
          <a:xfrm>
            <a:off x="8737600" y="6248400"/>
            <a:ext cx="2540000" cy="457200"/>
          </a:xfrm>
        </p:spPr>
        <p:txBody>
          <a:bodyPr/>
          <a:lstStyle>
            <a:lvl1pPr>
              <a:defRPr/>
            </a:lvl1pPr>
          </a:lstStyle>
          <a:p>
            <a:fld id="{BEB3A6B4-FA15-430E-AB1D-AB3D07C12639}"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4144706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Başlık, İçerik ve Metin">
    <p:spTree>
      <p:nvGrpSpPr>
        <p:cNvPr id="1" name=""/>
        <p:cNvGrpSpPr/>
        <p:nvPr/>
      </p:nvGrpSpPr>
      <p:grpSpPr>
        <a:xfrm>
          <a:off x="0" y="0"/>
          <a:ext cx="0" cy="0"/>
          <a:chOff x="0" y="0"/>
          <a:chExt cx="0" cy="0"/>
        </a:xfrm>
      </p:grpSpPr>
      <p:sp>
        <p:nvSpPr>
          <p:cNvPr id="2" name="Unvan 1"/>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1976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914400" y="6248400"/>
            <a:ext cx="2540000" cy="457200"/>
          </a:xfrm>
        </p:spPr>
        <p:txBody>
          <a:bodyPr/>
          <a:lstStyle>
            <a:lvl1pPr>
              <a:defRPr/>
            </a:lvl1pPr>
          </a:lstStyle>
          <a:p>
            <a:endParaRPr lang="tr-TR">
              <a:solidFill>
                <a:srgbClr val="000000"/>
              </a:solidFill>
            </a:endParaRPr>
          </a:p>
        </p:txBody>
      </p:sp>
      <p:sp>
        <p:nvSpPr>
          <p:cNvPr id="6" name="Altbilgi Yer Tutucusu 5"/>
          <p:cNvSpPr>
            <a:spLocks noGrp="1"/>
          </p:cNvSpPr>
          <p:nvPr>
            <p:ph type="ftr" sz="quarter" idx="11"/>
          </p:nvPr>
        </p:nvSpPr>
        <p:spPr>
          <a:xfrm>
            <a:off x="4165600" y="6248400"/>
            <a:ext cx="3860800" cy="457200"/>
          </a:xfrm>
        </p:spPr>
        <p:txBody>
          <a:bodyPr/>
          <a:lstStyle>
            <a:lvl1pPr>
              <a:defRPr/>
            </a:lvl1pPr>
          </a:lstStyle>
          <a:p>
            <a:endParaRPr lang="tr-TR">
              <a:solidFill>
                <a:srgbClr val="000000"/>
              </a:solidFill>
            </a:endParaRPr>
          </a:p>
        </p:txBody>
      </p:sp>
      <p:sp>
        <p:nvSpPr>
          <p:cNvPr id="7" name="Slayt Numarası Yer Tutucusu 6"/>
          <p:cNvSpPr>
            <a:spLocks noGrp="1"/>
          </p:cNvSpPr>
          <p:nvPr>
            <p:ph type="sldNum" sz="quarter" idx="12"/>
          </p:nvPr>
        </p:nvSpPr>
        <p:spPr>
          <a:xfrm>
            <a:off x="8737600" y="6248400"/>
            <a:ext cx="2540000" cy="457200"/>
          </a:xfrm>
        </p:spPr>
        <p:txBody>
          <a:bodyPr/>
          <a:lstStyle>
            <a:lvl1pPr>
              <a:defRPr/>
            </a:lvl1pPr>
          </a:lstStyle>
          <a:p>
            <a:fld id="{C639A4BB-875E-4820-8A90-DD6EEA427CAB}"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505332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Unvan 1"/>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981200"/>
            <a:ext cx="508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0" y="4114800"/>
            <a:ext cx="508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5"/>
          <p:cNvSpPr>
            <a:spLocks noGrp="1"/>
          </p:cNvSpPr>
          <p:nvPr>
            <p:ph type="dt" sz="half" idx="10"/>
          </p:nvPr>
        </p:nvSpPr>
        <p:spPr>
          <a:xfrm>
            <a:off x="914400" y="6248400"/>
            <a:ext cx="2540000" cy="457200"/>
          </a:xfrm>
        </p:spPr>
        <p:txBody>
          <a:bodyPr/>
          <a:lstStyle>
            <a:lvl1pPr>
              <a:defRPr/>
            </a:lvl1pPr>
          </a:lstStyle>
          <a:p>
            <a:endParaRPr lang="tr-TR">
              <a:solidFill>
                <a:srgbClr val="000000"/>
              </a:solidFill>
            </a:endParaRPr>
          </a:p>
        </p:txBody>
      </p:sp>
      <p:sp>
        <p:nvSpPr>
          <p:cNvPr id="7" name="Altbilgi Yer Tutucusu 6"/>
          <p:cNvSpPr>
            <a:spLocks noGrp="1"/>
          </p:cNvSpPr>
          <p:nvPr>
            <p:ph type="ftr" sz="quarter" idx="11"/>
          </p:nvPr>
        </p:nvSpPr>
        <p:spPr>
          <a:xfrm>
            <a:off x="4165600" y="6248400"/>
            <a:ext cx="3860800" cy="457200"/>
          </a:xfrm>
        </p:spPr>
        <p:txBody>
          <a:bodyPr/>
          <a:lstStyle>
            <a:lvl1pPr>
              <a:defRPr/>
            </a:lvl1pPr>
          </a:lstStyle>
          <a:p>
            <a:endParaRPr lang="tr-TR">
              <a:solidFill>
                <a:srgbClr val="000000"/>
              </a:solidFill>
            </a:endParaRPr>
          </a:p>
        </p:txBody>
      </p:sp>
      <p:sp>
        <p:nvSpPr>
          <p:cNvPr id="8" name="Slayt Numarası Yer Tutucusu 7"/>
          <p:cNvSpPr>
            <a:spLocks noGrp="1"/>
          </p:cNvSpPr>
          <p:nvPr>
            <p:ph type="sldNum" sz="quarter" idx="12"/>
          </p:nvPr>
        </p:nvSpPr>
        <p:spPr>
          <a:xfrm>
            <a:off x="8737600" y="6248400"/>
            <a:ext cx="2540000" cy="457200"/>
          </a:xfrm>
        </p:spPr>
        <p:txBody>
          <a:bodyPr/>
          <a:lstStyle>
            <a:lvl1pPr>
              <a:defRPr/>
            </a:lvl1pPr>
          </a:lstStyle>
          <a:p>
            <a:fld id="{D479D0A1-30E5-48C7-B8B6-BCAB03D09157}"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280620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25954" name="Group 2"/>
          <p:cNvGrpSpPr>
            <a:grpSpLocks/>
          </p:cNvGrpSpPr>
          <p:nvPr/>
        </p:nvGrpSpPr>
        <p:grpSpPr bwMode="auto">
          <a:xfrm>
            <a:off x="0" y="0"/>
            <a:ext cx="7823200" cy="6858000"/>
            <a:chOff x="0" y="0"/>
            <a:chExt cx="3696" cy="4320"/>
          </a:xfrm>
        </p:grpSpPr>
        <p:sp>
          <p:nvSpPr>
            <p:cNvPr id="12595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tr-TR" sz="2400">
                <a:solidFill>
                  <a:srgbClr val="003366"/>
                </a:solidFill>
                <a:latin typeface="Times New Roman" panose="02020603050405020304" pitchFamily="18" charset="0"/>
              </a:endParaRPr>
            </a:p>
          </p:txBody>
        </p:sp>
        <p:sp>
          <p:nvSpPr>
            <p:cNvPr id="12595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tr-TR" sz="2400">
                <a:solidFill>
                  <a:srgbClr val="003366"/>
                </a:solidFill>
                <a:latin typeface="Times New Roman" panose="02020603050405020304" pitchFamily="18" charset="0"/>
              </a:endParaRPr>
            </a:p>
          </p:txBody>
        </p:sp>
      </p:grpSp>
      <p:grpSp>
        <p:nvGrpSpPr>
          <p:cNvPr id="125957" name="Group 5"/>
          <p:cNvGrpSpPr>
            <a:grpSpLocks/>
          </p:cNvGrpSpPr>
          <p:nvPr/>
        </p:nvGrpSpPr>
        <p:grpSpPr bwMode="auto">
          <a:xfrm>
            <a:off x="4842933" y="4889500"/>
            <a:ext cx="6502400" cy="319088"/>
            <a:chOff x="2288" y="3080"/>
            <a:chExt cx="3072" cy="201"/>
          </a:xfrm>
        </p:grpSpPr>
        <p:sp>
          <p:nvSpPr>
            <p:cNvPr id="12595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sz="2800">
                <a:solidFill>
                  <a:srgbClr val="003366"/>
                </a:solidFill>
                <a:latin typeface="Times New Roman" panose="02020603050405020304" pitchFamily="18" charset="0"/>
              </a:endParaRPr>
            </a:p>
          </p:txBody>
        </p:sp>
        <p:sp>
          <p:nvSpPr>
            <p:cNvPr id="12595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sz="2800">
                <a:solidFill>
                  <a:srgbClr val="003366"/>
                </a:solidFill>
                <a:latin typeface="Times New Roman" panose="02020603050405020304" pitchFamily="18" charset="0"/>
              </a:endParaRPr>
            </a:p>
          </p:txBody>
        </p:sp>
      </p:grpSp>
      <p:sp>
        <p:nvSpPr>
          <p:cNvPr id="125960" name="Rectangle 8"/>
          <p:cNvSpPr>
            <a:spLocks noGrp="1" noChangeArrowheads="1"/>
          </p:cNvSpPr>
          <p:nvPr>
            <p:ph type="subTitle" idx="1"/>
          </p:nvPr>
        </p:nvSpPr>
        <p:spPr>
          <a:xfrm>
            <a:off x="6231467" y="2927350"/>
            <a:ext cx="5350933" cy="1822450"/>
          </a:xfrm>
        </p:spPr>
        <p:txBody>
          <a:bodyPr anchor="b"/>
          <a:lstStyle>
            <a:lvl1pPr marL="0" indent="0">
              <a:buFont typeface="Wingdings" panose="05000000000000000000" pitchFamily="2" charset="2"/>
              <a:buNone/>
              <a:defRPr>
                <a:solidFill>
                  <a:schemeClr val="tx2"/>
                </a:solidFill>
              </a:defRPr>
            </a:lvl1pPr>
          </a:lstStyle>
          <a:p>
            <a:pPr lvl="0"/>
            <a:r>
              <a:rPr lang="tr-TR" noProof="0" smtClean="0"/>
              <a:t>Asıl alt başlık stilini düzenlemek için tıklatın</a:t>
            </a:r>
          </a:p>
        </p:txBody>
      </p:sp>
      <p:sp>
        <p:nvSpPr>
          <p:cNvPr id="125961" name="Rectangle 9"/>
          <p:cNvSpPr>
            <a:spLocks noGrp="1" noChangeArrowheads="1"/>
          </p:cNvSpPr>
          <p:nvPr>
            <p:ph type="dt" sz="quarter" idx="2"/>
          </p:nvPr>
        </p:nvSpPr>
        <p:spPr/>
        <p:txBody>
          <a:bodyPr/>
          <a:lstStyle>
            <a:lvl1pPr>
              <a:defRPr>
                <a:solidFill>
                  <a:schemeClr val="bg1"/>
                </a:solidFill>
              </a:defRPr>
            </a:lvl1pPr>
          </a:lstStyle>
          <a:p>
            <a:endParaRPr lang="tr-TR">
              <a:solidFill>
                <a:srgbClr val="FFFFFF"/>
              </a:solidFill>
            </a:endParaRPr>
          </a:p>
        </p:txBody>
      </p:sp>
      <p:sp>
        <p:nvSpPr>
          <p:cNvPr id="125962" name="Rectangle 10"/>
          <p:cNvSpPr>
            <a:spLocks noGrp="1" noChangeArrowheads="1"/>
          </p:cNvSpPr>
          <p:nvPr>
            <p:ph type="ftr" sz="quarter" idx="3"/>
          </p:nvPr>
        </p:nvSpPr>
        <p:spPr/>
        <p:txBody>
          <a:bodyPr/>
          <a:lstStyle>
            <a:lvl1pPr algn="r">
              <a:defRPr/>
            </a:lvl1pPr>
          </a:lstStyle>
          <a:p>
            <a:endParaRPr lang="tr-TR">
              <a:solidFill>
                <a:srgbClr val="003366"/>
              </a:solidFill>
            </a:endParaRPr>
          </a:p>
        </p:txBody>
      </p:sp>
      <p:sp>
        <p:nvSpPr>
          <p:cNvPr id="125963" name="Rectangle 11"/>
          <p:cNvSpPr>
            <a:spLocks noGrp="1" noChangeArrowheads="1"/>
          </p:cNvSpPr>
          <p:nvPr>
            <p:ph type="sldNum" sz="quarter" idx="4"/>
          </p:nvPr>
        </p:nvSpPr>
        <p:spPr>
          <a:xfrm>
            <a:off x="101601" y="6248400"/>
            <a:ext cx="783167" cy="488950"/>
          </a:xfrm>
        </p:spPr>
        <p:txBody>
          <a:bodyPr anchorCtr="0"/>
          <a:lstStyle>
            <a:lvl1pPr>
              <a:defRPr/>
            </a:lvl1pPr>
          </a:lstStyle>
          <a:p>
            <a:fld id="{6A45FFFB-E7D5-49FB-8763-0D33D0B3AAAB}" type="slidenum">
              <a:rPr lang="tr-TR">
                <a:solidFill>
                  <a:srgbClr val="FFFFFF"/>
                </a:solidFill>
              </a:rPr>
              <a:pPr/>
              <a:t>‹#›</a:t>
            </a:fld>
            <a:endParaRPr lang="tr-TR">
              <a:solidFill>
                <a:srgbClr val="FFFFFF"/>
              </a:solidFill>
            </a:endParaRPr>
          </a:p>
        </p:txBody>
      </p:sp>
      <p:sp>
        <p:nvSpPr>
          <p:cNvPr id="125964"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pPr lvl="0"/>
            <a:r>
              <a:rPr lang="tr-TR" noProof="0" smtClean="0"/>
              <a:t>Asıl başlık stili için tıklatın</a:t>
            </a:r>
          </a:p>
        </p:txBody>
      </p:sp>
    </p:spTree>
    <p:extLst>
      <p:ext uri="{BB962C8B-B14F-4D97-AF65-F5344CB8AC3E}">
        <p14:creationId xmlns:p14="http://schemas.microsoft.com/office/powerpoint/2010/main" val="2265862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003366"/>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003366"/>
              </a:solidFill>
            </a:endParaRPr>
          </a:p>
        </p:txBody>
      </p:sp>
      <p:sp>
        <p:nvSpPr>
          <p:cNvPr id="6" name="Slayt Numarası Yer Tutucusu 5"/>
          <p:cNvSpPr>
            <a:spLocks noGrp="1"/>
          </p:cNvSpPr>
          <p:nvPr>
            <p:ph type="sldNum" sz="quarter" idx="12"/>
          </p:nvPr>
        </p:nvSpPr>
        <p:spPr/>
        <p:txBody>
          <a:bodyPr/>
          <a:lstStyle>
            <a:lvl1pPr>
              <a:defRPr/>
            </a:lvl1pPr>
          </a:lstStyle>
          <a:p>
            <a:fld id="{8565A036-C6E2-468C-B4D4-F2F84AC0F86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03372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solidFill>
                <a:srgbClr val="003366"/>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003366"/>
              </a:solidFill>
            </a:endParaRPr>
          </a:p>
        </p:txBody>
      </p:sp>
      <p:sp>
        <p:nvSpPr>
          <p:cNvPr id="6" name="Slayt Numarası Yer Tutucusu 5"/>
          <p:cNvSpPr>
            <a:spLocks noGrp="1"/>
          </p:cNvSpPr>
          <p:nvPr>
            <p:ph type="sldNum" sz="quarter" idx="12"/>
          </p:nvPr>
        </p:nvSpPr>
        <p:spPr/>
        <p:txBody>
          <a:bodyPr/>
          <a:lstStyle>
            <a:lvl1pPr>
              <a:defRPr/>
            </a:lvl1pPr>
          </a:lstStyle>
          <a:p>
            <a:fld id="{08AE53A0-E058-49E3-B8FA-12F9D46D042C}"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120701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117601" y="2362201"/>
            <a:ext cx="5027084" cy="37242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347884" y="2362201"/>
            <a:ext cx="5027083" cy="37242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solidFill>
                <a:srgbClr val="003366"/>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003366"/>
              </a:solidFill>
            </a:endParaRPr>
          </a:p>
        </p:txBody>
      </p:sp>
      <p:sp>
        <p:nvSpPr>
          <p:cNvPr id="7" name="Slayt Numarası Yer Tutucusu 6"/>
          <p:cNvSpPr>
            <a:spLocks noGrp="1"/>
          </p:cNvSpPr>
          <p:nvPr>
            <p:ph type="sldNum" sz="quarter" idx="12"/>
          </p:nvPr>
        </p:nvSpPr>
        <p:spPr/>
        <p:txBody>
          <a:bodyPr/>
          <a:lstStyle>
            <a:lvl1pPr>
              <a:defRPr/>
            </a:lvl1pPr>
          </a:lstStyle>
          <a:p>
            <a:fld id="{FCCBBDE5-EFEF-4497-A0F2-70D24C26A83E}"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62949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DC8DB8A-1DC6-4CDD-905B-B9CA5B41040D}" type="datetimeFigureOut">
              <a:rPr lang="tr-TR" smtClean="0"/>
              <a:t>22.1.2018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D675FB-7BBA-45A0-A6E1-0CC0D0BB6773}" type="slidenum">
              <a:rPr lang="tr-TR" smtClean="0"/>
              <a:t>‹#›</a:t>
            </a:fld>
            <a:endParaRPr lang="tr-TR"/>
          </a:p>
        </p:txBody>
      </p:sp>
    </p:spTree>
    <p:extLst>
      <p:ext uri="{BB962C8B-B14F-4D97-AF65-F5344CB8AC3E}">
        <p14:creationId xmlns:p14="http://schemas.microsoft.com/office/powerpoint/2010/main" val="64292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solidFill>
                <a:srgbClr val="003366"/>
              </a:solidFill>
            </a:endParaRPr>
          </a:p>
        </p:txBody>
      </p:sp>
      <p:sp>
        <p:nvSpPr>
          <p:cNvPr id="8" name="Altbilgi Yer Tutucusu 7"/>
          <p:cNvSpPr>
            <a:spLocks noGrp="1"/>
          </p:cNvSpPr>
          <p:nvPr>
            <p:ph type="ftr" sz="quarter" idx="11"/>
          </p:nvPr>
        </p:nvSpPr>
        <p:spPr/>
        <p:txBody>
          <a:bodyPr/>
          <a:lstStyle>
            <a:lvl1pPr>
              <a:defRPr/>
            </a:lvl1pPr>
          </a:lstStyle>
          <a:p>
            <a:endParaRPr lang="tr-TR">
              <a:solidFill>
                <a:srgbClr val="003366"/>
              </a:solidFill>
            </a:endParaRPr>
          </a:p>
        </p:txBody>
      </p:sp>
      <p:sp>
        <p:nvSpPr>
          <p:cNvPr id="9" name="Slayt Numarası Yer Tutucusu 8"/>
          <p:cNvSpPr>
            <a:spLocks noGrp="1"/>
          </p:cNvSpPr>
          <p:nvPr>
            <p:ph type="sldNum" sz="quarter" idx="12"/>
          </p:nvPr>
        </p:nvSpPr>
        <p:spPr/>
        <p:txBody>
          <a:bodyPr/>
          <a:lstStyle>
            <a:lvl1pPr>
              <a:defRPr/>
            </a:lvl1pPr>
          </a:lstStyle>
          <a:p>
            <a:fld id="{E675D4FF-5FEF-4DE3-A457-173A8A2C529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257036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solidFill>
                <a:srgbClr val="003366"/>
              </a:solidFill>
            </a:endParaRPr>
          </a:p>
        </p:txBody>
      </p:sp>
      <p:sp>
        <p:nvSpPr>
          <p:cNvPr id="4" name="Altbilgi Yer Tutucusu 3"/>
          <p:cNvSpPr>
            <a:spLocks noGrp="1"/>
          </p:cNvSpPr>
          <p:nvPr>
            <p:ph type="ftr" sz="quarter" idx="11"/>
          </p:nvPr>
        </p:nvSpPr>
        <p:spPr/>
        <p:txBody>
          <a:bodyPr/>
          <a:lstStyle>
            <a:lvl1pPr>
              <a:defRPr/>
            </a:lvl1pPr>
          </a:lstStyle>
          <a:p>
            <a:endParaRPr lang="tr-TR">
              <a:solidFill>
                <a:srgbClr val="003366"/>
              </a:solidFill>
            </a:endParaRPr>
          </a:p>
        </p:txBody>
      </p:sp>
      <p:sp>
        <p:nvSpPr>
          <p:cNvPr id="5" name="Slayt Numarası Yer Tutucusu 4"/>
          <p:cNvSpPr>
            <a:spLocks noGrp="1"/>
          </p:cNvSpPr>
          <p:nvPr>
            <p:ph type="sldNum" sz="quarter" idx="12"/>
          </p:nvPr>
        </p:nvSpPr>
        <p:spPr/>
        <p:txBody>
          <a:bodyPr/>
          <a:lstStyle>
            <a:lvl1pPr>
              <a:defRPr/>
            </a:lvl1pPr>
          </a:lstStyle>
          <a:p>
            <a:fld id="{8D486717-678D-45D6-B4A0-66E87FB9611E}"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649644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solidFill>
                <a:srgbClr val="003366"/>
              </a:solidFill>
            </a:endParaRPr>
          </a:p>
        </p:txBody>
      </p:sp>
      <p:sp>
        <p:nvSpPr>
          <p:cNvPr id="3" name="Altbilgi Yer Tutucusu 2"/>
          <p:cNvSpPr>
            <a:spLocks noGrp="1"/>
          </p:cNvSpPr>
          <p:nvPr>
            <p:ph type="ftr" sz="quarter" idx="11"/>
          </p:nvPr>
        </p:nvSpPr>
        <p:spPr/>
        <p:txBody>
          <a:bodyPr/>
          <a:lstStyle>
            <a:lvl1pPr>
              <a:defRPr/>
            </a:lvl1pPr>
          </a:lstStyle>
          <a:p>
            <a:endParaRPr lang="tr-TR">
              <a:solidFill>
                <a:srgbClr val="003366"/>
              </a:solidFill>
            </a:endParaRPr>
          </a:p>
        </p:txBody>
      </p:sp>
      <p:sp>
        <p:nvSpPr>
          <p:cNvPr id="4" name="Slayt Numarası Yer Tutucusu 3"/>
          <p:cNvSpPr>
            <a:spLocks noGrp="1"/>
          </p:cNvSpPr>
          <p:nvPr>
            <p:ph type="sldNum" sz="quarter" idx="12"/>
          </p:nvPr>
        </p:nvSpPr>
        <p:spPr/>
        <p:txBody>
          <a:bodyPr/>
          <a:lstStyle>
            <a:lvl1pPr>
              <a:defRPr/>
            </a:lvl1pPr>
          </a:lstStyle>
          <a:p>
            <a:fld id="{4AEDC9AB-D4D2-43F8-9211-A63B768155C4}"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237519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003366"/>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003366"/>
              </a:solidFill>
            </a:endParaRPr>
          </a:p>
        </p:txBody>
      </p:sp>
      <p:sp>
        <p:nvSpPr>
          <p:cNvPr id="7" name="Slayt Numarası Yer Tutucusu 6"/>
          <p:cNvSpPr>
            <a:spLocks noGrp="1"/>
          </p:cNvSpPr>
          <p:nvPr>
            <p:ph type="sldNum" sz="quarter" idx="12"/>
          </p:nvPr>
        </p:nvSpPr>
        <p:spPr/>
        <p:txBody>
          <a:bodyPr/>
          <a:lstStyle>
            <a:lvl1pPr>
              <a:defRPr/>
            </a:lvl1pPr>
          </a:lstStyle>
          <a:p>
            <a:fld id="{3674566B-E7C4-45BA-AB11-6F6CE7701E3F}"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562994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003366"/>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003366"/>
              </a:solidFill>
            </a:endParaRPr>
          </a:p>
        </p:txBody>
      </p:sp>
      <p:sp>
        <p:nvSpPr>
          <p:cNvPr id="7" name="Slayt Numarası Yer Tutucusu 6"/>
          <p:cNvSpPr>
            <a:spLocks noGrp="1"/>
          </p:cNvSpPr>
          <p:nvPr>
            <p:ph type="sldNum" sz="quarter" idx="12"/>
          </p:nvPr>
        </p:nvSpPr>
        <p:spPr/>
        <p:txBody>
          <a:bodyPr/>
          <a:lstStyle>
            <a:lvl1pPr>
              <a:defRPr/>
            </a:lvl1pPr>
          </a:lstStyle>
          <a:p>
            <a:fld id="{80102BDB-0679-4B2F-980E-5C70ACE41397}"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962560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003366"/>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003366"/>
              </a:solidFill>
            </a:endParaRPr>
          </a:p>
        </p:txBody>
      </p:sp>
      <p:sp>
        <p:nvSpPr>
          <p:cNvPr id="6" name="Slayt Numarası Yer Tutucusu 5"/>
          <p:cNvSpPr>
            <a:spLocks noGrp="1"/>
          </p:cNvSpPr>
          <p:nvPr>
            <p:ph type="sldNum" sz="quarter" idx="12"/>
          </p:nvPr>
        </p:nvSpPr>
        <p:spPr/>
        <p:txBody>
          <a:bodyPr/>
          <a:lstStyle>
            <a:lvl1pPr>
              <a:defRPr/>
            </a:lvl1pPr>
          </a:lstStyle>
          <a:p>
            <a:fld id="{878C7D39-B9B1-41FB-B8D8-B3283B4326C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390915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940800" y="762001"/>
            <a:ext cx="2641600" cy="53244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016000" y="762001"/>
            <a:ext cx="7721600" cy="53244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003366"/>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003366"/>
              </a:solidFill>
            </a:endParaRPr>
          </a:p>
        </p:txBody>
      </p:sp>
      <p:sp>
        <p:nvSpPr>
          <p:cNvPr id="6" name="Slayt Numarası Yer Tutucusu 5"/>
          <p:cNvSpPr>
            <a:spLocks noGrp="1"/>
          </p:cNvSpPr>
          <p:nvPr>
            <p:ph type="sldNum" sz="quarter" idx="12"/>
          </p:nvPr>
        </p:nvSpPr>
        <p:spPr/>
        <p:txBody>
          <a:bodyPr/>
          <a:lstStyle>
            <a:lvl1pPr>
              <a:defRPr/>
            </a:lvl1pPr>
          </a:lstStyle>
          <a:p>
            <a:fld id="{F57F7344-7746-4CA3-A13C-4D02E120F7CC}"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01159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DC8DB8A-1DC6-4CDD-905B-B9CA5B41040D}" type="datetimeFigureOut">
              <a:rPr lang="tr-TR" smtClean="0"/>
              <a:t>22.1.2018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9D675FB-7BBA-45A0-A6E1-0CC0D0BB6773}" type="slidenum">
              <a:rPr lang="tr-TR" smtClean="0"/>
              <a:t>‹#›</a:t>
            </a:fld>
            <a:endParaRPr lang="tr-TR"/>
          </a:p>
        </p:txBody>
      </p:sp>
    </p:spTree>
    <p:extLst>
      <p:ext uri="{BB962C8B-B14F-4D97-AF65-F5344CB8AC3E}">
        <p14:creationId xmlns:p14="http://schemas.microsoft.com/office/powerpoint/2010/main" val="402796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DC8DB8A-1DC6-4CDD-905B-B9CA5B41040D}" type="datetimeFigureOut">
              <a:rPr lang="tr-TR" smtClean="0"/>
              <a:t>22.1.2018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9D675FB-7BBA-45A0-A6E1-0CC0D0BB6773}" type="slidenum">
              <a:rPr lang="tr-TR" smtClean="0"/>
              <a:t>‹#›</a:t>
            </a:fld>
            <a:endParaRPr lang="tr-TR"/>
          </a:p>
        </p:txBody>
      </p:sp>
    </p:spTree>
    <p:extLst>
      <p:ext uri="{BB962C8B-B14F-4D97-AF65-F5344CB8AC3E}">
        <p14:creationId xmlns:p14="http://schemas.microsoft.com/office/powerpoint/2010/main" val="131908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DC8DB8A-1DC6-4CDD-905B-B9CA5B41040D}" type="datetimeFigureOut">
              <a:rPr lang="tr-TR" smtClean="0"/>
              <a:t>22.1.2018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9D675FB-7BBA-45A0-A6E1-0CC0D0BB6773}" type="slidenum">
              <a:rPr lang="tr-TR" smtClean="0"/>
              <a:t>‹#›</a:t>
            </a:fld>
            <a:endParaRPr lang="tr-TR"/>
          </a:p>
        </p:txBody>
      </p:sp>
    </p:spTree>
    <p:extLst>
      <p:ext uri="{BB962C8B-B14F-4D97-AF65-F5344CB8AC3E}">
        <p14:creationId xmlns:p14="http://schemas.microsoft.com/office/powerpoint/2010/main" val="114333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C8DB8A-1DC6-4CDD-905B-B9CA5B41040D}" type="datetimeFigureOut">
              <a:rPr lang="tr-TR" smtClean="0"/>
              <a:t>22.1.2018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9D675FB-7BBA-45A0-A6E1-0CC0D0BB6773}" type="slidenum">
              <a:rPr lang="tr-TR" smtClean="0"/>
              <a:t>‹#›</a:t>
            </a:fld>
            <a:endParaRPr lang="tr-TR"/>
          </a:p>
        </p:txBody>
      </p:sp>
    </p:spTree>
    <p:extLst>
      <p:ext uri="{BB962C8B-B14F-4D97-AF65-F5344CB8AC3E}">
        <p14:creationId xmlns:p14="http://schemas.microsoft.com/office/powerpoint/2010/main" val="117749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C8DB8A-1DC6-4CDD-905B-B9CA5B41040D}" type="datetimeFigureOut">
              <a:rPr lang="tr-TR" smtClean="0"/>
              <a:t>22.1.2018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9D675FB-7BBA-45A0-A6E1-0CC0D0BB6773}" type="slidenum">
              <a:rPr lang="tr-TR" smtClean="0"/>
              <a:t>‹#›</a:t>
            </a:fld>
            <a:endParaRPr lang="tr-TR"/>
          </a:p>
        </p:txBody>
      </p:sp>
    </p:spTree>
    <p:extLst>
      <p:ext uri="{BB962C8B-B14F-4D97-AF65-F5344CB8AC3E}">
        <p14:creationId xmlns:p14="http://schemas.microsoft.com/office/powerpoint/2010/main" val="312115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C8DB8A-1DC6-4CDD-905B-B9CA5B41040D}" type="datetimeFigureOut">
              <a:rPr lang="tr-TR" smtClean="0"/>
              <a:t>22.1.2018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9D675FB-7BBA-45A0-A6E1-0CC0D0BB6773}" type="slidenum">
              <a:rPr lang="tr-TR" smtClean="0"/>
              <a:t>‹#›</a:t>
            </a:fld>
            <a:endParaRPr lang="tr-TR"/>
          </a:p>
        </p:txBody>
      </p:sp>
    </p:spTree>
    <p:extLst>
      <p:ext uri="{BB962C8B-B14F-4D97-AF65-F5344CB8AC3E}">
        <p14:creationId xmlns:p14="http://schemas.microsoft.com/office/powerpoint/2010/main" val="117393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8DB8A-1DC6-4CDD-905B-B9CA5B41040D}" type="datetimeFigureOut">
              <a:rPr lang="tr-TR" smtClean="0"/>
              <a:t>22.1.2018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675FB-7BBA-45A0-A6E1-0CC0D0BB6773}" type="slidenum">
              <a:rPr lang="tr-TR" smtClean="0"/>
              <a:t>‹#›</a:t>
            </a:fld>
            <a:endParaRPr lang="tr-TR"/>
          </a:p>
        </p:txBody>
      </p:sp>
    </p:spTree>
    <p:extLst>
      <p:ext uri="{BB962C8B-B14F-4D97-AF65-F5344CB8AC3E}">
        <p14:creationId xmlns:p14="http://schemas.microsoft.com/office/powerpoint/2010/main" val="1994949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tr-TR">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tr-TR">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01E72F1-CBFD-43F4-911C-A0CCDA209D01}" type="slidenum">
              <a:rPr lang="tr-TR">
                <a:solidFill>
                  <a:srgbClr val="000000"/>
                </a:solidFill>
              </a:rPr>
              <a:pPr fontAlgn="base">
                <a:spcBef>
                  <a:spcPct val="0"/>
                </a:spcBef>
                <a:spcAft>
                  <a:spcPct val="0"/>
                </a:spcAft>
              </a:pPr>
              <a:t>‹#›</a:t>
            </a:fld>
            <a:endParaRPr lang="tr-TR">
              <a:solidFill>
                <a:srgbClr val="000000"/>
              </a:solidFill>
            </a:endParaRPr>
          </a:p>
        </p:txBody>
      </p:sp>
    </p:spTree>
    <p:extLst>
      <p:ext uri="{BB962C8B-B14F-4D97-AF65-F5344CB8AC3E}">
        <p14:creationId xmlns:p14="http://schemas.microsoft.com/office/powerpoint/2010/main" val="2565812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4930" name="Group 2"/>
          <p:cNvGrpSpPr>
            <a:grpSpLocks/>
          </p:cNvGrpSpPr>
          <p:nvPr/>
        </p:nvGrpSpPr>
        <p:grpSpPr bwMode="auto">
          <a:xfrm>
            <a:off x="0" y="0"/>
            <a:ext cx="10160000" cy="6858000"/>
            <a:chOff x="0" y="0"/>
            <a:chExt cx="4800" cy="4320"/>
          </a:xfrm>
        </p:grpSpPr>
        <p:grpSp>
          <p:nvGrpSpPr>
            <p:cNvPr id="124931" name="Group 3"/>
            <p:cNvGrpSpPr>
              <a:grpSpLocks/>
            </p:cNvGrpSpPr>
            <p:nvPr userDrawn="1"/>
          </p:nvGrpSpPr>
          <p:grpSpPr bwMode="auto">
            <a:xfrm>
              <a:off x="0" y="0"/>
              <a:ext cx="2016" cy="4320"/>
              <a:chOff x="0" y="0"/>
              <a:chExt cx="2016" cy="4320"/>
            </a:xfrm>
          </p:grpSpPr>
          <p:sp>
            <p:nvSpPr>
              <p:cNvPr id="124932"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sz="2800">
                  <a:solidFill>
                    <a:srgbClr val="003366"/>
                  </a:solidFill>
                  <a:latin typeface="Times New Roman" panose="02020603050405020304" pitchFamily="18" charset="0"/>
                </a:endParaRPr>
              </a:p>
            </p:txBody>
          </p:sp>
          <p:sp>
            <p:nvSpPr>
              <p:cNvPr id="124933"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tr-TR" sz="2800">
                  <a:solidFill>
                    <a:srgbClr val="003366"/>
                  </a:solidFill>
                  <a:latin typeface="Times New Roman" panose="02020603050405020304" pitchFamily="18" charset="0"/>
                </a:endParaRPr>
              </a:p>
            </p:txBody>
          </p:sp>
        </p:grpSp>
        <p:grpSp>
          <p:nvGrpSpPr>
            <p:cNvPr id="124934" name="Group 6"/>
            <p:cNvGrpSpPr>
              <a:grpSpLocks/>
            </p:cNvGrpSpPr>
            <p:nvPr/>
          </p:nvGrpSpPr>
          <p:grpSpPr bwMode="auto">
            <a:xfrm>
              <a:off x="144" y="1248"/>
              <a:ext cx="4656" cy="201"/>
              <a:chOff x="144" y="1248"/>
              <a:chExt cx="4656" cy="201"/>
            </a:xfrm>
          </p:grpSpPr>
          <p:sp>
            <p:nvSpPr>
              <p:cNvPr id="124935"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sz="2800">
                  <a:solidFill>
                    <a:srgbClr val="003366"/>
                  </a:solidFill>
                  <a:latin typeface="Times New Roman" panose="02020603050405020304" pitchFamily="18" charset="0"/>
                </a:endParaRPr>
              </a:p>
            </p:txBody>
          </p:sp>
          <p:sp>
            <p:nvSpPr>
              <p:cNvPr id="124936"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sz="2800">
                  <a:solidFill>
                    <a:srgbClr val="003366"/>
                  </a:solidFill>
                  <a:latin typeface="Times New Roman" panose="02020603050405020304" pitchFamily="18" charset="0"/>
                </a:endParaRPr>
              </a:p>
            </p:txBody>
          </p:sp>
        </p:grpSp>
      </p:grpSp>
      <p:sp>
        <p:nvSpPr>
          <p:cNvPr id="124937" name="AutoShape 9"/>
          <p:cNvSpPr>
            <a:spLocks noGrp="1" noChangeArrowheads="1"/>
          </p:cNvSpPr>
          <p:nvPr>
            <p:ph type="title"/>
          </p:nvPr>
        </p:nvSpPr>
        <p:spPr bwMode="auto">
          <a:xfrm>
            <a:off x="1016000" y="762000"/>
            <a:ext cx="105664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124938" name="Rectangle 10"/>
          <p:cNvSpPr>
            <a:spLocks noGrp="1" noChangeArrowheads="1"/>
          </p:cNvSpPr>
          <p:nvPr>
            <p:ph type="body" idx="1"/>
          </p:nvPr>
        </p:nvSpPr>
        <p:spPr bwMode="auto">
          <a:xfrm>
            <a:off x="1117601" y="2362201"/>
            <a:ext cx="10257367"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24939" name="Rectangle 11"/>
          <p:cNvSpPr>
            <a:spLocks noGrp="1" noChangeArrowheads="1"/>
          </p:cNvSpPr>
          <p:nvPr>
            <p:ph type="dt" sz="half" idx="2"/>
          </p:nvPr>
        </p:nvSpPr>
        <p:spPr bwMode="auto">
          <a:xfrm>
            <a:off x="3251201" y="6248401"/>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mn-lt"/>
              </a:defRPr>
            </a:lvl1pPr>
          </a:lstStyle>
          <a:p>
            <a:pPr fontAlgn="base">
              <a:spcBef>
                <a:spcPct val="0"/>
              </a:spcBef>
              <a:spcAft>
                <a:spcPct val="0"/>
              </a:spcAft>
            </a:pPr>
            <a:endParaRPr lang="tr-TR">
              <a:solidFill>
                <a:srgbClr val="003366"/>
              </a:solidFill>
            </a:endParaRPr>
          </a:p>
        </p:txBody>
      </p:sp>
      <p:sp>
        <p:nvSpPr>
          <p:cNvPr id="124940" name="Rectangle 12"/>
          <p:cNvSpPr>
            <a:spLocks noGrp="1" noChangeArrowheads="1"/>
          </p:cNvSpPr>
          <p:nvPr>
            <p:ph type="ftr" sz="quarter" idx="3"/>
          </p:nvPr>
        </p:nvSpPr>
        <p:spPr bwMode="auto">
          <a:xfrm>
            <a:off x="7721600" y="6248401"/>
            <a:ext cx="386291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pPr fontAlgn="base">
              <a:spcBef>
                <a:spcPct val="0"/>
              </a:spcBef>
              <a:spcAft>
                <a:spcPct val="0"/>
              </a:spcAft>
            </a:pPr>
            <a:endParaRPr lang="tr-TR">
              <a:solidFill>
                <a:srgbClr val="003366"/>
              </a:solidFill>
            </a:endParaRPr>
          </a:p>
        </p:txBody>
      </p:sp>
      <p:sp>
        <p:nvSpPr>
          <p:cNvPr id="124941" name="Rectangle 13"/>
          <p:cNvSpPr>
            <a:spLocks noGrp="1" noChangeArrowheads="1"/>
          </p:cNvSpPr>
          <p:nvPr>
            <p:ph type="sldNum" sz="quarter" idx="4"/>
          </p:nvPr>
        </p:nvSpPr>
        <p:spPr bwMode="auto">
          <a:xfrm>
            <a:off x="112184" y="6242050"/>
            <a:ext cx="78316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2600" b="1">
                <a:solidFill>
                  <a:schemeClr val="bg1"/>
                </a:solidFill>
                <a:latin typeface="+mn-lt"/>
              </a:defRPr>
            </a:lvl1pPr>
          </a:lstStyle>
          <a:p>
            <a:pPr fontAlgn="base">
              <a:spcBef>
                <a:spcPct val="0"/>
              </a:spcBef>
              <a:spcAft>
                <a:spcPct val="0"/>
              </a:spcAft>
            </a:pPr>
            <a:fld id="{EE5CEB17-A62E-4887-9C07-9F4D15C0C3F0}" type="slidenum">
              <a:rPr lang="tr-TR">
                <a:solidFill>
                  <a:srgbClr val="FFFFFF"/>
                </a:solidFill>
              </a:rPr>
              <a:pPr fontAlgn="base">
                <a:spcBef>
                  <a:spcPct val="0"/>
                </a:spcBef>
                <a:spcAft>
                  <a:spcPct val="0"/>
                </a:spcAft>
              </a:pPr>
              <a:t>‹#›</a:t>
            </a:fld>
            <a:endParaRPr lang="tr-TR">
              <a:solidFill>
                <a:srgbClr val="FFFFFF"/>
              </a:solidFill>
            </a:endParaRPr>
          </a:p>
        </p:txBody>
      </p:sp>
    </p:spTree>
    <p:extLst>
      <p:ext uri="{BB962C8B-B14F-4D97-AF65-F5344CB8AC3E}">
        <p14:creationId xmlns:p14="http://schemas.microsoft.com/office/powerpoint/2010/main" val="14117823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fontAlgn="base">
        <a:lnSpc>
          <a:spcPct val="90000"/>
        </a:lnSpc>
        <a:spcBef>
          <a:spcPct val="0"/>
        </a:spcBef>
        <a:spcAft>
          <a:spcPct val="0"/>
        </a:spcAft>
        <a:defRPr sz="3600" b="1" kern="1200">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fontAlgn="base">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roman-emperors.org/icon.htm"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33600" y="2743200"/>
            <a:ext cx="7772400" cy="1143000"/>
          </a:xfrm>
        </p:spPr>
        <p:txBody>
          <a:bodyPr anchor="ctr"/>
          <a:lstStyle/>
          <a:p>
            <a:r>
              <a:rPr lang="tr-TR">
                <a:latin typeface="Papyrus" panose="03070502060502030205" pitchFamily="66" charset="0"/>
              </a:rPr>
              <a:t/>
            </a:r>
            <a:br>
              <a:rPr lang="tr-TR">
                <a:latin typeface="Papyrus" panose="03070502060502030205" pitchFamily="66" charset="0"/>
              </a:rPr>
            </a:br>
            <a:r>
              <a:rPr lang="tr-TR">
                <a:latin typeface="Papyrus" panose="03070502060502030205" pitchFamily="66" charset="0"/>
              </a:rPr>
              <a:t/>
            </a:r>
            <a:br>
              <a:rPr lang="tr-TR">
                <a:latin typeface="Papyrus" panose="03070502060502030205" pitchFamily="66" charset="0"/>
              </a:rPr>
            </a:br>
            <a:r>
              <a:rPr lang="tr-TR">
                <a:latin typeface="Papyrus" panose="03070502060502030205" pitchFamily="66" charset="0"/>
              </a:rPr>
              <a:t>Ana Hatlarıyla </a:t>
            </a:r>
            <a:br>
              <a:rPr lang="tr-TR">
                <a:latin typeface="Papyrus" panose="03070502060502030205" pitchFamily="66" charset="0"/>
              </a:rPr>
            </a:br>
            <a:r>
              <a:rPr lang="tr-TR">
                <a:latin typeface="Papyrus" panose="03070502060502030205" pitchFamily="66" charset="0"/>
              </a:rPr>
              <a:t>Hıristiyanlık</a:t>
            </a:r>
            <a:r>
              <a:rPr lang="tr-TR" sz="4400">
                <a:latin typeface="Papyrus" panose="03070502060502030205" pitchFamily="66" charset="0"/>
              </a:rPr>
              <a:t/>
            </a:r>
            <a:br>
              <a:rPr lang="tr-TR" sz="4400">
                <a:latin typeface="Papyrus" panose="03070502060502030205" pitchFamily="66" charset="0"/>
              </a:rPr>
            </a:br>
            <a:endParaRPr lang="tr-TR" sz="9200">
              <a:latin typeface="Papyrus" panose="03070502060502030205" pitchFamily="66" charset="0"/>
            </a:endParaRPr>
          </a:p>
        </p:txBody>
      </p:sp>
      <p:pic>
        <p:nvPicPr>
          <p:cNvPr id="5124" name="Picture 4" descr="Jesus%20On%20The%20C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2590800" cy="22701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hr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400550"/>
            <a:ext cx="28194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411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Grp="1" noChangeArrowheads="1"/>
          </p:cNvSpPr>
          <p:nvPr>
            <p:ph type="title" idx="4294967295"/>
          </p:nvPr>
        </p:nvSpPr>
        <p:spPr/>
        <p:txBody>
          <a:bodyPr/>
          <a:lstStyle/>
          <a:p>
            <a:r>
              <a:rPr lang="en-US" b="1">
                <a:effectLst>
                  <a:outerShdw blurRad="38100" dist="38100" dir="2700000" algn="tl">
                    <a:srgbClr val="FFFFFF"/>
                  </a:outerShdw>
                </a:effectLst>
                <a:latin typeface="Bookman Old Style" panose="02050604050505020204" pitchFamily="18" charset="0"/>
              </a:rPr>
              <a:t>Spreading the Word of God</a:t>
            </a:r>
          </a:p>
        </p:txBody>
      </p:sp>
      <p:sp>
        <p:nvSpPr>
          <p:cNvPr id="209923" name="Rectangle 3"/>
          <p:cNvSpPr>
            <a:spLocks noGrp="1" noChangeArrowheads="1"/>
          </p:cNvSpPr>
          <p:nvPr>
            <p:ph type="body" idx="4294967295"/>
          </p:nvPr>
        </p:nvSpPr>
        <p:spPr/>
        <p:txBody>
          <a:bodyPr/>
          <a:lstStyle/>
          <a:p>
            <a:pPr>
              <a:lnSpc>
                <a:spcPct val="80000"/>
              </a:lnSpc>
            </a:pPr>
            <a:r>
              <a:rPr lang="en-US" sz="2800" b="1">
                <a:effectLst>
                  <a:outerShdw blurRad="38100" dist="38100" dir="2700000" algn="tl">
                    <a:srgbClr val="FFFFFF"/>
                  </a:outerShdw>
                </a:effectLst>
                <a:latin typeface="Bookman Old Style" panose="02050604050505020204" pitchFamily="18" charset="0"/>
              </a:rPr>
              <a:t>The disciples were the first people to become Christians and spread Jesus’ </a:t>
            </a:r>
            <a:r>
              <a:rPr lang="en-US" sz="2800" b="1" i="1">
                <a:solidFill>
                  <a:schemeClr val="hlink"/>
                </a:solidFill>
                <a:effectLst>
                  <a:outerShdw blurRad="38100" dist="38100" dir="2700000" algn="tl">
                    <a:srgbClr val="000000"/>
                  </a:outerShdw>
                </a:effectLst>
                <a:latin typeface="Bookman Old Style" panose="02050604050505020204" pitchFamily="18" charset="0"/>
              </a:rPr>
              <a:t>gospel</a:t>
            </a:r>
            <a:r>
              <a:rPr lang="en-US" sz="2800" b="1">
                <a:effectLst>
                  <a:outerShdw blurRad="38100" dist="38100" dir="2700000" algn="tl">
                    <a:srgbClr val="FFFFFF"/>
                  </a:outerShdw>
                </a:effectLst>
                <a:latin typeface="Bookman Old Style" panose="02050604050505020204" pitchFamily="18" charset="0"/>
              </a:rPr>
              <a:t>, teachings to the Jews</a:t>
            </a:r>
          </a:p>
          <a:p>
            <a:pPr>
              <a:lnSpc>
                <a:spcPct val="80000"/>
              </a:lnSpc>
            </a:pPr>
            <a:r>
              <a:rPr lang="en-US" sz="2800" b="1">
                <a:effectLst>
                  <a:outerShdw blurRad="38100" dist="38100" dir="2700000" algn="tl">
                    <a:srgbClr val="FFFFFF"/>
                  </a:outerShdw>
                </a:effectLst>
                <a:latin typeface="Bookman Old Style" panose="02050604050505020204" pitchFamily="18" charset="0"/>
              </a:rPr>
              <a:t>During this time, a Jew named Paul decided to teach Christianity to </a:t>
            </a:r>
            <a:r>
              <a:rPr lang="en-US" sz="2800" b="1" i="1">
                <a:solidFill>
                  <a:schemeClr val="hlink"/>
                </a:solidFill>
                <a:effectLst>
                  <a:outerShdw blurRad="38100" dist="38100" dir="2700000" algn="tl">
                    <a:srgbClr val="000000"/>
                  </a:outerShdw>
                </a:effectLst>
                <a:latin typeface="Bookman Old Style" panose="02050604050505020204" pitchFamily="18" charset="0"/>
              </a:rPr>
              <a:t>gentiles</a:t>
            </a:r>
            <a:r>
              <a:rPr lang="en-US" sz="2800" b="1">
                <a:effectLst>
                  <a:outerShdw blurRad="38100" dist="38100" dir="2700000" algn="tl">
                    <a:srgbClr val="FFFFFF"/>
                  </a:outerShdw>
                </a:effectLst>
                <a:latin typeface="Bookman Old Style" panose="02050604050505020204" pitchFamily="18" charset="0"/>
              </a:rPr>
              <a:t>, non-Jews, and other Jews</a:t>
            </a:r>
          </a:p>
          <a:p>
            <a:pPr>
              <a:lnSpc>
                <a:spcPct val="80000"/>
              </a:lnSpc>
            </a:pPr>
            <a:r>
              <a:rPr lang="en-US" sz="2800" b="1">
                <a:effectLst>
                  <a:outerShdw blurRad="38100" dist="38100" dir="2700000" algn="tl">
                    <a:srgbClr val="FFFFFF"/>
                  </a:outerShdw>
                </a:effectLst>
                <a:latin typeface="Bookman Old Style" panose="02050604050505020204" pitchFamily="18" charset="0"/>
              </a:rPr>
              <a:t>Christian communities began to form where Paul preached</a:t>
            </a:r>
          </a:p>
          <a:p>
            <a:pPr>
              <a:lnSpc>
                <a:spcPct val="80000"/>
              </a:lnSpc>
            </a:pPr>
            <a:r>
              <a:rPr lang="en-US" sz="2800" b="1">
                <a:effectLst>
                  <a:outerShdw blurRad="38100" dist="38100" dir="2700000" algn="tl">
                    <a:srgbClr val="FFFFFF"/>
                  </a:outerShdw>
                </a:effectLst>
                <a:latin typeface="Bookman Old Style" panose="02050604050505020204" pitchFamily="18" charset="0"/>
              </a:rPr>
              <a:t>Paul was considered the first </a:t>
            </a:r>
            <a:r>
              <a:rPr lang="en-US" sz="2800" b="1" i="1">
                <a:solidFill>
                  <a:schemeClr val="hlink"/>
                </a:solidFill>
                <a:effectLst>
                  <a:outerShdw blurRad="38100" dist="38100" dir="2700000" algn="tl">
                    <a:srgbClr val="000000"/>
                  </a:outerShdw>
                </a:effectLst>
                <a:latin typeface="Bookman Old Style" panose="02050604050505020204" pitchFamily="18" charset="0"/>
              </a:rPr>
              <a:t>missionary</a:t>
            </a:r>
            <a:r>
              <a:rPr lang="en-US" sz="2800" b="1">
                <a:effectLst>
                  <a:outerShdw blurRad="38100" dist="38100" dir="2700000" algn="tl">
                    <a:srgbClr val="FFFFFF"/>
                  </a:outerShdw>
                </a:effectLst>
                <a:latin typeface="Bookman Old Style" panose="02050604050505020204" pitchFamily="18" charset="0"/>
              </a:rPr>
              <a:t>, person to spread religious beliefs to those who do not believe</a:t>
            </a:r>
          </a:p>
          <a:p>
            <a:pPr>
              <a:lnSpc>
                <a:spcPct val="80000"/>
              </a:lnSpc>
            </a:pPr>
            <a:endParaRPr lang="en-US" sz="2800" b="1">
              <a:effectLst>
                <a:outerShdw blurRad="38100" dist="38100" dir="2700000" algn="tl">
                  <a:srgbClr val="FFFFFF"/>
                </a:outerShdw>
              </a:effectLst>
              <a:latin typeface="Bookman Old Style" panose="02050604050505020204" pitchFamily="18" charset="0"/>
            </a:endParaRPr>
          </a:p>
          <a:p>
            <a:pPr>
              <a:lnSpc>
                <a:spcPct val="80000"/>
              </a:lnSpc>
            </a:pPr>
            <a:endParaRPr lang="en-US" sz="2800" b="1">
              <a:effectLst>
                <a:outerShdw blurRad="38100" dist="38100" dir="2700000" algn="tl">
                  <a:srgbClr val="FFFFFF"/>
                </a:outerShdw>
              </a:effectLst>
              <a:latin typeface="Bookman Old Style" panose="02050604050505020204" pitchFamily="18" charset="0"/>
            </a:endParaRPr>
          </a:p>
        </p:txBody>
      </p:sp>
    </p:spTree>
    <p:extLst>
      <p:ext uri="{BB962C8B-B14F-4D97-AF65-F5344CB8AC3E}">
        <p14:creationId xmlns:p14="http://schemas.microsoft.com/office/powerpoint/2010/main" val="244234738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9922"/>
                                        </p:tgtEl>
                                        <p:attrNameLst>
                                          <p:attrName>style.visibility</p:attrName>
                                        </p:attrNameLst>
                                      </p:cBhvr>
                                      <p:to>
                                        <p:strVal val="visible"/>
                                      </p:to>
                                    </p:set>
                                    <p:animEffect transition="in" filter="fade">
                                      <p:cBhvr>
                                        <p:cTn id="7" dur="2000"/>
                                        <p:tgtEl>
                                          <p:spTgt spid="2099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9923"/>
                                        </p:tgtEl>
                                        <p:attrNameLst>
                                          <p:attrName>style.visibility</p:attrName>
                                        </p:attrNameLst>
                                      </p:cBhvr>
                                      <p:to>
                                        <p:strVal val="visible"/>
                                      </p:to>
                                    </p:set>
                                    <p:animEffect transition="in" filter="fade">
                                      <p:cBhvr>
                                        <p:cTn id="10" dur="2000"/>
                                        <p:tgtEl>
                                          <p:spTgt spid="209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p:bldP spid="2099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981200" y="152400"/>
            <a:ext cx="8382000" cy="1446550"/>
          </a:xfrm>
          <a:prstGeom prst="rect">
            <a:avLst/>
          </a:prstGeom>
          <a:noFill/>
          <a:ln>
            <a:noFill/>
          </a:ln>
          <a:effectLst>
            <a:outerShdw dist="35921"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tr-TR" sz="4400" b="1">
                <a:solidFill>
                  <a:srgbClr val="FCC186"/>
                </a:solidFill>
                <a:latin typeface="Architect" pitchFamily="34" charset="0"/>
              </a:rPr>
              <a:t>Hıristiyanlığın Betlehem’de Başlangıcı</a:t>
            </a:r>
            <a:endParaRPr lang="en-US" sz="4400" b="1">
              <a:solidFill>
                <a:srgbClr val="FCC186"/>
              </a:solidFill>
              <a:latin typeface="Architect" pitchFamily="34" charset="0"/>
            </a:endParaRPr>
          </a:p>
        </p:txBody>
      </p:sp>
      <p:pic>
        <p:nvPicPr>
          <p:cNvPr id="64515" name="Picture 3" descr="nativity"/>
          <p:cNvPicPr>
            <a:picLocks noChangeAspect="1" noChangeArrowheads="1"/>
          </p:cNvPicPr>
          <p:nvPr/>
        </p:nvPicPr>
        <p:blipFill>
          <a:blip r:embed="rId2">
            <a:lum contrast="6000"/>
            <a:extLst>
              <a:ext uri="{28A0092B-C50C-407E-A947-70E740481C1C}">
                <a14:useLocalDpi xmlns:a14="http://schemas.microsoft.com/office/drawing/2010/main" val="0"/>
              </a:ext>
            </a:extLst>
          </a:blip>
          <a:srcRect l="1941" b="3125"/>
          <a:stretch>
            <a:fillRect/>
          </a:stretch>
        </p:blipFill>
        <p:spPr bwMode="auto">
          <a:xfrm>
            <a:off x="1981200" y="1600200"/>
            <a:ext cx="3849688" cy="4724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4516" name="Picture 4" descr="bethlehem church"/>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7010400" y="1143000"/>
            <a:ext cx="3048000" cy="27701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4517" name="Picture 5" descr="israel_bethlehem_nativity"/>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6324600" y="4191000"/>
            <a:ext cx="3352800" cy="23050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892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981200" y="242888"/>
            <a:ext cx="8382000" cy="1555750"/>
          </a:xfrm>
          <a:prstGeom prst="rect">
            <a:avLst/>
          </a:prstGeom>
          <a:noFill/>
          <a:ln>
            <a:noFill/>
          </a:ln>
          <a:effectLst>
            <a:outerShdw dist="35921"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tr-TR" sz="4800" b="1">
                <a:solidFill>
                  <a:srgbClr val="FCC186"/>
                </a:solidFill>
                <a:latin typeface="Architect" pitchFamily="34" charset="0"/>
              </a:rPr>
              <a:t>İsa’nın</a:t>
            </a:r>
            <a:r>
              <a:rPr lang="en-US" sz="4800" b="1">
                <a:solidFill>
                  <a:srgbClr val="FCC186"/>
                </a:solidFill>
                <a:latin typeface="Architect" pitchFamily="34" charset="0"/>
              </a:rPr>
              <a:t> </a:t>
            </a:r>
            <a:br>
              <a:rPr lang="en-US" sz="4800" b="1">
                <a:solidFill>
                  <a:srgbClr val="FCC186"/>
                </a:solidFill>
                <a:latin typeface="Architect" pitchFamily="34" charset="0"/>
              </a:rPr>
            </a:br>
            <a:r>
              <a:rPr lang="en-US" sz="4800" b="1">
                <a:solidFill>
                  <a:srgbClr val="FCC186"/>
                </a:solidFill>
                <a:latin typeface="Architect" pitchFamily="34" charset="0"/>
              </a:rPr>
              <a:t>Mis</a:t>
            </a:r>
            <a:r>
              <a:rPr lang="tr-TR" sz="4800" b="1">
                <a:solidFill>
                  <a:srgbClr val="FCC186"/>
                </a:solidFill>
                <a:latin typeface="Architect" pitchFamily="34" charset="0"/>
              </a:rPr>
              <a:t>y</a:t>
            </a:r>
            <a:r>
              <a:rPr lang="en-US" sz="4800" b="1">
                <a:solidFill>
                  <a:srgbClr val="FCC186"/>
                </a:solidFill>
                <a:latin typeface="Architect" pitchFamily="34" charset="0"/>
              </a:rPr>
              <a:t>on</a:t>
            </a:r>
            <a:r>
              <a:rPr lang="tr-TR" sz="4800" b="1">
                <a:solidFill>
                  <a:srgbClr val="FCC186"/>
                </a:solidFill>
                <a:latin typeface="Architect" pitchFamily="34" charset="0"/>
              </a:rPr>
              <a:t>u</a:t>
            </a:r>
            <a:endParaRPr lang="en-US" sz="4800" b="1">
              <a:solidFill>
                <a:srgbClr val="FCC186"/>
              </a:solidFill>
              <a:latin typeface="Architect" pitchFamily="34" charset="0"/>
            </a:endParaRPr>
          </a:p>
        </p:txBody>
      </p:sp>
      <p:pic>
        <p:nvPicPr>
          <p:cNvPr id="65539" name="Picture 3" descr="Jesus on the Cr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381000"/>
            <a:ext cx="2000250" cy="5334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5540" name="Picture 4" descr="Jesus in the Gar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6" y="2057400"/>
            <a:ext cx="2657475" cy="3752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5541" name="Picture 5" descr="JesusBapt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1196975"/>
            <a:ext cx="2925763" cy="39004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5542" name="Text Box 6"/>
          <p:cNvSpPr txBox="1">
            <a:spLocks noChangeArrowheads="1"/>
          </p:cNvSpPr>
          <p:nvPr/>
        </p:nvSpPr>
        <p:spPr bwMode="auto">
          <a:xfrm>
            <a:off x="4724400" y="5791201"/>
            <a:ext cx="3352800" cy="954107"/>
          </a:xfrm>
          <a:prstGeom prst="rect">
            <a:avLst/>
          </a:prstGeom>
          <a:noFill/>
          <a:ln>
            <a:noFill/>
          </a:ln>
          <a:effectLst>
            <a:outerShdw dist="35921"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sz="2800" b="1">
                <a:solidFill>
                  <a:srgbClr val="EFFA88"/>
                </a:solidFill>
                <a:latin typeface="Architect" pitchFamily="34" charset="0"/>
              </a:rPr>
              <a:t>Agony in the Garden</a:t>
            </a:r>
          </a:p>
        </p:txBody>
      </p:sp>
      <p:sp>
        <p:nvSpPr>
          <p:cNvPr id="65543" name="Text Box 7"/>
          <p:cNvSpPr txBox="1">
            <a:spLocks noChangeArrowheads="1"/>
          </p:cNvSpPr>
          <p:nvPr/>
        </p:nvSpPr>
        <p:spPr bwMode="auto">
          <a:xfrm>
            <a:off x="8077200" y="5791201"/>
            <a:ext cx="2362200" cy="519113"/>
          </a:xfrm>
          <a:prstGeom prst="rect">
            <a:avLst/>
          </a:prstGeom>
          <a:noFill/>
          <a:ln>
            <a:noFill/>
          </a:ln>
          <a:effectLst>
            <a:outerShdw dist="35921"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sz="2800" b="1">
                <a:solidFill>
                  <a:srgbClr val="EFFA88"/>
                </a:solidFill>
                <a:latin typeface="Architect" pitchFamily="34" charset="0"/>
              </a:rPr>
              <a:t>Crucifixion</a:t>
            </a:r>
          </a:p>
        </p:txBody>
      </p:sp>
      <p:sp>
        <p:nvSpPr>
          <p:cNvPr id="65544" name="Text Box 8"/>
          <p:cNvSpPr txBox="1">
            <a:spLocks noChangeArrowheads="1"/>
          </p:cNvSpPr>
          <p:nvPr/>
        </p:nvSpPr>
        <p:spPr bwMode="auto">
          <a:xfrm>
            <a:off x="1524000" y="5181601"/>
            <a:ext cx="3352800" cy="519113"/>
          </a:xfrm>
          <a:prstGeom prst="rect">
            <a:avLst/>
          </a:prstGeom>
          <a:noFill/>
          <a:ln>
            <a:noFill/>
          </a:ln>
          <a:effectLst>
            <a:outerShdw dist="35921"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sz="2800" b="1">
                <a:solidFill>
                  <a:srgbClr val="EFFA88"/>
                </a:solidFill>
                <a:latin typeface="Architect" pitchFamily="34" charset="0"/>
              </a:rPr>
              <a:t>Baptism</a:t>
            </a:r>
          </a:p>
        </p:txBody>
      </p:sp>
    </p:spTree>
    <p:extLst>
      <p:ext uri="{BB962C8B-B14F-4D97-AF65-F5344CB8AC3E}">
        <p14:creationId xmlns:p14="http://schemas.microsoft.com/office/powerpoint/2010/main" val="1462933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08213" y="333375"/>
            <a:ext cx="7772400" cy="762000"/>
          </a:xfrm>
        </p:spPr>
        <p:txBody>
          <a:bodyPr/>
          <a:lstStyle/>
          <a:p>
            <a:pPr algn="l"/>
            <a:r>
              <a:rPr lang="tr-TR" sz="3600" b="1" u="sng">
                <a:solidFill>
                  <a:srgbClr val="CC0000"/>
                </a:solidFill>
              </a:rPr>
              <a:t>Hz. İsa</a:t>
            </a:r>
            <a:r>
              <a:rPr lang="tr-TR" sz="2400" u="sng"/>
              <a:t/>
            </a:r>
            <a:br>
              <a:rPr lang="tr-TR" sz="2400" u="sng"/>
            </a:br>
            <a:endParaRPr lang="tr-TR" sz="2400" u="sng"/>
          </a:p>
        </p:txBody>
      </p:sp>
      <p:sp>
        <p:nvSpPr>
          <p:cNvPr id="80899" name="Rectangle 3"/>
          <p:cNvSpPr>
            <a:spLocks noGrp="1" noChangeArrowheads="1"/>
          </p:cNvSpPr>
          <p:nvPr>
            <p:ph type="body" idx="1"/>
          </p:nvPr>
        </p:nvSpPr>
        <p:spPr>
          <a:xfrm>
            <a:off x="2209800" y="990600"/>
            <a:ext cx="7772400" cy="5105400"/>
          </a:xfrm>
        </p:spPr>
        <p:txBody>
          <a:bodyPr/>
          <a:lstStyle/>
          <a:p>
            <a:pPr algn="just">
              <a:buFontTx/>
              <a:buNone/>
            </a:pPr>
            <a:r>
              <a:rPr lang="tr-TR" sz="2000">
                <a:solidFill>
                  <a:srgbClr val="006600"/>
                </a:solidFill>
                <a:cs typeface="Times New Roman" panose="02020603050405020304" pitchFamily="18" charset="0"/>
              </a:rPr>
              <a:t>Hz. İsa, miladî takvimin başlangıcında Filistin bölgesindeki </a:t>
            </a:r>
            <a:r>
              <a:rPr lang="tr-TR" sz="2000" u="sng">
                <a:solidFill>
                  <a:srgbClr val="CC0000"/>
                </a:solidFill>
                <a:cs typeface="Times New Roman" panose="02020603050405020304" pitchFamily="18" charset="0"/>
              </a:rPr>
              <a:t>Betlehem</a:t>
            </a:r>
            <a:r>
              <a:rPr lang="tr-TR" sz="2000">
                <a:solidFill>
                  <a:srgbClr val="006600"/>
                </a:solidFill>
                <a:cs typeface="Times New Roman" panose="02020603050405020304" pitchFamily="18" charset="0"/>
              </a:rPr>
              <a:t> kentinde dünyaya gelmiştir. İncillerdeki bilgilere göre annesi Meryem, Kutsal Ruh vasıtasıyla İsa’ya hamile kalmış ve onu dünyaya getirmiştir. Bu sırada Meryem, marangoz Yusuf’la henüz nişanlıdır. Yusuf, Kutsal Ruh’un kendisini İsa’nın mucizevî doğumu hakkında bilgilendirmesi sonucunda, bebek İsa’yı ve annesi Meryem’i himaye etmiştir. </a:t>
            </a:r>
          </a:p>
          <a:p>
            <a:pPr algn="just">
              <a:buFontTx/>
              <a:buNone/>
            </a:pPr>
            <a:r>
              <a:rPr lang="tr-TR" sz="2000">
                <a:solidFill>
                  <a:srgbClr val="006600"/>
                </a:solidFill>
              </a:rPr>
              <a:t>	</a:t>
            </a:r>
            <a:r>
              <a:rPr lang="tr-TR" sz="2000">
                <a:solidFill>
                  <a:srgbClr val="006600"/>
                </a:solidFill>
                <a:cs typeface="Times New Roman" panose="02020603050405020304" pitchFamily="18" charset="0"/>
              </a:rPr>
              <a:t>İncillerde İsa’nın çocukluk dönemiyle ilgili bilgiler yok denecek kadar azdır. Sadece Luka İncilinde onun, on iki yaşındayken Yahudi din adamlarıyla tartıştığı zikredilmektedir. İsa’nın bundan sonraki tüm gençlik yılları ise bilinmemekte ve bu hususta, İncillerde en ufak bir bilgiye rastlanmamaktadır. Bu bilinmeyen dönemin ardından İsa’nın tebliğ dönemi başlamaktadır. Bu dönemin başında o, yaklaşık otuz yaşlarında iken, akrabası Vaftizci Yahya (Yahya Peygamber) tarafından vaftiz edilmiştir. Bir süre sonra da insanların tövbe ederek Tanrı krallığına girmesi için tebliğe başlamıştır.</a:t>
            </a:r>
          </a:p>
          <a:p>
            <a:endParaRPr lang="tr-TR" sz="2000">
              <a:solidFill>
                <a:srgbClr val="006600"/>
              </a:solidFill>
            </a:endParaRPr>
          </a:p>
        </p:txBody>
      </p:sp>
    </p:spTree>
    <p:extLst>
      <p:ext uri="{BB962C8B-B14F-4D97-AF65-F5344CB8AC3E}">
        <p14:creationId xmlns:p14="http://schemas.microsoft.com/office/powerpoint/2010/main" val="260704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2209800" y="0"/>
            <a:ext cx="7772400" cy="6477000"/>
          </a:xfrm>
        </p:spPr>
        <p:txBody>
          <a:bodyPr/>
          <a:lstStyle/>
          <a:p>
            <a:pPr algn="just">
              <a:buFontTx/>
              <a:buNone/>
            </a:pPr>
            <a:endParaRPr lang="tr-TR" sz="2000"/>
          </a:p>
          <a:p>
            <a:pPr algn="just">
              <a:buFontTx/>
              <a:buNone/>
            </a:pPr>
            <a:r>
              <a:rPr lang="tr-TR" sz="2000">
                <a:solidFill>
                  <a:srgbClr val="006600"/>
                </a:solidFill>
                <a:cs typeface="Times New Roman" panose="02020603050405020304" pitchFamily="18" charset="0"/>
              </a:rPr>
              <a:t>Onun tebliğ çalışmaları o günkü otoritelerin tepkisini çekmiştir. Özellikle Yahudi din adamları, onun mevcut dinî anlayış ve uygulamalara yönelttiği eleştirilerden büyük rahatsızlık duymuş ve İsa’yı ortadan kaldırmanın yollarını aramaya başlamışlardır. İsa’nın havarilerinden Yahuda İşkariyot, İsa’ya ihanet ederek, onlara yardım etmiştir. O, Yahudi din adamlarını İsa’nın bulunduğu yere götürmüş ve İsa’nın yakalanmasına aracı olmuştur. Yahudiler İsa’yı Sanhedrin denilen yüksek mahkemede yargıladıktan sonra, onu cezalandırması için Romalı Vali Pilatus’a müracaat etmişlerdir. Vali, İsa’nın cezalandırılmasını gerek görmemişse de, Yahudiler ısrarla onun haça gerilmesini istemişlerdir. Bunun üzerine İsa, Cuma günü Kudüs’te haça gerilerek öldürülmüş ve akşama  doğru da gömülmüştür. Tanrının iradesiyle Pazar sabahı dirilmiş, kırk gün boyunca havarilerinin arasında yaşamış ve onlara öğütler vermiştir. Daha sonra, Baba olarak isimlendirdiği Tanrının yanına yükselmiş ve onun sağına oturmuştur. Ardından, Hıristiyan cemaatini koruması için Kutsal Ruh’u göndermiştir.</a:t>
            </a:r>
            <a:endParaRPr lang="tr-TR" sz="2000">
              <a:solidFill>
                <a:srgbClr val="006600"/>
              </a:solidFill>
            </a:endParaRPr>
          </a:p>
          <a:p>
            <a:pPr algn="just">
              <a:buFontTx/>
              <a:buNone/>
            </a:pPr>
            <a:r>
              <a:rPr lang="tr-TR" sz="2000">
                <a:solidFill>
                  <a:srgbClr val="006600"/>
                </a:solidFill>
                <a:cs typeface="Times New Roman" panose="02020603050405020304" pitchFamily="18" charset="0"/>
              </a:rPr>
              <a:t>Allah gibi bir Tanrı olan İsa, kıyamet gününde insanları yargılayacak, iyileri cennete kötüleri ise cehenneme gönderecektir. </a:t>
            </a:r>
          </a:p>
          <a:p>
            <a:pPr algn="just">
              <a:buFontTx/>
              <a:buNone/>
            </a:pPr>
            <a:endParaRPr lang="tr-TR" sz="2000">
              <a:solidFill>
                <a:srgbClr val="006600"/>
              </a:solidFill>
            </a:endParaRPr>
          </a:p>
        </p:txBody>
      </p:sp>
    </p:spTree>
    <p:extLst>
      <p:ext uri="{BB962C8B-B14F-4D97-AF65-F5344CB8AC3E}">
        <p14:creationId xmlns:p14="http://schemas.microsoft.com/office/powerpoint/2010/main" val="248426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981200" y="304800"/>
            <a:ext cx="8382000" cy="1446550"/>
          </a:xfrm>
          <a:prstGeom prst="rect">
            <a:avLst/>
          </a:prstGeom>
          <a:noFill/>
          <a:ln>
            <a:noFill/>
          </a:ln>
          <a:effectLst>
            <a:outerShdw dist="35921"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sz="4400" b="1">
                <a:solidFill>
                  <a:srgbClr val="FCC186"/>
                </a:solidFill>
                <a:latin typeface="Architect" pitchFamily="34" charset="0"/>
              </a:rPr>
              <a:t>St. Paul:  Apostle to the Gentiles</a:t>
            </a:r>
          </a:p>
        </p:txBody>
      </p:sp>
      <p:pic>
        <p:nvPicPr>
          <p:cNvPr id="66563" name="Picture 3"/>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b="1419"/>
          <a:stretch>
            <a:fillRect/>
          </a:stretch>
        </p:blipFill>
        <p:spPr bwMode="auto">
          <a:xfrm>
            <a:off x="4191000" y="1600200"/>
            <a:ext cx="6324600" cy="4191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6564" name="Picture 4" descr="St Paul"/>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1752601" y="1600200"/>
            <a:ext cx="2162175" cy="4191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66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WordArt 2"/>
          <p:cNvSpPr>
            <a:spLocks noChangeArrowheads="1" noChangeShapeType="1" noTextEdit="1"/>
          </p:cNvSpPr>
          <p:nvPr/>
        </p:nvSpPr>
        <p:spPr bwMode="auto">
          <a:xfrm>
            <a:off x="3962400" y="1219200"/>
            <a:ext cx="4038600" cy="4343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tr-TR" sz="3600" kern="10">
                <a:ln w="19050">
                  <a:solidFill>
                    <a:srgbClr val="000000"/>
                  </a:solidFill>
                  <a:round/>
                  <a:headEnd/>
                  <a:tailEnd/>
                </a:ln>
                <a:solidFill>
                  <a:srgbClr val="CC6600"/>
                </a:solidFill>
                <a:effectLst>
                  <a:outerShdw dist="35921" dir="2700000" algn="ctr" rotWithShape="0">
                    <a:srgbClr val="990000"/>
                  </a:outerShdw>
                </a:effectLst>
                <a:latin typeface="Architect"/>
              </a:rPr>
              <a:t>The</a:t>
            </a:r>
          </a:p>
          <a:p>
            <a:pPr algn="ctr" fontAlgn="base">
              <a:spcBef>
                <a:spcPct val="0"/>
              </a:spcBef>
              <a:spcAft>
                <a:spcPct val="0"/>
              </a:spcAft>
            </a:pPr>
            <a:r>
              <a:rPr lang="tr-TR" sz="3600" kern="10">
                <a:ln w="19050">
                  <a:solidFill>
                    <a:srgbClr val="000000"/>
                  </a:solidFill>
                  <a:round/>
                  <a:headEnd/>
                  <a:tailEnd/>
                </a:ln>
                <a:solidFill>
                  <a:srgbClr val="CC6600"/>
                </a:solidFill>
                <a:effectLst>
                  <a:outerShdw dist="35921" dir="2700000" algn="ctr" rotWithShape="0">
                    <a:srgbClr val="990000"/>
                  </a:outerShdw>
                </a:effectLst>
                <a:latin typeface="Architect"/>
              </a:rPr>
              <a:t>Jewish</a:t>
            </a:r>
          </a:p>
          <a:p>
            <a:pPr algn="ctr" fontAlgn="base">
              <a:spcBef>
                <a:spcPct val="0"/>
              </a:spcBef>
              <a:spcAft>
                <a:spcPct val="0"/>
              </a:spcAft>
            </a:pPr>
            <a:r>
              <a:rPr lang="tr-TR" sz="3600" kern="10">
                <a:ln w="19050">
                  <a:solidFill>
                    <a:srgbClr val="000000"/>
                  </a:solidFill>
                  <a:round/>
                  <a:headEnd/>
                  <a:tailEnd/>
                </a:ln>
                <a:solidFill>
                  <a:srgbClr val="CC6600"/>
                </a:solidFill>
                <a:effectLst>
                  <a:outerShdw dist="35921" dir="2700000" algn="ctr" rotWithShape="0">
                    <a:srgbClr val="990000"/>
                  </a:outerShdw>
                </a:effectLst>
                <a:latin typeface="Architect"/>
              </a:rPr>
              <a:t>Diaspora</a:t>
            </a:r>
          </a:p>
        </p:txBody>
      </p:sp>
    </p:spTree>
    <p:extLst>
      <p:ext uri="{BB962C8B-B14F-4D97-AF65-F5344CB8AC3E}">
        <p14:creationId xmlns:p14="http://schemas.microsoft.com/office/powerpoint/2010/main" val="637332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wheel(8)">
                                      <p:cBhvr>
                                        <p:cTn id="7" dur="10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Masada-1"/>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7848601" y="2590800"/>
            <a:ext cx="2462213" cy="3505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9635" name="Picture 3" descr="Masada-3"/>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1981200" y="1447801"/>
            <a:ext cx="5562600" cy="3616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9636" name="Text Box 4"/>
          <p:cNvSpPr txBox="1">
            <a:spLocks noChangeArrowheads="1"/>
          </p:cNvSpPr>
          <p:nvPr/>
        </p:nvSpPr>
        <p:spPr bwMode="auto">
          <a:xfrm>
            <a:off x="1981200" y="228600"/>
            <a:ext cx="8382000" cy="1477328"/>
          </a:xfrm>
          <a:prstGeom prst="rect">
            <a:avLst/>
          </a:prstGeom>
          <a:noFill/>
          <a:ln>
            <a:noFill/>
          </a:ln>
          <a:effectLst>
            <a:outerShdw dist="35921"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sz="5400" b="1">
                <a:solidFill>
                  <a:srgbClr val="FCC186"/>
                </a:solidFill>
                <a:latin typeface="Architect" pitchFamily="34" charset="0"/>
              </a:rPr>
              <a:t>The Jewish Revolt  </a:t>
            </a:r>
            <a:r>
              <a:rPr lang="en-US" sz="3600" b="1">
                <a:solidFill>
                  <a:srgbClr val="FCC186"/>
                </a:solidFill>
                <a:latin typeface="Architect" pitchFamily="34" charset="0"/>
              </a:rPr>
              <a:t>(66-70 C. E.)</a:t>
            </a:r>
            <a:endParaRPr lang="en-US" sz="3600" b="1" i="1">
              <a:solidFill>
                <a:srgbClr val="FCC186"/>
              </a:solidFill>
              <a:latin typeface="Architect" pitchFamily="34" charset="0"/>
            </a:endParaRPr>
          </a:p>
        </p:txBody>
      </p:sp>
    </p:spTree>
    <p:extLst>
      <p:ext uri="{BB962C8B-B14F-4D97-AF65-F5344CB8AC3E}">
        <p14:creationId xmlns:p14="http://schemas.microsoft.com/office/powerpoint/2010/main" val="2497804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057400" y="-304800"/>
            <a:ext cx="8229600" cy="1143000"/>
          </a:xfrm>
        </p:spPr>
        <p:txBody>
          <a:bodyPr/>
          <a:lstStyle/>
          <a:p>
            <a:r>
              <a:rPr lang="en-US" b="1"/>
              <a:t>GROWTH</a:t>
            </a:r>
          </a:p>
        </p:txBody>
      </p:sp>
      <p:sp>
        <p:nvSpPr>
          <p:cNvPr id="82947" name="Rectangle 3"/>
          <p:cNvSpPr>
            <a:spLocks noGrp="1" noChangeArrowheads="1"/>
          </p:cNvSpPr>
          <p:nvPr>
            <p:ph type="body" sz="half" idx="1"/>
          </p:nvPr>
        </p:nvSpPr>
        <p:spPr>
          <a:xfrm>
            <a:off x="1524000" y="533401"/>
            <a:ext cx="6553200" cy="4525963"/>
          </a:xfrm>
        </p:spPr>
        <p:txBody>
          <a:bodyPr/>
          <a:lstStyle/>
          <a:p>
            <a:pPr>
              <a:lnSpc>
                <a:spcPct val="80000"/>
              </a:lnSpc>
            </a:pPr>
            <a:r>
              <a:rPr lang="en-US" sz="2400" b="1">
                <a:solidFill>
                  <a:srgbClr val="99FF33"/>
                </a:solidFill>
              </a:rPr>
              <a:t>Christianity strongest initially in Asia Minor and Greece</a:t>
            </a:r>
          </a:p>
          <a:p>
            <a:pPr lvl="1">
              <a:lnSpc>
                <a:spcPct val="80000"/>
              </a:lnSpc>
            </a:pPr>
            <a:r>
              <a:rPr lang="en-US" sz="2400" b="1">
                <a:solidFill>
                  <a:srgbClr val="CC0000"/>
                </a:solidFill>
              </a:rPr>
              <a:t>Also took hold in Rome and western provinces</a:t>
            </a:r>
          </a:p>
          <a:p>
            <a:pPr>
              <a:lnSpc>
                <a:spcPct val="80000"/>
              </a:lnSpc>
            </a:pPr>
            <a:r>
              <a:rPr lang="en-US" sz="2400" b="1">
                <a:solidFill>
                  <a:srgbClr val="FF9966"/>
                </a:solidFill>
              </a:rPr>
              <a:t>Hellenistic religions helped pave the way for success of Christianity</a:t>
            </a:r>
          </a:p>
          <a:p>
            <a:pPr lvl="1">
              <a:lnSpc>
                <a:spcPct val="80000"/>
              </a:lnSpc>
            </a:pPr>
            <a:r>
              <a:rPr lang="en-US" sz="2400" b="1">
                <a:solidFill>
                  <a:srgbClr val="CC0000"/>
                </a:solidFill>
              </a:rPr>
              <a:t>Shared similarities with such cults as Isis made Christianity acceptable</a:t>
            </a:r>
          </a:p>
          <a:p>
            <a:pPr>
              <a:lnSpc>
                <a:spcPct val="80000"/>
              </a:lnSpc>
            </a:pPr>
            <a:r>
              <a:rPr lang="en-US" sz="2400" b="1">
                <a:solidFill>
                  <a:srgbClr val="99FF33"/>
                </a:solidFill>
              </a:rPr>
              <a:t>But many also found Christianity superior to Hellenistic cults</a:t>
            </a:r>
          </a:p>
          <a:p>
            <a:pPr lvl="1">
              <a:lnSpc>
                <a:spcPct val="80000"/>
              </a:lnSpc>
            </a:pPr>
            <a:r>
              <a:rPr lang="en-US" sz="2400" b="1">
                <a:solidFill>
                  <a:srgbClr val="CC0000"/>
                </a:solidFill>
              </a:rPr>
              <a:t>Central was Jesus, a historical rather than a mythological figure</a:t>
            </a:r>
          </a:p>
          <a:p>
            <a:pPr lvl="1">
              <a:lnSpc>
                <a:spcPct val="80000"/>
              </a:lnSpc>
            </a:pPr>
            <a:r>
              <a:rPr lang="en-US" sz="2400" b="1">
                <a:solidFill>
                  <a:schemeClr val="folHlink"/>
                </a:solidFill>
              </a:rPr>
              <a:t>His teachings presented in the Gospels</a:t>
            </a:r>
            <a:r>
              <a:rPr lang="en-US" sz="2400" b="1"/>
              <a:t> </a:t>
            </a:r>
          </a:p>
          <a:p>
            <a:pPr lvl="2">
              <a:lnSpc>
                <a:spcPct val="80000"/>
              </a:lnSpc>
            </a:pPr>
            <a:r>
              <a:rPr lang="en-US" b="1">
                <a:solidFill>
                  <a:srgbClr val="FF0066"/>
                </a:solidFill>
              </a:rPr>
              <a:t>Attracted many</a:t>
            </a:r>
          </a:p>
          <a:p>
            <a:pPr lvl="2">
              <a:lnSpc>
                <a:spcPct val="80000"/>
              </a:lnSpc>
            </a:pPr>
            <a:r>
              <a:rPr lang="en-US" b="1">
                <a:solidFill>
                  <a:srgbClr val="FF00FF"/>
                </a:solidFill>
              </a:rPr>
              <a:t>Books were elevated in tone and content but written in the language of the people and in a style that many educated people sneered at</a:t>
            </a:r>
          </a:p>
        </p:txBody>
      </p:sp>
      <p:pic>
        <p:nvPicPr>
          <p:cNvPr id="82948" name="Picture 4" descr="isis_mysteries_water_purification_r1_c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075614" y="1219200"/>
            <a:ext cx="2592387" cy="365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49" name="Text Box 5"/>
          <p:cNvSpPr txBox="1">
            <a:spLocks noChangeArrowheads="1"/>
          </p:cNvSpPr>
          <p:nvPr/>
        </p:nvSpPr>
        <p:spPr bwMode="auto">
          <a:xfrm>
            <a:off x="8382000" y="4876801"/>
            <a:ext cx="2133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b="1">
                <a:solidFill>
                  <a:srgbClr val="000000"/>
                </a:solidFill>
                <a:latin typeface="Arial" panose="020B0604020202020204" pitchFamily="34" charset="0"/>
              </a:rPr>
              <a:t>Cult of Isis held ritual purification rites and offered promise of an aftelife</a:t>
            </a:r>
          </a:p>
        </p:txBody>
      </p:sp>
    </p:spTree>
    <p:extLst>
      <p:ext uri="{BB962C8B-B14F-4D97-AF65-F5344CB8AC3E}">
        <p14:creationId xmlns:p14="http://schemas.microsoft.com/office/powerpoint/2010/main" val="10225158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981200" y="228600"/>
            <a:ext cx="8382000" cy="914400"/>
          </a:xfrm>
          <a:prstGeom prst="rect">
            <a:avLst/>
          </a:prstGeom>
          <a:noFill/>
          <a:ln>
            <a:noFill/>
          </a:ln>
          <a:effectLst>
            <a:outerShdw dist="35921"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sz="5400" b="1">
                <a:solidFill>
                  <a:srgbClr val="FCC186"/>
                </a:solidFill>
                <a:latin typeface="Architect" pitchFamily="34" charset="0"/>
              </a:rPr>
              <a:t>Masada:  </a:t>
            </a:r>
            <a:r>
              <a:rPr lang="en-US" sz="5400" b="1" i="1">
                <a:solidFill>
                  <a:srgbClr val="FCC186"/>
                </a:solidFill>
                <a:latin typeface="Architect" pitchFamily="34" charset="0"/>
              </a:rPr>
              <a:t>Never Again!</a:t>
            </a:r>
          </a:p>
        </p:txBody>
      </p:sp>
      <p:pic>
        <p:nvPicPr>
          <p:cNvPr id="70659" name="Picture 3" descr="Masada-Roman encampment"/>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2133600" y="1371600"/>
            <a:ext cx="4876800" cy="325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0660" name="Text Box 4"/>
          <p:cNvSpPr txBox="1">
            <a:spLocks noChangeArrowheads="1"/>
          </p:cNvSpPr>
          <p:nvPr/>
        </p:nvSpPr>
        <p:spPr bwMode="auto">
          <a:xfrm>
            <a:off x="2895600" y="4800601"/>
            <a:ext cx="3352800" cy="954107"/>
          </a:xfrm>
          <a:prstGeom prst="rect">
            <a:avLst/>
          </a:prstGeom>
          <a:noFill/>
          <a:ln>
            <a:noFill/>
          </a:ln>
          <a:effectLst>
            <a:outerShdw dist="35921"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sz="2800" b="1">
                <a:solidFill>
                  <a:srgbClr val="EFFA88"/>
                </a:solidFill>
                <a:latin typeface="Architect" pitchFamily="34" charset="0"/>
              </a:rPr>
              <a:t>Roman Encampment</a:t>
            </a:r>
          </a:p>
        </p:txBody>
      </p:sp>
      <p:pic>
        <p:nvPicPr>
          <p:cNvPr id="70661" name="Picture 5" descr="Roman Coins-Jewish Revolt"/>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477000" y="3886201"/>
            <a:ext cx="3962400" cy="21637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848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09800" y="609600"/>
            <a:ext cx="7772400" cy="685800"/>
          </a:xfrm>
        </p:spPr>
        <p:txBody>
          <a:bodyPr/>
          <a:lstStyle/>
          <a:p>
            <a:r>
              <a:rPr lang="tr-TR" sz="2400" b="1"/>
              <a:t/>
            </a:r>
            <a:br>
              <a:rPr lang="tr-TR" sz="2400" b="1"/>
            </a:br>
            <a:r>
              <a:rPr lang="tr-TR" sz="3200">
                <a:solidFill>
                  <a:srgbClr val="CC0000"/>
                </a:solidFill>
                <a:cs typeface="Times New Roman" panose="02020603050405020304" pitchFamily="18" charset="0"/>
              </a:rPr>
              <a:t>Hıristiyanlık, Nasrani ve Nasara Terimleri</a:t>
            </a:r>
            <a:r>
              <a:rPr lang="tr-TR" sz="3200">
                <a:cs typeface="Times New Roman" panose="02020603050405020304" pitchFamily="18" charset="0"/>
              </a:rPr>
              <a:t/>
            </a:r>
            <a:br>
              <a:rPr lang="tr-TR" sz="3200">
                <a:cs typeface="Times New Roman" panose="02020603050405020304" pitchFamily="18" charset="0"/>
              </a:rPr>
            </a:br>
            <a:endParaRPr lang="tr-TR" sz="3200">
              <a:cs typeface="Times New Roman" panose="02020603050405020304" pitchFamily="18" charset="0"/>
            </a:endParaRPr>
          </a:p>
        </p:txBody>
      </p:sp>
      <p:sp>
        <p:nvSpPr>
          <p:cNvPr id="6147" name="Rectangle 3"/>
          <p:cNvSpPr>
            <a:spLocks noGrp="1" noChangeArrowheads="1"/>
          </p:cNvSpPr>
          <p:nvPr>
            <p:ph type="body" idx="1"/>
          </p:nvPr>
        </p:nvSpPr>
        <p:spPr>
          <a:xfrm>
            <a:off x="2209800" y="1524000"/>
            <a:ext cx="7772400" cy="4114800"/>
          </a:xfrm>
        </p:spPr>
        <p:txBody>
          <a:bodyPr/>
          <a:lstStyle/>
          <a:p>
            <a:pPr algn="just">
              <a:lnSpc>
                <a:spcPct val="90000"/>
              </a:lnSpc>
            </a:pPr>
            <a:endParaRPr lang="tr-TR" sz="1600" b="1"/>
          </a:p>
          <a:p>
            <a:pPr algn="just">
              <a:lnSpc>
                <a:spcPct val="90000"/>
              </a:lnSpc>
            </a:pPr>
            <a:r>
              <a:rPr lang="tr-TR" sz="1600" b="1">
                <a:solidFill>
                  <a:srgbClr val="6600CC"/>
                </a:solidFill>
                <a:cs typeface="Times New Roman" panose="02020603050405020304" pitchFamily="18" charset="0"/>
              </a:rPr>
              <a:t>Hıristiyanlık:</a:t>
            </a:r>
            <a:r>
              <a:rPr lang="tr-TR" sz="1600">
                <a:solidFill>
                  <a:srgbClr val="6600CC"/>
                </a:solidFill>
                <a:cs typeface="Times New Roman" panose="02020603050405020304" pitchFamily="18" charset="0"/>
              </a:rPr>
              <a:t> Hıristiyan adı, ilk defa Milâdî kırklı yıllarda, Antakya’daki  putperestler tarafından, buradaki İsa taraftarları için kullanılmıştır. Bu isim zamanla yaygınlaşmış ve bir süre sonra Kilise tarafından da benimsenmiştir. Böylece </a:t>
            </a:r>
            <a:r>
              <a:rPr lang="tr-TR" sz="1600" i="1">
                <a:solidFill>
                  <a:srgbClr val="6600CC"/>
                </a:solidFill>
                <a:cs typeface="Times New Roman" panose="02020603050405020304" pitchFamily="18" charset="0"/>
              </a:rPr>
              <a:t>“Mesih’in takipçileri, taraftarları</a:t>
            </a:r>
            <a:r>
              <a:rPr lang="tr-TR" sz="1600">
                <a:solidFill>
                  <a:srgbClr val="6600CC"/>
                </a:solidFill>
                <a:cs typeface="Times New Roman" panose="02020603050405020304" pitchFamily="18" charset="0"/>
              </a:rPr>
              <a:t>”  anlamına gelen Hıristiyan kelimesi bu topluluğun adı haline gelmiştir. Hıristiyanların bağlı oldukları din</a:t>
            </a:r>
            <a:r>
              <a:rPr lang="tr-TR" sz="1600">
                <a:solidFill>
                  <a:srgbClr val="6600CC"/>
                </a:solidFill>
              </a:rPr>
              <a:t>e</a:t>
            </a:r>
            <a:r>
              <a:rPr lang="tr-TR" sz="1600">
                <a:solidFill>
                  <a:srgbClr val="6600CC"/>
                </a:solidFill>
                <a:cs typeface="Times New Roman" panose="02020603050405020304" pitchFamily="18" charset="0"/>
              </a:rPr>
              <a:t> de, diğer dinlerden ayırmak için, Hıristiyanlık adı verilmiştir.</a:t>
            </a:r>
          </a:p>
          <a:p>
            <a:pPr algn="just">
              <a:lnSpc>
                <a:spcPct val="90000"/>
              </a:lnSpc>
            </a:pPr>
            <a:endParaRPr lang="tr-TR" sz="1600" b="1">
              <a:solidFill>
                <a:srgbClr val="6600CC"/>
              </a:solidFill>
            </a:endParaRPr>
          </a:p>
          <a:p>
            <a:pPr algn="just">
              <a:lnSpc>
                <a:spcPct val="90000"/>
              </a:lnSpc>
            </a:pPr>
            <a:r>
              <a:rPr lang="tr-TR" sz="1600" b="1">
                <a:solidFill>
                  <a:srgbClr val="CC0000"/>
                </a:solidFill>
                <a:cs typeface="Times New Roman" panose="02020603050405020304" pitchFamily="18" charset="0"/>
              </a:rPr>
              <a:t>Nasranî ve Nasârâ</a:t>
            </a:r>
            <a:r>
              <a:rPr lang="tr-TR" sz="1600">
                <a:solidFill>
                  <a:srgbClr val="CC0000"/>
                </a:solidFill>
                <a:cs typeface="Times New Roman" panose="02020603050405020304" pitchFamily="18" charset="0"/>
              </a:rPr>
              <a:t>: Nasranî ve bunun çoğulu olan Nasârâ kelimeleri, Kur’an’ın Hıristiyanlar için kullandığı isimdir. Nasrânî kelimesinin kökeniyle ilgili farklı iki görüş bulunmaktadır. Bunlardan birinci ve daha çok tercih edilen görüş, Hz.İsa’nın memleketi Nasıra’ya nispetle Hıristiyanlara Nasrânî isminin verildiğidir. Bu tanım, Kudüs’teki ilk dönem Hıristiyan cemaatinin Yahudiler tarafından İsa’nın memleketine nispetle Nasıralılar  şeklinde adlandırılmasıyla da uygunluk göstermektedir. Kelimenin kökenini izaha yönelik ikinci görüş ise bunun Arapça nasârâ fiilinden türediğidir. Bu görüşe göre nasrânî ve onun çoğulu olan nasârâ, Allah yolunda İsa’ya yardımcı olanlar veya birbirleriyle yardımlaşanlar anlamına gelmektedir.</a:t>
            </a:r>
          </a:p>
          <a:p>
            <a:pPr>
              <a:lnSpc>
                <a:spcPct val="90000"/>
              </a:lnSpc>
            </a:pPr>
            <a:endParaRPr lang="tr-TR" sz="1600">
              <a:solidFill>
                <a:srgbClr val="CC0000"/>
              </a:solidFill>
            </a:endParaRPr>
          </a:p>
        </p:txBody>
      </p:sp>
    </p:spTree>
    <p:extLst>
      <p:ext uri="{BB962C8B-B14F-4D97-AF65-F5344CB8AC3E}">
        <p14:creationId xmlns:p14="http://schemas.microsoft.com/office/powerpoint/2010/main" val="1449369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Qumran caves"/>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981200" y="1219200"/>
            <a:ext cx="4953000" cy="37147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1683" name="Picture 3" descr="Qumran cave"/>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781800" y="1600200"/>
            <a:ext cx="3709988" cy="2882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1684" name="Text Box 4"/>
          <p:cNvSpPr txBox="1">
            <a:spLocks noChangeArrowheads="1"/>
          </p:cNvSpPr>
          <p:nvPr/>
        </p:nvSpPr>
        <p:spPr bwMode="auto">
          <a:xfrm>
            <a:off x="1981200" y="242888"/>
            <a:ext cx="8382000" cy="1446550"/>
          </a:xfrm>
          <a:prstGeom prst="rect">
            <a:avLst/>
          </a:prstGeom>
          <a:noFill/>
          <a:ln>
            <a:noFill/>
          </a:ln>
          <a:effectLst>
            <a:outerShdw dist="35921"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sz="4400" b="1">
                <a:solidFill>
                  <a:srgbClr val="FCC186"/>
                </a:solidFill>
                <a:latin typeface="Architect" pitchFamily="34" charset="0"/>
              </a:rPr>
              <a:t>The Essene Community at Qumran</a:t>
            </a:r>
          </a:p>
        </p:txBody>
      </p:sp>
      <p:pic>
        <p:nvPicPr>
          <p:cNvPr id="71685" name="Picture 5" descr="QUmran scrolls"/>
          <p:cNvPicPr>
            <a:picLocks noChangeAspect="1" noChangeArrowheads="1"/>
          </p:cNvPicPr>
          <p:nvPr/>
        </p:nvPicPr>
        <p:blipFill>
          <a:blip r:embed="rId4">
            <a:extLst>
              <a:ext uri="{28A0092B-C50C-407E-A947-70E740481C1C}">
                <a14:useLocalDpi xmlns:a14="http://schemas.microsoft.com/office/drawing/2010/main" val="0"/>
              </a:ext>
            </a:extLst>
          </a:blip>
          <a:srcRect l="2879" t="2728"/>
          <a:stretch>
            <a:fillRect/>
          </a:stretch>
        </p:blipFill>
        <p:spPr bwMode="auto">
          <a:xfrm>
            <a:off x="5562600" y="4267201"/>
            <a:ext cx="2281238" cy="24114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963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981200" y="242888"/>
            <a:ext cx="8382000" cy="762000"/>
          </a:xfrm>
          <a:prstGeom prst="rect">
            <a:avLst/>
          </a:prstGeom>
          <a:noFill/>
          <a:ln>
            <a:noFill/>
          </a:ln>
          <a:effectLst>
            <a:outerShdw dist="35921"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sz="4400" b="1">
                <a:solidFill>
                  <a:srgbClr val="FCC186"/>
                </a:solidFill>
                <a:latin typeface="Architect" pitchFamily="34" charset="0"/>
              </a:rPr>
              <a:t>The Essene Ruins at Qumran</a:t>
            </a:r>
          </a:p>
        </p:txBody>
      </p:sp>
      <p:pic>
        <p:nvPicPr>
          <p:cNvPr id="72707" name="Picture 3" descr="Qumran-1"/>
          <p:cNvPicPr>
            <a:picLocks noChangeAspect="1" noChangeArrowheads="1"/>
          </p:cNvPicPr>
          <p:nvPr/>
        </p:nvPicPr>
        <p:blipFill>
          <a:blip r:embed="rId2">
            <a:lum contrast="6000"/>
            <a:extLst>
              <a:ext uri="{28A0092B-C50C-407E-A947-70E740481C1C}">
                <a14:useLocalDpi xmlns:a14="http://schemas.microsoft.com/office/drawing/2010/main" val="0"/>
              </a:ext>
            </a:extLst>
          </a:blip>
          <a:srcRect l="3409" t="6711" r="2272" b="2692"/>
          <a:stretch>
            <a:fillRect/>
          </a:stretch>
        </p:blipFill>
        <p:spPr bwMode="auto">
          <a:xfrm>
            <a:off x="5105400" y="2819401"/>
            <a:ext cx="5334000" cy="34702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2708" name="Picture 4" descr="Qumran location"/>
          <p:cNvPicPr>
            <a:picLocks noChangeAspect="1" noChangeArrowheads="1"/>
          </p:cNvPicPr>
          <p:nvPr/>
        </p:nvPicPr>
        <p:blipFill>
          <a:blip r:embed="rId3">
            <a:lum contrast="6000"/>
            <a:extLst>
              <a:ext uri="{28A0092B-C50C-407E-A947-70E740481C1C}">
                <a14:useLocalDpi xmlns:a14="http://schemas.microsoft.com/office/drawing/2010/main" val="0"/>
              </a:ext>
            </a:extLst>
          </a:blip>
          <a:srcRect t="5482" b="23499"/>
          <a:stretch>
            <a:fillRect/>
          </a:stretch>
        </p:blipFill>
        <p:spPr bwMode="auto">
          <a:xfrm>
            <a:off x="2743200" y="990600"/>
            <a:ext cx="4648200" cy="2590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2709" name="Picture 5" descr="map-Qumran"/>
          <p:cNvPicPr>
            <a:picLocks noChangeAspect="1" noChangeArrowheads="1"/>
          </p:cNvPicPr>
          <p:nvPr/>
        </p:nvPicPr>
        <p:blipFill>
          <a:blip r:embed="rId4">
            <a:lum bright="-18000" contrast="48000"/>
            <a:extLst>
              <a:ext uri="{28A0092B-C50C-407E-A947-70E740481C1C}">
                <a14:useLocalDpi xmlns:a14="http://schemas.microsoft.com/office/drawing/2010/main" val="0"/>
              </a:ext>
            </a:extLst>
          </a:blip>
          <a:srcRect/>
          <a:stretch>
            <a:fillRect/>
          </a:stretch>
        </p:blipFill>
        <p:spPr bwMode="auto">
          <a:xfrm>
            <a:off x="1905000" y="3124200"/>
            <a:ext cx="2757488" cy="3124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710" name="Line 6"/>
          <p:cNvSpPr>
            <a:spLocks noChangeShapeType="1"/>
          </p:cNvSpPr>
          <p:nvPr/>
        </p:nvSpPr>
        <p:spPr bwMode="auto">
          <a:xfrm flipH="1">
            <a:off x="3429000" y="1524000"/>
            <a:ext cx="228600" cy="2209800"/>
          </a:xfrm>
          <a:prstGeom prst="line">
            <a:avLst/>
          </a:prstGeom>
          <a:noFill/>
          <a:ln w="19050">
            <a:solidFill>
              <a:srgbClr val="E82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sz="2800">
              <a:solidFill>
                <a:srgbClr val="000000"/>
              </a:solidFill>
            </a:endParaRPr>
          </a:p>
        </p:txBody>
      </p:sp>
    </p:spTree>
    <p:extLst>
      <p:ext uri="{BB962C8B-B14F-4D97-AF65-F5344CB8AC3E}">
        <p14:creationId xmlns:p14="http://schemas.microsoft.com/office/powerpoint/2010/main" val="1416148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981200" y="242888"/>
            <a:ext cx="8382000" cy="1555750"/>
          </a:xfrm>
          <a:prstGeom prst="rect">
            <a:avLst/>
          </a:prstGeom>
          <a:noFill/>
          <a:ln>
            <a:noFill/>
          </a:ln>
          <a:effectLst>
            <a:outerShdw dist="35921"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fontAlgn="base">
              <a:spcBef>
                <a:spcPct val="50000"/>
              </a:spcBef>
              <a:spcAft>
                <a:spcPct val="0"/>
              </a:spcAft>
            </a:pPr>
            <a:r>
              <a:rPr lang="en-US" sz="4800" b="1">
                <a:solidFill>
                  <a:srgbClr val="FCC186"/>
                </a:solidFill>
                <a:latin typeface="Architect" pitchFamily="34" charset="0"/>
              </a:rPr>
              <a:t>The Essene Community at Qumran</a:t>
            </a:r>
          </a:p>
        </p:txBody>
      </p:sp>
      <p:pic>
        <p:nvPicPr>
          <p:cNvPr id="73731" name="Picture 3" descr="Qumran member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905000" y="1219201"/>
            <a:ext cx="5486400" cy="390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3732" name="Picture 4" descr="Dead Sea Scrolls-1"/>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7162801" y="3276600"/>
            <a:ext cx="3236913" cy="3276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280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905000" y="457200"/>
            <a:ext cx="8534400" cy="914400"/>
          </a:xfrm>
          <a:prstGeom prst="rect">
            <a:avLst/>
          </a:prstGeom>
          <a:noFill/>
          <a:ln>
            <a:noFill/>
          </a:ln>
          <a:effectLst>
            <a:outerShdw dist="35921"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sz="5400" b="1">
                <a:solidFill>
                  <a:srgbClr val="FCC186"/>
                </a:solidFill>
                <a:latin typeface="Architect" pitchFamily="34" charset="0"/>
              </a:rPr>
              <a:t>Isaiah Scroll</a:t>
            </a:r>
          </a:p>
        </p:txBody>
      </p:sp>
      <p:pic>
        <p:nvPicPr>
          <p:cNvPr id="74755" name="Picture 3" descr="Dead Sea Scroll J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76" y="1619250"/>
            <a:ext cx="2333625" cy="44005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4756" name="Picture 4" descr="Isaiah Scroll from Qumran"/>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981200" y="1960564"/>
            <a:ext cx="5486400" cy="3754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162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Dead Sea Scrolls Museum-1"/>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5029200" y="2438400"/>
            <a:ext cx="5486400" cy="2990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5779" name="Text Box 3"/>
          <p:cNvSpPr txBox="1">
            <a:spLocks noChangeArrowheads="1"/>
          </p:cNvSpPr>
          <p:nvPr/>
        </p:nvSpPr>
        <p:spPr bwMode="auto">
          <a:xfrm>
            <a:off x="1905000" y="425451"/>
            <a:ext cx="8534400" cy="2585323"/>
          </a:xfrm>
          <a:prstGeom prst="rect">
            <a:avLst/>
          </a:prstGeom>
          <a:noFill/>
          <a:ln>
            <a:noFill/>
          </a:ln>
          <a:effectLst>
            <a:outerShdw dist="35921"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fontAlgn="base">
              <a:spcBef>
                <a:spcPct val="50000"/>
              </a:spcBef>
              <a:spcAft>
                <a:spcPct val="0"/>
              </a:spcAft>
            </a:pPr>
            <a:r>
              <a:rPr lang="en-US" sz="5400" b="1">
                <a:solidFill>
                  <a:srgbClr val="FCC186"/>
                </a:solidFill>
                <a:latin typeface="Architect" pitchFamily="34" charset="0"/>
              </a:rPr>
              <a:t>Dead Sea Scrolls Museum</a:t>
            </a:r>
            <a:br>
              <a:rPr lang="en-US" sz="5400" b="1">
                <a:solidFill>
                  <a:srgbClr val="FCC186"/>
                </a:solidFill>
                <a:latin typeface="Architect" pitchFamily="34" charset="0"/>
              </a:rPr>
            </a:br>
            <a:r>
              <a:rPr lang="en-US" sz="5400" b="1">
                <a:solidFill>
                  <a:srgbClr val="FCC186"/>
                </a:solidFill>
                <a:latin typeface="Architect" pitchFamily="34" charset="0"/>
              </a:rPr>
              <a:t>Israel</a:t>
            </a:r>
          </a:p>
        </p:txBody>
      </p:sp>
      <p:pic>
        <p:nvPicPr>
          <p:cNvPr id="75780" name="Picture 4" descr="Dead Sea Scrolls Museum-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752600" y="1600200"/>
            <a:ext cx="3036888"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087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981200" y="304801"/>
            <a:ext cx="8382000" cy="1920875"/>
          </a:xfrm>
          <a:prstGeom prst="rect">
            <a:avLst/>
          </a:prstGeom>
          <a:noFill/>
          <a:ln>
            <a:noFill/>
          </a:ln>
          <a:effectLst>
            <a:outerShdw dist="35921"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fontAlgn="base">
              <a:spcBef>
                <a:spcPct val="50000"/>
              </a:spcBef>
              <a:spcAft>
                <a:spcPct val="0"/>
              </a:spcAft>
            </a:pPr>
            <a:r>
              <a:rPr lang="en-US" sz="6000" b="1">
                <a:solidFill>
                  <a:srgbClr val="FCC186"/>
                </a:solidFill>
                <a:latin typeface="Architect" pitchFamily="34" charset="0"/>
              </a:rPr>
              <a:t>The Jewish </a:t>
            </a:r>
            <a:br>
              <a:rPr lang="en-US" sz="6000" b="1">
                <a:solidFill>
                  <a:srgbClr val="FCC186"/>
                </a:solidFill>
                <a:latin typeface="Architect" pitchFamily="34" charset="0"/>
              </a:rPr>
            </a:br>
            <a:r>
              <a:rPr lang="en-US" sz="6000" b="1">
                <a:solidFill>
                  <a:srgbClr val="FCC186"/>
                </a:solidFill>
                <a:latin typeface="Architect" pitchFamily="34" charset="0"/>
              </a:rPr>
              <a:t>Diaspora</a:t>
            </a:r>
          </a:p>
        </p:txBody>
      </p:sp>
      <p:pic>
        <p:nvPicPr>
          <p:cNvPr id="76803" name="Picture 3" descr="map-Jewish Diaspora"/>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3810000" y="2590800"/>
            <a:ext cx="6477000" cy="38560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6804" name="Picture 4" descr="Menorah_on_the_reliefs_of_the_Arch_of_Titus_in_Rome"/>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r="2705" b="3352"/>
          <a:stretch>
            <a:fillRect/>
          </a:stretch>
        </p:blipFill>
        <p:spPr bwMode="auto">
          <a:xfrm>
            <a:off x="1981200" y="304800"/>
            <a:ext cx="2895600" cy="27511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611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981200" y="152400"/>
            <a:ext cx="8382000" cy="762000"/>
          </a:xfrm>
          <a:prstGeom prst="rect">
            <a:avLst/>
          </a:prstGeom>
          <a:noFill/>
          <a:ln>
            <a:noFill/>
          </a:ln>
          <a:effectLst>
            <a:outerShdw dist="35921"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sz="4400" b="1">
                <a:solidFill>
                  <a:srgbClr val="FCC186"/>
                </a:solidFill>
                <a:latin typeface="Architect" pitchFamily="34" charset="0"/>
              </a:rPr>
              <a:t>The </a:t>
            </a:r>
            <a:r>
              <a:rPr lang="tr-TR" sz="4400" b="1">
                <a:solidFill>
                  <a:srgbClr val="FCC186"/>
                </a:solidFill>
                <a:latin typeface="Architect" pitchFamily="34" charset="0"/>
              </a:rPr>
              <a:t>Hıristiyanlığın Yayılması</a:t>
            </a:r>
            <a:endParaRPr lang="en-US" sz="4400" b="1">
              <a:solidFill>
                <a:srgbClr val="FCC186"/>
              </a:solidFill>
              <a:latin typeface="Architect" pitchFamily="34" charset="0"/>
            </a:endParaRPr>
          </a:p>
        </p:txBody>
      </p:sp>
      <p:pic>
        <p:nvPicPr>
          <p:cNvPr id="78851" name="Picture 3" descr="map-Paul's Missonary Journeys"/>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l="1862" t="2951" r="2231" b="2643"/>
          <a:stretch>
            <a:fillRect/>
          </a:stretch>
        </p:blipFill>
        <p:spPr bwMode="auto">
          <a:xfrm>
            <a:off x="2209800" y="1295400"/>
            <a:ext cx="7848600" cy="4876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293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057400" y="-304800"/>
            <a:ext cx="8229600" cy="1143000"/>
          </a:xfrm>
        </p:spPr>
        <p:txBody>
          <a:bodyPr/>
          <a:lstStyle/>
          <a:p>
            <a:r>
              <a:rPr lang="en-US" b="1"/>
              <a:t>GROWTH</a:t>
            </a:r>
          </a:p>
        </p:txBody>
      </p:sp>
      <p:sp>
        <p:nvSpPr>
          <p:cNvPr id="83971" name="Rectangle 3"/>
          <p:cNvSpPr>
            <a:spLocks noGrp="1" noChangeArrowheads="1"/>
          </p:cNvSpPr>
          <p:nvPr>
            <p:ph type="body" sz="half" idx="1"/>
          </p:nvPr>
        </p:nvSpPr>
        <p:spPr>
          <a:xfrm>
            <a:off x="1524000" y="533401"/>
            <a:ext cx="6553200" cy="4525963"/>
          </a:xfrm>
        </p:spPr>
        <p:txBody>
          <a:bodyPr/>
          <a:lstStyle/>
          <a:p>
            <a:pPr>
              <a:lnSpc>
                <a:spcPct val="80000"/>
              </a:lnSpc>
            </a:pPr>
            <a:r>
              <a:rPr lang="en-US" sz="2400" b="1">
                <a:solidFill>
                  <a:srgbClr val="99FF33"/>
                </a:solidFill>
              </a:rPr>
              <a:t>Christianity strongest initially in Asia Minor and Greece</a:t>
            </a:r>
          </a:p>
          <a:p>
            <a:pPr lvl="1">
              <a:lnSpc>
                <a:spcPct val="80000"/>
              </a:lnSpc>
            </a:pPr>
            <a:r>
              <a:rPr lang="en-US" sz="2400" b="1">
                <a:solidFill>
                  <a:schemeClr val="hlink"/>
                </a:solidFill>
              </a:rPr>
              <a:t>Also took hold in Rome and western provinces</a:t>
            </a:r>
          </a:p>
          <a:p>
            <a:pPr>
              <a:lnSpc>
                <a:spcPct val="80000"/>
              </a:lnSpc>
            </a:pPr>
            <a:r>
              <a:rPr lang="en-US" sz="2400" b="1">
                <a:solidFill>
                  <a:srgbClr val="FF9966"/>
                </a:solidFill>
              </a:rPr>
              <a:t>Hellenistic religions helped pave the way for success of Christianity</a:t>
            </a:r>
          </a:p>
          <a:p>
            <a:pPr lvl="1">
              <a:lnSpc>
                <a:spcPct val="80000"/>
              </a:lnSpc>
            </a:pPr>
            <a:r>
              <a:rPr lang="en-US" sz="2400" b="1">
                <a:solidFill>
                  <a:schemeClr val="hlink"/>
                </a:solidFill>
              </a:rPr>
              <a:t>Shared similarities with such cults as Isis made Christianity acceptable</a:t>
            </a:r>
          </a:p>
          <a:p>
            <a:pPr>
              <a:lnSpc>
                <a:spcPct val="80000"/>
              </a:lnSpc>
            </a:pPr>
            <a:r>
              <a:rPr lang="en-US" sz="2400" b="1">
                <a:solidFill>
                  <a:srgbClr val="99FF33"/>
                </a:solidFill>
              </a:rPr>
              <a:t>But many also found Christianity superior to Hellenistic cults</a:t>
            </a:r>
          </a:p>
          <a:p>
            <a:pPr lvl="1">
              <a:lnSpc>
                <a:spcPct val="80000"/>
              </a:lnSpc>
            </a:pPr>
            <a:r>
              <a:rPr lang="en-US" sz="2400" b="1">
                <a:solidFill>
                  <a:schemeClr val="hlink"/>
                </a:solidFill>
              </a:rPr>
              <a:t>Central was Jesus, a historical rather than a mythological figure</a:t>
            </a:r>
          </a:p>
          <a:p>
            <a:pPr lvl="1">
              <a:lnSpc>
                <a:spcPct val="80000"/>
              </a:lnSpc>
            </a:pPr>
            <a:r>
              <a:rPr lang="en-US" sz="2400" b="1">
                <a:solidFill>
                  <a:schemeClr val="folHlink"/>
                </a:solidFill>
              </a:rPr>
              <a:t>His teachings presented in the Gospels</a:t>
            </a:r>
            <a:r>
              <a:rPr lang="en-US" sz="2400" b="1"/>
              <a:t> </a:t>
            </a:r>
          </a:p>
          <a:p>
            <a:pPr lvl="2">
              <a:lnSpc>
                <a:spcPct val="80000"/>
              </a:lnSpc>
            </a:pPr>
            <a:r>
              <a:rPr lang="en-US" b="1">
                <a:solidFill>
                  <a:srgbClr val="FF0066"/>
                </a:solidFill>
              </a:rPr>
              <a:t>Attracted many</a:t>
            </a:r>
          </a:p>
          <a:p>
            <a:pPr lvl="2">
              <a:lnSpc>
                <a:spcPct val="80000"/>
              </a:lnSpc>
            </a:pPr>
            <a:r>
              <a:rPr lang="en-US" b="1">
                <a:solidFill>
                  <a:srgbClr val="FF00FF"/>
                </a:solidFill>
              </a:rPr>
              <a:t>Books were elevated in tone and content but written in the language of the people and in a style that many educated people sneered at</a:t>
            </a:r>
          </a:p>
        </p:txBody>
      </p:sp>
      <p:pic>
        <p:nvPicPr>
          <p:cNvPr id="83972" name="Picture 4" descr="isis_mysteries_water_purification_r1_c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075614" y="1219200"/>
            <a:ext cx="2592387" cy="365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3" name="Text Box 5"/>
          <p:cNvSpPr txBox="1">
            <a:spLocks noChangeArrowheads="1"/>
          </p:cNvSpPr>
          <p:nvPr/>
        </p:nvSpPr>
        <p:spPr bwMode="auto">
          <a:xfrm>
            <a:off x="8382000" y="4876801"/>
            <a:ext cx="2133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b="1">
                <a:solidFill>
                  <a:srgbClr val="000000"/>
                </a:solidFill>
                <a:latin typeface="Arial" panose="020B0604020202020204" pitchFamily="34" charset="0"/>
              </a:rPr>
              <a:t>Cult of Isis held ritual purification rites and offered promise of an aftelife</a:t>
            </a:r>
          </a:p>
        </p:txBody>
      </p:sp>
    </p:spTree>
    <p:extLst>
      <p:ext uri="{BB962C8B-B14F-4D97-AF65-F5344CB8AC3E}">
        <p14:creationId xmlns:p14="http://schemas.microsoft.com/office/powerpoint/2010/main" val="405490643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09800" y="-228600"/>
            <a:ext cx="8229600" cy="1143000"/>
          </a:xfrm>
        </p:spPr>
        <p:txBody>
          <a:bodyPr/>
          <a:lstStyle/>
          <a:p>
            <a:r>
              <a:rPr lang="en-US" b="1"/>
              <a:t>BIG GAP</a:t>
            </a:r>
          </a:p>
        </p:txBody>
      </p:sp>
      <p:sp>
        <p:nvSpPr>
          <p:cNvPr id="84995" name="Rectangle 3"/>
          <p:cNvSpPr>
            <a:spLocks noGrp="1" noChangeArrowheads="1"/>
          </p:cNvSpPr>
          <p:nvPr>
            <p:ph type="body" sz="half" idx="2"/>
          </p:nvPr>
        </p:nvSpPr>
        <p:spPr>
          <a:xfrm>
            <a:off x="5029200" y="914401"/>
            <a:ext cx="5257800" cy="4525963"/>
          </a:xfrm>
        </p:spPr>
        <p:txBody>
          <a:bodyPr/>
          <a:lstStyle/>
          <a:p>
            <a:pPr>
              <a:lnSpc>
                <a:spcPct val="80000"/>
              </a:lnSpc>
            </a:pPr>
            <a:r>
              <a:rPr lang="en-US" sz="2400" b="1">
                <a:solidFill>
                  <a:srgbClr val="FF00FF"/>
                </a:solidFill>
              </a:rPr>
              <a:t>Although Christian literature began to be composed in classical rhetoric style after 100 AD, it was still difficult for highly educated people to become Christian</a:t>
            </a:r>
          </a:p>
          <a:p>
            <a:pPr lvl="1">
              <a:lnSpc>
                <a:spcPct val="80000"/>
              </a:lnSpc>
            </a:pPr>
            <a:r>
              <a:rPr lang="en-US" sz="2400" b="1">
                <a:solidFill>
                  <a:schemeClr val="hlink"/>
                </a:solidFill>
              </a:rPr>
              <a:t>Pagan intellectuals still offended by crude style</a:t>
            </a:r>
          </a:p>
          <a:p>
            <a:pPr lvl="1">
              <a:lnSpc>
                <a:spcPct val="80000"/>
              </a:lnSpc>
            </a:pPr>
            <a:r>
              <a:rPr lang="en-US" sz="2400" b="1">
                <a:solidFill>
                  <a:schemeClr val="folHlink"/>
                </a:solidFill>
              </a:rPr>
              <a:t>Huge spiritual gulf between Christian and pagan because much of Roman world offended Christians</a:t>
            </a:r>
          </a:p>
          <a:p>
            <a:pPr lvl="2">
              <a:lnSpc>
                <a:spcPct val="80000"/>
              </a:lnSpc>
            </a:pPr>
            <a:r>
              <a:rPr lang="en-US" b="1">
                <a:solidFill>
                  <a:srgbClr val="99FF33"/>
                </a:solidFill>
              </a:rPr>
              <a:t>Saw obscenity, loose sexual morals, skepticism, materialism and hedonism everywhere</a:t>
            </a:r>
            <a:r>
              <a:rPr lang="en-US" b="1"/>
              <a:t> </a:t>
            </a:r>
          </a:p>
          <a:p>
            <a:pPr lvl="3">
              <a:lnSpc>
                <a:spcPct val="80000"/>
              </a:lnSpc>
            </a:pPr>
            <a:r>
              <a:rPr lang="en-US" sz="2400" b="1">
                <a:solidFill>
                  <a:srgbClr val="FF9966"/>
                </a:solidFill>
              </a:rPr>
              <a:t>Some retreated into social isolation</a:t>
            </a:r>
          </a:p>
          <a:p>
            <a:pPr lvl="2">
              <a:lnSpc>
                <a:spcPct val="80000"/>
              </a:lnSpc>
            </a:pPr>
            <a:endParaRPr lang="en-US" b="1"/>
          </a:p>
        </p:txBody>
      </p:sp>
      <p:pic>
        <p:nvPicPr>
          <p:cNvPr id="84996" name="Picture 4" descr="st"/>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0" y="1447801"/>
            <a:ext cx="3409950" cy="338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97" name="Text Box 5"/>
          <p:cNvSpPr txBox="1">
            <a:spLocks noChangeArrowheads="1"/>
          </p:cNvSpPr>
          <p:nvPr/>
        </p:nvSpPr>
        <p:spPr bwMode="auto">
          <a:xfrm>
            <a:off x="1524000" y="4724401"/>
            <a:ext cx="38417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b="1">
                <a:solidFill>
                  <a:srgbClr val="000000"/>
                </a:solidFill>
                <a:latin typeface="Arial" panose="020B0604020202020204" pitchFamily="34" charset="0"/>
              </a:rPr>
              <a:t>St. Jerome confessed that his</a:t>
            </a:r>
          </a:p>
          <a:p>
            <a:pPr algn="ctr" fontAlgn="base">
              <a:spcBef>
                <a:spcPct val="0"/>
              </a:spcBef>
              <a:spcAft>
                <a:spcPct val="0"/>
              </a:spcAft>
            </a:pPr>
            <a:r>
              <a:rPr lang="en-US" b="1">
                <a:solidFill>
                  <a:srgbClr val="000000"/>
                </a:solidFill>
                <a:latin typeface="Arial" panose="020B0604020202020204" pitchFamily="34" charset="0"/>
              </a:rPr>
              <a:t>first exposure to Jewish literature</a:t>
            </a:r>
          </a:p>
          <a:p>
            <a:pPr algn="ctr" fontAlgn="base">
              <a:spcBef>
                <a:spcPct val="0"/>
              </a:spcBef>
              <a:spcAft>
                <a:spcPct val="0"/>
              </a:spcAft>
            </a:pPr>
            <a:r>
              <a:rPr lang="en-US" b="1">
                <a:solidFill>
                  <a:srgbClr val="000000"/>
                </a:solidFill>
                <a:latin typeface="Arial" panose="020B0604020202020204" pitchFamily="34" charset="0"/>
              </a:rPr>
              <a:t>and Christian works repelled him</a:t>
            </a:r>
          </a:p>
          <a:p>
            <a:pPr algn="ctr" fontAlgn="base">
              <a:spcBef>
                <a:spcPct val="0"/>
              </a:spcBef>
              <a:spcAft>
                <a:spcPct val="0"/>
              </a:spcAft>
            </a:pPr>
            <a:r>
              <a:rPr lang="en-US" b="1">
                <a:solidFill>
                  <a:srgbClr val="000000"/>
                </a:solidFill>
                <a:latin typeface="Arial" panose="020B0604020202020204" pitchFamily="34" charset="0"/>
              </a:rPr>
              <a:t>when he compared them to the</a:t>
            </a:r>
          </a:p>
          <a:p>
            <a:pPr algn="ctr" fontAlgn="base">
              <a:spcBef>
                <a:spcPct val="0"/>
              </a:spcBef>
              <a:spcAft>
                <a:spcPct val="0"/>
              </a:spcAft>
            </a:pPr>
            <a:r>
              <a:rPr lang="en-US" b="1">
                <a:solidFill>
                  <a:srgbClr val="000000"/>
                </a:solidFill>
                <a:latin typeface="Arial" panose="020B0604020202020204" pitchFamily="34" charset="0"/>
              </a:rPr>
              <a:t>polished style of Cicero</a:t>
            </a:r>
          </a:p>
        </p:txBody>
      </p:sp>
    </p:spTree>
    <p:extLst>
      <p:ext uri="{BB962C8B-B14F-4D97-AF65-F5344CB8AC3E}">
        <p14:creationId xmlns:p14="http://schemas.microsoft.com/office/powerpoint/2010/main" val="361226409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057400" y="-152400"/>
            <a:ext cx="8229600" cy="1143000"/>
          </a:xfrm>
        </p:spPr>
        <p:txBody>
          <a:bodyPr/>
          <a:lstStyle/>
          <a:p>
            <a:r>
              <a:rPr lang="en-US" b="1"/>
              <a:t>WIDENING GAP</a:t>
            </a:r>
          </a:p>
        </p:txBody>
      </p:sp>
      <p:sp>
        <p:nvSpPr>
          <p:cNvPr id="86019" name="Rectangle 3"/>
          <p:cNvSpPr>
            <a:spLocks noGrp="1" noChangeArrowheads="1"/>
          </p:cNvSpPr>
          <p:nvPr>
            <p:ph type="body" sz="half" idx="1"/>
          </p:nvPr>
        </p:nvSpPr>
        <p:spPr>
          <a:xfrm>
            <a:off x="1524000" y="838201"/>
            <a:ext cx="5638800" cy="4525963"/>
          </a:xfrm>
        </p:spPr>
        <p:txBody>
          <a:bodyPr/>
          <a:lstStyle/>
          <a:p>
            <a:pPr>
              <a:lnSpc>
                <a:spcPct val="90000"/>
              </a:lnSpc>
            </a:pPr>
            <a:r>
              <a:rPr lang="en-US" sz="2400" b="1">
                <a:solidFill>
                  <a:schemeClr val="folHlink"/>
                </a:solidFill>
              </a:rPr>
              <a:t>Many early Christians, including St. Paul, advocated obedience to imperial and local authorities</a:t>
            </a:r>
          </a:p>
          <a:p>
            <a:pPr lvl="1">
              <a:lnSpc>
                <a:spcPct val="90000"/>
              </a:lnSpc>
            </a:pPr>
            <a:r>
              <a:rPr lang="en-US" sz="2400" b="1">
                <a:solidFill>
                  <a:srgbClr val="FF00FF"/>
                </a:solidFill>
              </a:rPr>
              <a:t>But they were also aliens in a intellectual, cultural, and social sense</a:t>
            </a:r>
          </a:p>
          <a:p>
            <a:pPr lvl="2">
              <a:lnSpc>
                <a:spcPct val="90000"/>
              </a:lnSpc>
            </a:pPr>
            <a:r>
              <a:rPr lang="en-US" b="1">
                <a:solidFill>
                  <a:srgbClr val="99FF33"/>
                </a:solidFill>
              </a:rPr>
              <a:t>Began to gradually set up a state within a state after reign of Nero and generally came to reject the entire social and cultural foundation of the empire</a:t>
            </a:r>
          </a:p>
          <a:p>
            <a:pPr lvl="3">
              <a:lnSpc>
                <a:spcPct val="90000"/>
              </a:lnSpc>
            </a:pPr>
            <a:r>
              <a:rPr lang="en-US" sz="2400" b="1">
                <a:solidFill>
                  <a:srgbClr val="FF9966"/>
                </a:solidFill>
              </a:rPr>
              <a:t>As a result, they came to be seen by the Roman government as a threat to the existing order of things</a:t>
            </a:r>
          </a:p>
        </p:txBody>
      </p:sp>
      <p:pic>
        <p:nvPicPr>
          <p:cNvPr id="86020" name="Picture 4" descr="st_paul"/>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186614" y="1143001"/>
            <a:ext cx="34813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21" name="Text Box 5"/>
          <p:cNvSpPr txBox="1">
            <a:spLocks noChangeArrowheads="1"/>
          </p:cNvSpPr>
          <p:nvPr/>
        </p:nvSpPr>
        <p:spPr bwMode="auto">
          <a:xfrm>
            <a:off x="8382000" y="5715001"/>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a:solidFill>
                  <a:srgbClr val="000000"/>
                </a:solidFill>
                <a:latin typeface="Arial" panose="020B0604020202020204" pitchFamily="34" charset="0"/>
              </a:rPr>
              <a:t>St. Paul</a:t>
            </a:r>
          </a:p>
        </p:txBody>
      </p:sp>
    </p:spTree>
    <p:extLst>
      <p:ext uri="{BB962C8B-B14F-4D97-AF65-F5344CB8AC3E}">
        <p14:creationId xmlns:p14="http://schemas.microsoft.com/office/powerpoint/2010/main" val="8552885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tr-TR" sz="3600">
                <a:solidFill>
                  <a:srgbClr val="CC0000"/>
                </a:solidFill>
                <a:cs typeface="Times New Roman" panose="02020603050405020304" pitchFamily="18" charset="0"/>
              </a:rPr>
              <a:t>Hıristiyanlığın Tanımı</a:t>
            </a:r>
            <a:r>
              <a:rPr lang="tr-TR">
                <a:solidFill>
                  <a:srgbClr val="CC0000"/>
                </a:solidFill>
                <a:cs typeface="Times New Roman" panose="02020603050405020304" pitchFamily="18" charset="0"/>
              </a:rPr>
              <a:t/>
            </a:r>
            <a:br>
              <a:rPr lang="tr-TR">
                <a:solidFill>
                  <a:srgbClr val="CC0000"/>
                </a:solidFill>
                <a:cs typeface="Times New Roman" panose="02020603050405020304" pitchFamily="18" charset="0"/>
              </a:rPr>
            </a:br>
            <a:endParaRPr lang="tr-TR">
              <a:solidFill>
                <a:srgbClr val="CC0000"/>
              </a:solidFill>
              <a:cs typeface="Times New Roman" panose="02020603050405020304" pitchFamily="18" charset="0"/>
            </a:endParaRPr>
          </a:p>
        </p:txBody>
      </p:sp>
      <p:sp>
        <p:nvSpPr>
          <p:cNvPr id="8195" name="Rectangle 3"/>
          <p:cNvSpPr>
            <a:spLocks noGrp="1" noChangeArrowheads="1"/>
          </p:cNvSpPr>
          <p:nvPr>
            <p:ph type="body" idx="1"/>
          </p:nvPr>
        </p:nvSpPr>
        <p:spPr/>
        <p:txBody>
          <a:bodyPr/>
          <a:lstStyle/>
          <a:p>
            <a:r>
              <a:rPr lang="tr-TR" sz="2000">
                <a:solidFill>
                  <a:srgbClr val="FF6600"/>
                </a:solidFill>
              </a:rPr>
              <a:t>Hıristiyanlık; Yahudi dini geleneği ile Yunan-Roma (Greko-Romen) dünyasının kültlerini birleştiren kurtarıcı bir dindir. Hıristiyanlıkta, Hz. İsa merkezi bir öneme sahiptir. Kurtarıcı Tanrı olarak kabul edilen Hz. İsa’nın doğumu, ölümü ve dirilmesi bu dinin öğretilerinin temelini oluşturur. Hz İsa’nın kurtarıcı tanrılığına iman etmek, vaftiz olmak ve evharistiya ayinine katılmak esastır. Hıristiyanlığı yaymaya çalışmak dini bir görevdir.</a:t>
            </a:r>
          </a:p>
          <a:p>
            <a:endParaRPr lang="tr-TR" sz="2000">
              <a:solidFill>
                <a:srgbClr val="FF6600"/>
              </a:solidFill>
            </a:endParaRPr>
          </a:p>
          <a:p>
            <a:r>
              <a:rPr lang="tr-TR" sz="2000">
                <a:solidFill>
                  <a:srgbClr val="6600CC"/>
                </a:solidFill>
              </a:rPr>
              <a:t>Bütün bunları göz önünde bulundurarak Hıristiyanlığı kısaca şöyle tanımlamak mümkündür. </a:t>
            </a:r>
            <a:r>
              <a:rPr lang="tr-TR" sz="2000" i="1" u="sng">
                <a:solidFill>
                  <a:srgbClr val="6600CC"/>
                </a:solidFill>
              </a:rPr>
              <a:t>Hıristiyanlık</a:t>
            </a:r>
            <a:r>
              <a:rPr lang="tr-TR" sz="2000">
                <a:solidFill>
                  <a:srgbClr val="6600CC"/>
                </a:solidFill>
              </a:rPr>
              <a:t>; kurtarıcı tanrı olarak kabul edilen Hz. İsa’yı merkez alan, yayılmacı karakterli, evrensel bir kurtuluş dinidir.</a:t>
            </a:r>
          </a:p>
        </p:txBody>
      </p:sp>
    </p:spTree>
    <p:extLst>
      <p:ext uri="{BB962C8B-B14F-4D97-AF65-F5344CB8AC3E}">
        <p14:creationId xmlns:p14="http://schemas.microsoft.com/office/powerpoint/2010/main" val="258491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133600" y="-304800"/>
            <a:ext cx="8229600" cy="1143000"/>
          </a:xfrm>
        </p:spPr>
        <p:txBody>
          <a:bodyPr/>
          <a:lstStyle/>
          <a:p>
            <a:r>
              <a:rPr lang="tr-TR" b="1"/>
              <a:t>BASKI ve ZULÜM</a:t>
            </a:r>
            <a:endParaRPr lang="en-US" b="1"/>
          </a:p>
        </p:txBody>
      </p:sp>
      <p:sp>
        <p:nvSpPr>
          <p:cNvPr id="87043" name="Rectangle 3"/>
          <p:cNvSpPr>
            <a:spLocks noGrp="1" noChangeArrowheads="1"/>
          </p:cNvSpPr>
          <p:nvPr>
            <p:ph type="body" sz="half" idx="2"/>
          </p:nvPr>
        </p:nvSpPr>
        <p:spPr>
          <a:xfrm>
            <a:off x="5791200" y="685801"/>
            <a:ext cx="4876800" cy="4525963"/>
          </a:xfrm>
        </p:spPr>
        <p:txBody>
          <a:bodyPr/>
          <a:lstStyle/>
          <a:p>
            <a:pPr>
              <a:lnSpc>
                <a:spcPct val="80000"/>
              </a:lnSpc>
            </a:pPr>
            <a:r>
              <a:rPr lang="en-US" sz="2400" b="1">
                <a:solidFill>
                  <a:srgbClr val="FF9966"/>
                </a:solidFill>
              </a:rPr>
              <a:t>Great persecutions of Christians began in 3</a:t>
            </a:r>
            <a:r>
              <a:rPr lang="en-US" sz="2400" b="1" baseline="30000">
                <a:solidFill>
                  <a:srgbClr val="FF9966"/>
                </a:solidFill>
              </a:rPr>
              <a:t>rd</a:t>
            </a:r>
            <a:r>
              <a:rPr lang="en-US" sz="2400" b="1">
                <a:solidFill>
                  <a:srgbClr val="FF9966"/>
                </a:solidFill>
              </a:rPr>
              <a:t> century AD</a:t>
            </a:r>
          </a:p>
          <a:p>
            <a:pPr lvl="1">
              <a:lnSpc>
                <a:spcPct val="80000"/>
              </a:lnSpc>
            </a:pPr>
            <a:r>
              <a:rPr lang="en-US" sz="2400" b="1">
                <a:solidFill>
                  <a:srgbClr val="FF00FF"/>
                </a:solidFill>
              </a:rPr>
              <a:t>Started by emperor Decius around 250 and continued until death of Galerius in 311</a:t>
            </a:r>
          </a:p>
          <a:p>
            <a:pPr>
              <a:lnSpc>
                <a:spcPct val="80000"/>
              </a:lnSpc>
            </a:pPr>
            <a:r>
              <a:rPr lang="en-US" sz="2400" b="1">
                <a:solidFill>
                  <a:srgbClr val="99FF33"/>
                </a:solidFill>
              </a:rPr>
              <a:t>Christian intolerance of pagan beliefs bred powerful retaliatory hatred of Christians</a:t>
            </a:r>
          </a:p>
          <a:p>
            <a:pPr lvl="1">
              <a:lnSpc>
                <a:spcPct val="80000"/>
              </a:lnSpc>
            </a:pPr>
            <a:r>
              <a:rPr lang="en-US" sz="2400" b="1">
                <a:solidFill>
                  <a:srgbClr val="FF00FF"/>
                </a:solidFill>
              </a:rPr>
              <a:t>Accused Christians of cannibalism, atheism, and of being haters of mankind</a:t>
            </a:r>
          </a:p>
          <a:p>
            <a:pPr lvl="1">
              <a:lnSpc>
                <a:spcPct val="80000"/>
              </a:lnSpc>
            </a:pPr>
            <a:r>
              <a:rPr lang="en-US" sz="2400" b="1">
                <a:solidFill>
                  <a:schemeClr val="folHlink"/>
                </a:solidFill>
              </a:rPr>
              <a:t>Charged with being sneaky and with dishonoring the emperor</a:t>
            </a:r>
          </a:p>
          <a:p>
            <a:pPr lvl="1">
              <a:lnSpc>
                <a:spcPct val="80000"/>
              </a:lnSpc>
            </a:pPr>
            <a:r>
              <a:rPr lang="en-US" sz="2400" b="1">
                <a:solidFill>
                  <a:srgbClr val="FF00FF"/>
                </a:solidFill>
              </a:rPr>
              <a:t>Also blamed with all the evils that afflicted the state</a:t>
            </a:r>
          </a:p>
        </p:txBody>
      </p:sp>
      <p:pic>
        <p:nvPicPr>
          <p:cNvPr id="87044" name="Picture 4" descr="crucified"/>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52600" y="1981201"/>
            <a:ext cx="4038600" cy="3408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9988094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133600" y="-304800"/>
            <a:ext cx="8229600" cy="1143000"/>
          </a:xfrm>
        </p:spPr>
        <p:txBody>
          <a:bodyPr/>
          <a:lstStyle/>
          <a:p>
            <a:r>
              <a:rPr lang="tr-TR" b="1"/>
              <a:t>Entelektüel Tartışma</a:t>
            </a:r>
            <a:endParaRPr lang="en-US" b="1"/>
          </a:p>
        </p:txBody>
      </p:sp>
      <p:sp>
        <p:nvSpPr>
          <p:cNvPr id="88067" name="Rectangle 3"/>
          <p:cNvSpPr>
            <a:spLocks noGrp="1" noChangeArrowheads="1"/>
          </p:cNvSpPr>
          <p:nvPr>
            <p:ph type="body" sz="half" idx="1"/>
          </p:nvPr>
        </p:nvSpPr>
        <p:spPr>
          <a:xfrm>
            <a:off x="1524000" y="990601"/>
            <a:ext cx="6629400" cy="4525963"/>
          </a:xfrm>
        </p:spPr>
        <p:txBody>
          <a:bodyPr/>
          <a:lstStyle/>
          <a:p>
            <a:pPr>
              <a:lnSpc>
                <a:spcPct val="80000"/>
              </a:lnSpc>
            </a:pPr>
            <a:r>
              <a:rPr lang="en-US" sz="2400" b="1">
                <a:solidFill>
                  <a:srgbClr val="FF9966"/>
                </a:solidFill>
              </a:rPr>
              <a:t>Pagan intellectuals began to attack Christianity</a:t>
            </a:r>
          </a:p>
          <a:p>
            <a:pPr lvl="1">
              <a:lnSpc>
                <a:spcPct val="80000"/>
              </a:lnSpc>
            </a:pPr>
            <a:r>
              <a:rPr lang="en-US" sz="2400" b="1">
                <a:solidFill>
                  <a:srgbClr val="CC0000"/>
                </a:solidFill>
              </a:rPr>
              <a:t>Celsus and Porphyry attacked Christianity with reason and ridicule</a:t>
            </a:r>
          </a:p>
          <a:p>
            <a:pPr lvl="2">
              <a:lnSpc>
                <a:spcPct val="80000"/>
              </a:lnSpc>
            </a:pPr>
            <a:r>
              <a:rPr lang="en-US" b="1">
                <a:solidFill>
                  <a:srgbClr val="33CCCC"/>
                </a:solidFill>
              </a:rPr>
              <a:t>Pointed out inconsistencies, contradictions, and impossibilities</a:t>
            </a:r>
          </a:p>
          <a:p>
            <a:pPr>
              <a:lnSpc>
                <a:spcPct val="80000"/>
              </a:lnSpc>
            </a:pPr>
            <a:r>
              <a:rPr lang="en-US" sz="2400" b="1">
                <a:solidFill>
                  <a:schemeClr val="folHlink"/>
                </a:solidFill>
              </a:rPr>
              <a:t>Christian intellectuals responded in kind</a:t>
            </a:r>
          </a:p>
          <a:p>
            <a:pPr lvl="1">
              <a:lnSpc>
                <a:spcPct val="80000"/>
              </a:lnSpc>
            </a:pPr>
            <a:r>
              <a:rPr lang="en-US" sz="2400" b="1">
                <a:solidFill>
                  <a:srgbClr val="CC0000"/>
                </a:solidFill>
              </a:rPr>
              <a:t>Origen of Alexandria provided rational-philosophical basis for Christianity</a:t>
            </a:r>
          </a:p>
          <a:p>
            <a:pPr>
              <a:lnSpc>
                <a:spcPct val="80000"/>
              </a:lnSpc>
            </a:pPr>
            <a:r>
              <a:rPr lang="en-US" sz="2400" b="1">
                <a:solidFill>
                  <a:srgbClr val="FF9966"/>
                </a:solidFill>
              </a:rPr>
              <a:t>Entire intellectual discourse had little impact of growth of Christianity</a:t>
            </a:r>
          </a:p>
          <a:p>
            <a:pPr lvl="1">
              <a:lnSpc>
                <a:spcPct val="80000"/>
              </a:lnSpc>
            </a:pPr>
            <a:r>
              <a:rPr lang="en-US" sz="2400" b="1">
                <a:solidFill>
                  <a:srgbClr val="CC0000"/>
                </a:solidFill>
              </a:rPr>
              <a:t>Because it was completely immune to rational argument</a:t>
            </a:r>
          </a:p>
          <a:p>
            <a:pPr lvl="1">
              <a:lnSpc>
                <a:spcPct val="80000"/>
              </a:lnSpc>
            </a:pPr>
            <a:r>
              <a:rPr lang="en-US" sz="2400" b="1">
                <a:solidFill>
                  <a:srgbClr val="99FF33"/>
                </a:solidFill>
              </a:rPr>
              <a:t>Most people adopted Christianity because they accepted its relatively simple message on an emotional, not an intellectual, level</a:t>
            </a:r>
          </a:p>
        </p:txBody>
      </p:sp>
      <p:pic>
        <p:nvPicPr>
          <p:cNvPr id="88068" name="Picture 4" descr="3_porphyry_head"/>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610600" y="838200"/>
            <a:ext cx="1722438"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69" name="Picture 5" descr="Origen"/>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731251" y="3505201"/>
            <a:ext cx="1751013" cy="2568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070" name="Text Box 6"/>
          <p:cNvSpPr txBox="1">
            <a:spLocks noChangeArrowheads="1"/>
          </p:cNvSpPr>
          <p:nvPr/>
        </p:nvSpPr>
        <p:spPr bwMode="auto">
          <a:xfrm>
            <a:off x="8915400" y="304800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a:solidFill>
                  <a:srgbClr val="000000"/>
                </a:solidFill>
                <a:latin typeface="Arial" panose="020B0604020202020204" pitchFamily="34" charset="0"/>
              </a:rPr>
              <a:t>Porphyry</a:t>
            </a:r>
          </a:p>
        </p:txBody>
      </p:sp>
      <p:sp>
        <p:nvSpPr>
          <p:cNvPr id="88071" name="Text Box 7"/>
          <p:cNvSpPr txBox="1">
            <a:spLocks noChangeArrowheads="1"/>
          </p:cNvSpPr>
          <p:nvPr/>
        </p:nvSpPr>
        <p:spPr bwMode="auto">
          <a:xfrm>
            <a:off x="9220200" y="60960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a:solidFill>
                  <a:srgbClr val="000000"/>
                </a:solidFill>
                <a:latin typeface="Arial" panose="020B0604020202020204" pitchFamily="34" charset="0"/>
              </a:rPr>
              <a:t>Origen </a:t>
            </a:r>
          </a:p>
        </p:txBody>
      </p:sp>
    </p:spTree>
    <p:extLst>
      <p:ext uri="{BB962C8B-B14F-4D97-AF65-F5344CB8AC3E}">
        <p14:creationId xmlns:p14="http://schemas.microsoft.com/office/powerpoint/2010/main" val="38705851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Diocletian Persecution</a:t>
            </a:r>
          </a:p>
        </p:txBody>
      </p:sp>
      <p:sp>
        <p:nvSpPr>
          <p:cNvPr id="90115" name="Rectangle 3"/>
          <p:cNvSpPr>
            <a:spLocks noGrp="1" noChangeArrowheads="1"/>
          </p:cNvSpPr>
          <p:nvPr>
            <p:ph type="body" idx="1"/>
          </p:nvPr>
        </p:nvSpPr>
        <p:spPr/>
        <p:txBody>
          <a:bodyPr/>
          <a:lstStyle/>
          <a:p>
            <a:r>
              <a:rPr lang="en-US" sz="2800"/>
              <a:t>Persecutes Christians for the sake of state unity.</a:t>
            </a:r>
          </a:p>
          <a:p>
            <a:r>
              <a:rPr lang="en-US" sz="2800"/>
              <a:t>The persecution continued in the East until 311.</a:t>
            </a:r>
          </a:p>
          <a:p>
            <a:r>
              <a:rPr lang="en-US" sz="2800"/>
              <a:t>Four Stages:</a:t>
            </a:r>
          </a:p>
          <a:p>
            <a:pPr lvl="1"/>
            <a:r>
              <a:rPr lang="en-US" sz="2400"/>
              <a:t>All military personnel must sacrifice to the gods (300)</a:t>
            </a:r>
          </a:p>
          <a:p>
            <a:pPr lvl="1"/>
            <a:r>
              <a:rPr lang="en-US" sz="2400"/>
              <a:t>All churches to be destroyed and Scriptures burned (303)</a:t>
            </a:r>
          </a:p>
          <a:p>
            <a:pPr lvl="1"/>
            <a:r>
              <a:rPr lang="en-US" sz="2400"/>
              <a:t>All clergy arrested (303)</a:t>
            </a:r>
          </a:p>
          <a:p>
            <a:pPr lvl="1"/>
            <a:r>
              <a:rPr lang="en-US" sz="2400"/>
              <a:t>All citizens to offer sacrifices (304)</a:t>
            </a:r>
          </a:p>
        </p:txBody>
      </p:sp>
    </p:spTree>
    <p:extLst>
      <p:ext uri="{BB962C8B-B14F-4D97-AF65-F5344CB8AC3E}">
        <p14:creationId xmlns:p14="http://schemas.microsoft.com/office/powerpoint/2010/main" val="575739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Diocletian Persecution</a:t>
            </a:r>
          </a:p>
        </p:txBody>
      </p:sp>
      <p:sp>
        <p:nvSpPr>
          <p:cNvPr id="91139" name="Rectangle 3"/>
          <p:cNvSpPr>
            <a:spLocks noGrp="1" noChangeArrowheads="1"/>
          </p:cNvSpPr>
          <p:nvPr>
            <p:ph type="body" idx="1"/>
          </p:nvPr>
        </p:nvSpPr>
        <p:spPr/>
        <p:txBody>
          <a:bodyPr/>
          <a:lstStyle/>
          <a:p>
            <a:r>
              <a:rPr lang="en-US" sz="2800"/>
              <a:t>Persecutes Christians for the sake of state unity.</a:t>
            </a:r>
          </a:p>
          <a:p>
            <a:r>
              <a:rPr lang="en-US" sz="2800"/>
              <a:t>The persecution continued in the East until 311.</a:t>
            </a:r>
          </a:p>
          <a:p>
            <a:r>
              <a:rPr lang="en-US" sz="2800"/>
              <a:t>Four Stages:</a:t>
            </a:r>
          </a:p>
          <a:p>
            <a:pPr lvl="1"/>
            <a:r>
              <a:rPr lang="en-US" sz="2400"/>
              <a:t>All military personnel must sacrifice to the gods (300)</a:t>
            </a:r>
          </a:p>
          <a:p>
            <a:pPr lvl="1"/>
            <a:r>
              <a:rPr lang="en-US" sz="2400"/>
              <a:t>All churches to be destroyed and Scriptures burned (303)</a:t>
            </a:r>
          </a:p>
          <a:p>
            <a:pPr lvl="1"/>
            <a:r>
              <a:rPr lang="en-US" sz="2400"/>
              <a:t>All clergy arrested (303)</a:t>
            </a:r>
          </a:p>
          <a:p>
            <a:pPr lvl="1"/>
            <a:r>
              <a:rPr lang="en-US" sz="2400"/>
              <a:t>All citizens to offer sacrifices (304)</a:t>
            </a:r>
          </a:p>
        </p:txBody>
      </p:sp>
    </p:spTree>
    <p:extLst>
      <p:ext uri="{BB962C8B-B14F-4D97-AF65-F5344CB8AC3E}">
        <p14:creationId xmlns:p14="http://schemas.microsoft.com/office/powerpoint/2010/main" val="1147184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Diocletian Persecution</a:t>
            </a:r>
          </a:p>
        </p:txBody>
      </p:sp>
      <p:sp>
        <p:nvSpPr>
          <p:cNvPr id="92163" name="Rectangle 3"/>
          <p:cNvSpPr>
            <a:spLocks noGrp="1" noChangeArrowheads="1"/>
          </p:cNvSpPr>
          <p:nvPr>
            <p:ph type="body" idx="1"/>
          </p:nvPr>
        </p:nvSpPr>
        <p:spPr>
          <a:xfrm>
            <a:off x="2208214" y="1989138"/>
            <a:ext cx="5616575" cy="4114800"/>
          </a:xfrm>
        </p:spPr>
        <p:txBody>
          <a:bodyPr/>
          <a:lstStyle/>
          <a:p>
            <a:pPr>
              <a:lnSpc>
                <a:spcPct val="80000"/>
              </a:lnSpc>
            </a:pPr>
            <a:r>
              <a:rPr lang="en-US" sz="2800"/>
              <a:t>Persecutes Christians for the sake of state unity.</a:t>
            </a:r>
          </a:p>
          <a:p>
            <a:pPr>
              <a:lnSpc>
                <a:spcPct val="80000"/>
              </a:lnSpc>
            </a:pPr>
            <a:r>
              <a:rPr lang="en-US" sz="2800"/>
              <a:t>The persecution continued in the East until 311.</a:t>
            </a:r>
          </a:p>
          <a:p>
            <a:pPr>
              <a:lnSpc>
                <a:spcPct val="80000"/>
              </a:lnSpc>
            </a:pPr>
            <a:r>
              <a:rPr lang="en-US" sz="2800"/>
              <a:t>Four Stages:</a:t>
            </a:r>
          </a:p>
          <a:p>
            <a:pPr lvl="1">
              <a:lnSpc>
                <a:spcPct val="80000"/>
              </a:lnSpc>
            </a:pPr>
            <a:r>
              <a:rPr lang="en-US" sz="2400"/>
              <a:t>All military personnel must sacrifice to the gods (300)</a:t>
            </a:r>
          </a:p>
          <a:p>
            <a:pPr lvl="1">
              <a:lnSpc>
                <a:spcPct val="80000"/>
              </a:lnSpc>
            </a:pPr>
            <a:r>
              <a:rPr lang="en-US" sz="2400"/>
              <a:t>All churches to be destroyed and Scriptures burned (303)</a:t>
            </a:r>
          </a:p>
          <a:p>
            <a:pPr lvl="1">
              <a:lnSpc>
                <a:spcPct val="80000"/>
              </a:lnSpc>
            </a:pPr>
            <a:r>
              <a:rPr lang="en-US" sz="2400"/>
              <a:t>All clergy arrested (303)</a:t>
            </a:r>
          </a:p>
          <a:p>
            <a:pPr lvl="1">
              <a:lnSpc>
                <a:spcPct val="80000"/>
              </a:lnSpc>
            </a:pPr>
            <a:r>
              <a:rPr lang="en-US" sz="2400"/>
              <a:t>All citizens to offer sacrifices (304)</a:t>
            </a:r>
          </a:p>
        </p:txBody>
      </p:sp>
      <p:pic>
        <p:nvPicPr>
          <p:cNvPr id="92164" name="Picture 4" descr="dioclet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025" y="2060575"/>
            <a:ext cx="18034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 Box 5"/>
          <p:cNvSpPr txBox="1">
            <a:spLocks noChangeArrowheads="1"/>
          </p:cNvSpPr>
          <p:nvPr/>
        </p:nvSpPr>
        <p:spPr bwMode="auto">
          <a:xfrm>
            <a:off x="8472489" y="4941888"/>
            <a:ext cx="1608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a:solidFill>
                  <a:srgbClr val="000000"/>
                </a:solidFill>
                <a:effectLst>
                  <a:outerShdw blurRad="38100" dist="38100" dir="2700000" algn="tl">
                    <a:srgbClr val="FFFFFF"/>
                  </a:outerShdw>
                </a:effectLst>
              </a:rPr>
              <a:t>(285-305)</a:t>
            </a:r>
            <a:endParaRPr lang="tr-TR" sz="2800">
              <a:solidFill>
                <a:srgbClr val="000000"/>
              </a:solidFill>
              <a:effectLst>
                <a:outerShdw blurRad="38100" dist="38100" dir="2700000" algn="tl">
                  <a:srgbClr val="FFFFFF"/>
                </a:outerShdw>
              </a:effectLst>
            </a:endParaRPr>
          </a:p>
        </p:txBody>
      </p:sp>
    </p:spTree>
    <p:extLst>
      <p:ext uri="{BB962C8B-B14F-4D97-AF65-F5344CB8AC3E}">
        <p14:creationId xmlns:p14="http://schemas.microsoft.com/office/powerpoint/2010/main" val="404546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tr-TR" b="1"/>
              <a:t>ZULMÜN SONA ERMESİ</a:t>
            </a:r>
            <a:endParaRPr lang="en-US" b="1"/>
          </a:p>
        </p:txBody>
      </p:sp>
      <p:sp>
        <p:nvSpPr>
          <p:cNvPr id="89091" name="Rectangle 3"/>
          <p:cNvSpPr>
            <a:spLocks noGrp="1" noChangeArrowheads="1"/>
          </p:cNvSpPr>
          <p:nvPr>
            <p:ph type="body" sz="half" idx="1"/>
          </p:nvPr>
        </p:nvSpPr>
        <p:spPr>
          <a:xfrm>
            <a:off x="2208214" y="1989138"/>
            <a:ext cx="5253037" cy="4114800"/>
          </a:xfrm>
        </p:spPr>
        <p:txBody>
          <a:bodyPr/>
          <a:lstStyle/>
          <a:p>
            <a:pPr>
              <a:lnSpc>
                <a:spcPct val="90000"/>
              </a:lnSpc>
            </a:pPr>
            <a:r>
              <a:rPr lang="en-US" sz="2400" b="1">
                <a:solidFill>
                  <a:srgbClr val="FF00FF"/>
                </a:solidFill>
              </a:rPr>
              <a:t>In the end, the persecutions did not succeed in eradicating Christianity</a:t>
            </a:r>
          </a:p>
          <a:p>
            <a:pPr lvl="1">
              <a:lnSpc>
                <a:spcPct val="90000"/>
              </a:lnSpc>
            </a:pPr>
            <a:r>
              <a:rPr lang="en-US" sz="2400" b="1">
                <a:solidFill>
                  <a:srgbClr val="99FF33"/>
                </a:solidFill>
              </a:rPr>
              <a:t>Simply too many Christians and some were in a position to protect others</a:t>
            </a:r>
          </a:p>
          <a:p>
            <a:pPr lvl="1">
              <a:lnSpc>
                <a:spcPct val="90000"/>
              </a:lnSpc>
            </a:pPr>
            <a:r>
              <a:rPr lang="en-US" sz="2400" b="1">
                <a:solidFill>
                  <a:schemeClr val="folHlink"/>
                </a:solidFill>
              </a:rPr>
              <a:t>Persecutions also created martyrs who inspired others</a:t>
            </a:r>
          </a:p>
          <a:p>
            <a:pPr lvl="1">
              <a:lnSpc>
                <a:spcPct val="90000"/>
              </a:lnSpc>
            </a:pPr>
            <a:r>
              <a:rPr lang="en-US" sz="2400" b="1">
                <a:solidFill>
                  <a:srgbClr val="99FF33"/>
                </a:solidFill>
              </a:rPr>
              <a:t>Came to an end with death of Galerius and then Constantine officially protected them</a:t>
            </a:r>
          </a:p>
          <a:p>
            <a:pPr lvl="2">
              <a:lnSpc>
                <a:spcPct val="90000"/>
              </a:lnSpc>
            </a:pPr>
            <a:r>
              <a:rPr lang="en-US" b="1">
                <a:solidFill>
                  <a:schemeClr val="hlink"/>
                </a:solidFill>
              </a:rPr>
              <a:t>Constantine credited with being the first Christian emperor</a:t>
            </a:r>
          </a:p>
        </p:txBody>
      </p:sp>
      <p:pic>
        <p:nvPicPr>
          <p:cNvPr id="89092" name="Picture 4" descr="Constantine%20copy"/>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20001" y="1752600"/>
            <a:ext cx="2816225"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3" name="Text Box 5"/>
          <p:cNvSpPr txBox="1">
            <a:spLocks noChangeArrowheads="1"/>
          </p:cNvSpPr>
          <p:nvPr/>
        </p:nvSpPr>
        <p:spPr bwMode="auto">
          <a:xfrm>
            <a:off x="8382000" y="6096001"/>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a:solidFill>
                  <a:srgbClr val="000000"/>
                </a:solidFill>
                <a:latin typeface="Arial" panose="020B0604020202020204" pitchFamily="34" charset="0"/>
              </a:rPr>
              <a:t>Constantine</a:t>
            </a:r>
            <a:r>
              <a:rPr lang="en-US">
                <a:solidFill>
                  <a:srgbClr val="000000"/>
                </a:solidFill>
                <a:latin typeface="Arial" panose="020B0604020202020204" pitchFamily="34" charset="0"/>
              </a:rPr>
              <a:t> </a:t>
            </a:r>
          </a:p>
        </p:txBody>
      </p:sp>
    </p:spTree>
    <p:extLst>
      <p:ext uri="{BB962C8B-B14F-4D97-AF65-F5344CB8AC3E}">
        <p14:creationId xmlns:p14="http://schemas.microsoft.com/office/powerpoint/2010/main" val="1207837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Friend of Christianity</a:t>
            </a:r>
          </a:p>
        </p:txBody>
      </p:sp>
      <p:sp>
        <p:nvSpPr>
          <p:cNvPr id="101379" name="Rectangle 3"/>
          <p:cNvSpPr>
            <a:spLocks noGrp="1" noChangeArrowheads="1"/>
          </p:cNvSpPr>
          <p:nvPr>
            <p:ph type="body" idx="1"/>
          </p:nvPr>
        </p:nvSpPr>
        <p:spPr/>
        <p:txBody>
          <a:bodyPr/>
          <a:lstStyle/>
          <a:p>
            <a:pPr>
              <a:lnSpc>
                <a:spcPct val="80000"/>
              </a:lnSpc>
            </a:pPr>
            <a:r>
              <a:rPr lang="en-US" sz="2400"/>
              <a:t>After victory, he was convinced Christ was a real power and decided to show the “peace of Christ.”</a:t>
            </a:r>
          </a:p>
          <a:p>
            <a:pPr>
              <a:lnSpc>
                <a:spcPct val="80000"/>
              </a:lnSpc>
            </a:pPr>
            <a:r>
              <a:rPr lang="en-US" sz="2400"/>
              <a:t>He declared Christianity a legal religion with the Edict of Milan (313) and by 323 had united the Empire under one Emperor.</a:t>
            </a:r>
          </a:p>
          <a:p>
            <a:pPr>
              <a:lnSpc>
                <a:spcPct val="80000"/>
              </a:lnSpc>
            </a:pPr>
            <a:r>
              <a:rPr lang="en-US" sz="2400"/>
              <a:t>Favored Christianity</a:t>
            </a:r>
          </a:p>
          <a:p>
            <a:pPr lvl="1">
              <a:lnSpc>
                <a:spcPct val="80000"/>
              </a:lnSpc>
            </a:pPr>
            <a:r>
              <a:rPr lang="en-US" sz="2000"/>
              <a:t>Built Churches</a:t>
            </a:r>
          </a:p>
          <a:p>
            <a:pPr lvl="1">
              <a:lnSpc>
                <a:spcPct val="80000"/>
              </a:lnSpc>
            </a:pPr>
            <a:r>
              <a:rPr lang="en-US" sz="2000"/>
              <a:t>Makes Sunday a day of worship</a:t>
            </a:r>
          </a:p>
          <a:p>
            <a:pPr lvl="1">
              <a:lnSpc>
                <a:spcPct val="80000"/>
              </a:lnSpc>
            </a:pPr>
            <a:r>
              <a:rPr lang="en-US" sz="2000"/>
              <a:t>Initiates Christmas as festival</a:t>
            </a:r>
          </a:p>
          <a:p>
            <a:pPr lvl="1">
              <a:lnSpc>
                <a:spcPct val="80000"/>
              </a:lnSpc>
            </a:pPr>
            <a:r>
              <a:rPr lang="en-US" sz="2000"/>
              <a:t>Ordered new copies of the Bible</a:t>
            </a:r>
          </a:p>
          <a:p>
            <a:pPr lvl="1">
              <a:lnSpc>
                <a:spcPct val="80000"/>
              </a:lnSpc>
            </a:pPr>
            <a:r>
              <a:rPr lang="en-US" sz="2000"/>
              <a:t>Gave bishops a rank equal to Senators</a:t>
            </a:r>
          </a:p>
          <a:p>
            <a:pPr lvl="1">
              <a:lnSpc>
                <a:spcPct val="80000"/>
              </a:lnSpc>
            </a:pPr>
            <a:r>
              <a:rPr lang="en-US" sz="2000"/>
              <a:t>Excluded churches and clergy from </a:t>
            </a:r>
          </a:p>
          <a:p>
            <a:pPr lvl="1">
              <a:lnSpc>
                <a:spcPct val="80000"/>
              </a:lnSpc>
              <a:buFontTx/>
              <a:buNone/>
            </a:pPr>
            <a:r>
              <a:rPr lang="en-US" sz="2000"/>
              <a:t>	taxation</a:t>
            </a:r>
          </a:p>
          <a:p>
            <a:pPr lvl="1">
              <a:lnSpc>
                <a:spcPct val="80000"/>
              </a:lnSpc>
            </a:pPr>
            <a:endParaRPr lang="en-US" sz="2000"/>
          </a:p>
        </p:txBody>
      </p:sp>
      <p:pic>
        <p:nvPicPr>
          <p:cNvPr id="101380" name="Picture 4" descr="A Icon of Saint Constanti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3048000"/>
            <a:ext cx="27860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1738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tr-TR"/>
              <a:t>Yeni Başkent: İstanbul</a:t>
            </a:r>
            <a:endParaRPr lang="en-US"/>
          </a:p>
        </p:txBody>
      </p:sp>
      <p:sp>
        <p:nvSpPr>
          <p:cNvPr id="102403" name="Rectangle 3"/>
          <p:cNvSpPr>
            <a:spLocks noGrp="1" noChangeArrowheads="1"/>
          </p:cNvSpPr>
          <p:nvPr>
            <p:ph type="body" idx="1"/>
          </p:nvPr>
        </p:nvSpPr>
        <p:spPr/>
        <p:txBody>
          <a:bodyPr/>
          <a:lstStyle/>
          <a:p>
            <a:pPr>
              <a:lnSpc>
                <a:spcPct val="90000"/>
              </a:lnSpc>
            </a:pPr>
            <a:r>
              <a:rPr lang="en-US" sz="2000"/>
              <a:t>During the Tetrarchy of 305, the four capitals were Trier, Milan, Thessaloniki, and Nicomedia.</a:t>
            </a:r>
          </a:p>
          <a:p>
            <a:pPr>
              <a:lnSpc>
                <a:spcPct val="90000"/>
              </a:lnSpc>
            </a:pPr>
            <a:endParaRPr lang="en-US" sz="2000"/>
          </a:p>
          <a:p>
            <a:pPr>
              <a:lnSpc>
                <a:spcPct val="90000"/>
              </a:lnSpc>
            </a:pPr>
            <a:r>
              <a:rPr lang="en-US" sz="2000"/>
              <a:t>In 330, Constantine established his new capital in the NW corner of Asia Minor and called it Constantinople (at Byzantium). Indeed, he left Rome in 324 never to return.</a:t>
            </a:r>
          </a:p>
          <a:p>
            <a:pPr>
              <a:lnSpc>
                <a:spcPct val="90000"/>
              </a:lnSpc>
            </a:pPr>
            <a:endParaRPr lang="en-US" sz="2000"/>
          </a:p>
          <a:p>
            <a:pPr>
              <a:lnSpc>
                <a:spcPct val="90000"/>
              </a:lnSpc>
            </a:pPr>
            <a:r>
              <a:rPr lang="en-US" sz="2000"/>
              <a:t>It was built on seven hills (like Rome) with a forum, hippodrome, Senate and its people received subsidized grain and paid no taxes.  Unlike Rome, it was a Christian capital with few traces of paganism.</a:t>
            </a:r>
          </a:p>
          <a:p>
            <a:pPr>
              <a:lnSpc>
                <a:spcPct val="90000"/>
              </a:lnSpc>
            </a:pPr>
            <a:endParaRPr lang="en-US" sz="2000"/>
          </a:p>
          <a:p>
            <a:pPr>
              <a:lnSpc>
                <a:spcPct val="90000"/>
              </a:lnSpc>
            </a:pPr>
            <a:r>
              <a:rPr lang="en-US" sz="2000"/>
              <a:t>He also began the construction of a church in the city which would become known as the Hagia Sophia.  2/3 of the world’s wealth was said to be in Constantinople (originally name “New Rome”).</a:t>
            </a:r>
          </a:p>
        </p:txBody>
      </p:sp>
    </p:spTree>
    <p:extLst>
      <p:ext uri="{BB962C8B-B14F-4D97-AF65-F5344CB8AC3E}">
        <p14:creationId xmlns:p14="http://schemas.microsoft.com/office/powerpoint/2010/main" val="280321123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Rome and Christianity</a:t>
            </a:r>
          </a:p>
        </p:txBody>
      </p:sp>
      <p:sp>
        <p:nvSpPr>
          <p:cNvPr id="107523" name="Rectangle 3"/>
          <p:cNvSpPr>
            <a:spLocks noGrp="1" noChangeArrowheads="1"/>
          </p:cNvSpPr>
          <p:nvPr>
            <p:ph type="body" idx="1"/>
          </p:nvPr>
        </p:nvSpPr>
        <p:spPr/>
        <p:txBody>
          <a:bodyPr/>
          <a:lstStyle/>
          <a:p>
            <a:pPr>
              <a:lnSpc>
                <a:spcPct val="80000"/>
              </a:lnSpc>
            </a:pPr>
            <a:r>
              <a:rPr lang="en-US" sz="2000"/>
              <a:t>Edict of Milan (312):  Christianity is tolerated.</a:t>
            </a:r>
          </a:p>
          <a:p>
            <a:pPr>
              <a:lnSpc>
                <a:spcPct val="80000"/>
              </a:lnSpc>
            </a:pPr>
            <a:endParaRPr lang="en-US" sz="2000"/>
          </a:p>
          <a:p>
            <a:pPr>
              <a:lnSpc>
                <a:spcPct val="80000"/>
              </a:lnSpc>
            </a:pPr>
            <a:r>
              <a:rPr lang="en-US" sz="2000"/>
              <a:t>Constantine presided over the first Christian Ecumenical Council at  Nicea (325).</a:t>
            </a:r>
          </a:p>
          <a:p>
            <a:pPr>
              <a:lnSpc>
                <a:spcPct val="80000"/>
              </a:lnSpc>
            </a:pPr>
            <a:endParaRPr lang="en-US" sz="2000"/>
          </a:p>
          <a:p>
            <a:pPr>
              <a:lnSpc>
                <a:spcPct val="80000"/>
              </a:lnSpc>
            </a:pPr>
            <a:r>
              <a:rPr lang="en-US" sz="2000"/>
              <a:t>Successive emperors were sometimes Arian (such as Constantine’s son Constantius), sometimes Trinitarians. They often used violence to coerce unity.</a:t>
            </a:r>
          </a:p>
          <a:p>
            <a:pPr>
              <a:lnSpc>
                <a:spcPct val="80000"/>
              </a:lnSpc>
            </a:pPr>
            <a:endParaRPr lang="en-US" sz="2000"/>
          </a:p>
          <a:p>
            <a:pPr>
              <a:lnSpc>
                <a:spcPct val="80000"/>
              </a:lnSpc>
            </a:pPr>
            <a:r>
              <a:rPr lang="en-US" sz="2000"/>
              <a:t>The Emperors are now all Christian, except one (Julian the Apostate, 361-63).</a:t>
            </a:r>
          </a:p>
          <a:p>
            <a:pPr>
              <a:lnSpc>
                <a:spcPct val="80000"/>
              </a:lnSpc>
            </a:pPr>
            <a:endParaRPr lang="en-US" sz="2000"/>
          </a:p>
          <a:p>
            <a:pPr>
              <a:lnSpc>
                <a:spcPct val="80000"/>
              </a:lnSpc>
            </a:pPr>
            <a:r>
              <a:rPr lang="en-US" sz="2000"/>
              <a:t>Theodosius I (Trinitarian) made Christianity the compulsory religion of state employees in 389, outlawed paganism in 391, and declared Christianity the only legal religion in 395.</a:t>
            </a:r>
          </a:p>
        </p:txBody>
      </p:sp>
    </p:spTree>
    <p:extLst>
      <p:ext uri="{BB962C8B-B14F-4D97-AF65-F5344CB8AC3E}">
        <p14:creationId xmlns:p14="http://schemas.microsoft.com/office/powerpoint/2010/main" val="6459503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2063750" y="981075"/>
            <a:ext cx="7772400" cy="5562600"/>
          </a:xfrm>
        </p:spPr>
        <p:txBody>
          <a:bodyPr/>
          <a:lstStyle/>
          <a:p>
            <a:pPr algn="just"/>
            <a:r>
              <a:rPr lang="tr-TR" sz="1800">
                <a:solidFill>
                  <a:srgbClr val="CC0000"/>
                </a:solidFill>
                <a:cs typeface="Times New Roman" panose="02020603050405020304" pitchFamily="18" charset="0"/>
              </a:rPr>
              <a:t>Hıristiyanlık, IV. yüzyıla kadar Roma devletinin şiddetli baskılarına maruz kalmış, bu nedenle kutsal kitap, inanç ve ibadet gibi bir çok konudaki görüşlerini belirleyememiştir. Bu baskıların sona ermesiyle, Hıristiyan dünyasındaki farklı inanç</a:t>
            </a:r>
            <a:r>
              <a:rPr lang="tr-TR" sz="1800">
                <a:solidFill>
                  <a:srgbClr val="CC0000"/>
                </a:solidFill>
              </a:rPr>
              <a:t>ları </a:t>
            </a:r>
            <a:r>
              <a:rPr lang="tr-TR" sz="1800">
                <a:solidFill>
                  <a:srgbClr val="CC0000"/>
                </a:solidFill>
                <a:cs typeface="Times New Roman" panose="02020603050405020304" pitchFamily="18" charset="0"/>
              </a:rPr>
              <a:t>ortadan kaldırmak amacıyla peş</a:t>
            </a:r>
            <a:r>
              <a:rPr lang="tr-TR" sz="1800">
                <a:solidFill>
                  <a:srgbClr val="CC0000"/>
                </a:solidFill>
              </a:rPr>
              <a:t> </a:t>
            </a:r>
            <a:r>
              <a:rPr lang="tr-TR" sz="1800">
                <a:solidFill>
                  <a:srgbClr val="CC0000"/>
                </a:solidFill>
                <a:cs typeface="Times New Roman" panose="02020603050405020304" pitchFamily="18" charset="0"/>
              </a:rPr>
              <a:t>peşe konsüller düzenlenmiştir. Bu konsüllerde Baba Tanrı yanında, Oğul, İsa ve Kutsal Ruh’un da tanrılığına karar verilerek teslis inancı oluşturulmuştur. Ancak İsa’nın tanrılığı düşüncesi birçok tartışmaya neden olmuş ve bu tartışmalara çeşitli konsüllerde çözüm bulunmaya çalışılmıştır. Sonuçta İsa’daki beşerî ve ilâhî tabiatın mahiyeti gibi konular Nesturî ve tek tabiatçı Monofizit Kiliselerin ayrılmasına neden olmuştur.  XI. yüzyılda ise Kutsal Ruh’un kimden çıktığı tartışmasıyla alevlenen siyasî kavgalar neticesinde Doğu-Batı ayrılığı meydana gelmiştir. Bu ayrılık sonunda Doğu’daki kiliseye Ortodoks, Batı’dakine ise Katolik adı verilmiştir. XVI. yüzyılda Katolik Kilisesi, dinî anlayış ve uygulamaları nedeniyle reform yanlılarıyla karşı karşıya kalmış, sonuçta  Protestan Kiliseler doğmuştur. Katolik Kilisesi ise Reform yanlılarına  karşı tedbir almak amacıyla karşı reform sürecini başlatmış ve bu amaçla konsüller toplamıştır.  Bunlardan sonuncusu 1962’de gerçekleşen II. Vatikan Kons</a:t>
            </a:r>
            <a:r>
              <a:rPr lang="tr-TR" sz="1800">
                <a:solidFill>
                  <a:srgbClr val="CC0000"/>
                </a:solidFill>
              </a:rPr>
              <a:t>ülüdür</a:t>
            </a:r>
            <a:r>
              <a:rPr lang="tr-TR" sz="1800">
                <a:solidFill>
                  <a:srgbClr val="CC0000"/>
                </a:solidFill>
                <a:cs typeface="Times New Roman" panose="02020603050405020304" pitchFamily="18" charset="0"/>
              </a:rPr>
              <a:t>. Bu konsülde diğer din mensupları yanında m</a:t>
            </a:r>
            <a:r>
              <a:rPr lang="tr-TR" sz="1800">
                <a:solidFill>
                  <a:srgbClr val="CC0000"/>
                </a:solidFill>
              </a:rPr>
              <a:t>üslümanlarla</a:t>
            </a:r>
            <a:r>
              <a:rPr lang="tr-TR" sz="1800">
                <a:solidFill>
                  <a:srgbClr val="CC0000"/>
                </a:solidFill>
                <a:cs typeface="Times New Roman" panose="02020603050405020304" pitchFamily="18" charset="0"/>
              </a:rPr>
              <a:t> ilgili kararlar</a:t>
            </a:r>
            <a:r>
              <a:rPr lang="tr-TR" sz="1800">
                <a:solidFill>
                  <a:srgbClr val="CC0000"/>
                </a:solidFill>
              </a:rPr>
              <a:t> da</a:t>
            </a:r>
            <a:r>
              <a:rPr lang="tr-TR" sz="1800">
                <a:solidFill>
                  <a:srgbClr val="CC0000"/>
                </a:solidFill>
                <a:cs typeface="Times New Roman" panose="02020603050405020304" pitchFamily="18" charset="0"/>
              </a:rPr>
              <a:t> alınmış ve iyi münasebetlerin kurulması benimsenmiştir.</a:t>
            </a:r>
          </a:p>
          <a:p>
            <a:endParaRPr lang="tr-TR" sz="1800">
              <a:solidFill>
                <a:srgbClr val="CC0000"/>
              </a:solidFill>
            </a:endParaRPr>
          </a:p>
        </p:txBody>
      </p:sp>
      <p:sp>
        <p:nvSpPr>
          <p:cNvPr id="10244" name="Text Box 4"/>
          <p:cNvSpPr txBox="1">
            <a:spLocks noChangeArrowheads="1"/>
          </p:cNvSpPr>
          <p:nvPr/>
        </p:nvSpPr>
        <p:spPr bwMode="auto">
          <a:xfrm>
            <a:off x="3503614" y="1"/>
            <a:ext cx="5349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tr-TR" sz="2800">
              <a:solidFill>
                <a:srgbClr val="000000"/>
              </a:solidFill>
            </a:endParaRPr>
          </a:p>
        </p:txBody>
      </p:sp>
      <p:sp>
        <p:nvSpPr>
          <p:cNvPr id="10245" name="Text Box 5"/>
          <p:cNvSpPr txBox="1">
            <a:spLocks noChangeArrowheads="1"/>
          </p:cNvSpPr>
          <p:nvPr/>
        </p:nvSpPr>
        <p:spPr bwMode="auto">
          <a:xfrm>
            <a:off x="4440238" y="549276"/>
            <a:ext cx="26146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a:solidFill>
                  <a:srgbClr val="3333CC"/>
                </a:solidFill>
              </a:rPr>
              <a:t>BÖLÜNMELER</a:t>
            </a:r>
            <a:endParaRPr lang="tr-TR" sz="2800">
              <a:solidFill>
                <a:srgbClr val="3333CC"/>
              </a:solidFill>
            </a:endParaRPr>
          </a:p>
        </p:txBody>
      </p:sp>
    </p:spTree>
    <p:extLst>
      <p:ext uri="{BB962C8B-B14F-4D97-AF65-F5344CB8AC3E}">
        <p14:creationId xmlns:p14="http://schemas.microsoft.com/office/powerpoint/2010/main" val="1332619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tr-TR" sz="3600">
                <a:solidFill>
                  <a:srgbClr val="FF6600"/>
                </a:solidFill>
                <a:cs typeface="Times New Roman" panose="02020603050405020304" pitchFamily="18" charset="0"/>
              </a:rPr>
              <a:t>Hıristiyanlığın Tarihçesi</a:t>
            </a:r>
            <a:r>
              <a:rPr lang="tr-TR"/>
              <a:t> </a:t>
            </a:r>
          </a:p>
        </p:txBody>
      </p:sp>
      <p:sp>
        <p:nvSpPr>
          <p:cNvPr id="79875" name="Rectangle 3"/>
          <p:cNvSpPr>
            <a:spLocks noGrp="1" noChangeArrowheads="1"/>
          </p:cNvSpPr>
          <p:nvPr>
            <p:ph type="body" idx="1"/>
          </p:nvPr>
        </p:nvSpPr>
        <p:spPr/>
        <p:txBody>
          <a:bodyPr/>
          <a:lstStyle/>
          <a:p>
            <a:pPr>
              <a:lnSpc>
                <a:spcPct val="90000"/>
              </a:lnSpc>
            </a:pPr>
            <a:r>
              <a:rPr lang="tr-TR" sz="1800">
                <a:solidFill>
                  <a:schemeClr val="accent2"/>
                </a:solidFill>
                <a:cs typeface="Times New Roman" panose="02020603050405020304" pitchFamily="18" charset="0"/>
              </a:rPr>
              <a:t>Hıristiyanlık miladî tarihin başlarında Filistin’deki Yahudiler arasında ortaya çıkmıştır. Hz.İsa’nın tebliğ ettiği bu din, başlangıçta yeni bir din olmaktan çok Yahudiliği ıslah hareketi olarak algılanmıştır. Bu dönemde İsa’ya inananların tümü Yahudilerden oluşmakta ve Yahudi dininin gereklerine uymaktaydı. İsa’dan sonra Yahudi olmayanlar da bu yeni harekete kabul edilmeye başlanmış, ancak bu yeni gelenlerin Yahudi dinine uymaları istenmiştir. Bir süre sonra Pavlus’un etkisiyle Yahudi kökenden gelmeyenlerin Yahudi ibadetlerine uyma zorunluluğu kaldırılmıştır. Bunu, daha sonra atılan başka adımlar izlemiş, Yahudilikten gelen pek çok anlayış ve uygulama terkedilmiştir. Yapılan bu değişiklikler, yeni öğretinin, Greko-Romen halkla</a:t>
            </a:r>
            <a:r>
              <a:rPr lang="tr-TR" sz="1800">
                <a:solidFill>
                  <a:schemeClr val="accent2"/>
                </a:solidFill>
              </a:rPr>
              <a:t>r</a:t>
            </a:r>
            <a:r>
              <a:rPr lang="tr-TR" sz="1800"/>
              <a:t> </a:t>
            </a:r>
            <a:r>
              <a:rPr lang="tr-TR" sz="1800">
                <a:solidFill>
                  <a:schemeClr val="accent2"/>
                </a:solidFill>
                <a:cs typeface="Times New Roman" panose="02020603050405020304" pitchFamily="18" charset="0"/>
              </a:rPr>
              <a:t>arasında hızla yayılmasını sağlamış</a:t>
            </a:r>
            <a:r>
              <a:rPr lang="tr-TR">
                <a:solidFill>
                  <a:schemeClr val="accent2"/>
                </a:solidFill>
                <a:cs typeface="Times New Roman" panose="02020603050405020304" pitchFamily="18" charset="0"/>
              </a:rPr>
              <a:t> </a:t>
            </a:r>
            <a:r>
              <a:rPr lang="tr-TR" sz="1800">
                <a:solidFill>
                  <a:schemeClr val="accent2"/>
                </a:solidFill>
                <a:cs typeface="Times New Roman" panose="02020603050405020304" pitchFamily="18" charset="0"/>
              </a:rPr>
              <a:t>ve Hıristiyanlık yeni bir din haline gelmiştir. Ancak bu süreçte Hıristiyanlığın özünde olmayan pek çok anlayış ve uygulama da bu dine girmiştir. Bu çerçevede </a:t>
            </a:r>
            <a:r>
              <a:rPr lang="tr-TR" sz="1800">
                <a:solidFill>
                  <a:schemeClr val="accent2"/>
                </a:solidFill>
              </a:rPr>
              <a:t>Hıristiyanlık</a:t>
            </a:r>
            <a:r>
              <a:rPr lang="tr-TR" sz="1800">
                <a:solidFill>
                  <a:schemeClr val="accent2"/>
                </a:solidFill>
                <a:cs typeface="Times New Roman" panose="02020603050405020304" pitchFamily="18" charset="0"/>
              </a:rPr>
              <a:t>, Greko-Romen dünyasının pek çok görüş ve düşüncesini </a:t>
            </a:r>
            <a:r>
              <a:rPr lang="tr-TR" sz="1800">
                <a:solidFill>
                  <a:schemeClr val="accent2"/>
                </a:solidFill>
              </a:rPr>
              <a:t>bünyesine katarak</a:t>
            </a:r>
            <a:r>
              <a:rPr lang="tr-TR" sz="1800">
                <a:solidFill>
                  <a:schemeClr val="accent2"/>
                </a:solidFill>
                <a:cs typeface="Times New Roman" panose="02020603050405020304" pitchFamily="18" charset="0"/>
              </a:rPr>
              <a:t> İsa merkezli, teslisçi bir din haline gelmiştir.</a:t>
            </a:r>
            <a:r>
              <a:rPr lang="tr-TR" sz="1800">
                <a:solidFill>
                  <a:schemeClr val="accent2"/>
                </a:solidFill>
              </a:rPr>
              <a:t> </a:t>
            </a:r>
          </a:p>
        </p:txBody>
      </p:sp>
    </p:spTree>
    <p:extLst>
      <p:ext uri="{BB962C8B-B14F-4D97-AF65-F5344CB8AC3E}">
        <p14:creationId xmlns:p14="http://schemas.microsoft.com/office/powerpoint/2010/main" val="35224841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z="4000"/>
              <a:t>The Arian Controversy (321-325)</a:t>
            </a:r>
          </a:p>
        </p:txBody>
      </p:sp>
      <p:sp>
        <p:nvSpPr>
          <p:cNvPr id="108547" name="Rectangle 3"/>
          <p:cNvSpPr>
            <a:spLocks noGrp="1" noChangeArrowheads="1"/>
          </p:cNvSpPr>
          <p:nvPr>
            <p:ph type="body" idx="1"/>
          </p:nvPr>
        </p:nvSpPr>
        <p:spPr/>
        <p:txBody>
          <a:bodyPr/>
          <a:lstStyle/>
          <a:p>
            <a:pPr>
              <a:lnSpc>
                <a:spcPct val="90000"/>
              </a:lnSpc>
            </a:pPr>
            <a:r>
              <a:rPr lang="en-US" sz="2400"/>
              <a:t>Arius – affirmed there was a time when the Logos did not exist</a:t>
            </a:r>
          </a:p>
          <a:p>
            <a:pPr>
              <a:lnSpc>
                <a:spcPct val="90000"/>
              </a:lnSpc>
            </a:pPr>
            <a:endParaRPr lang="en-US" sz="2400"/>
          </a:p>
          <a:p>
            <a:pPr>
              <a:lnSpc>
                <a:spcPct val="90000"/>
              </a:lnSpc>
            </a:pPr>
            <a:r>
              <a:rPr lang="en-US" sz="2400"/>
              <a:t>Alexander – the bishop of Alexandria who deposed Arius for his views.</a:t>
            </a:r>
          </a:p>
          <a:p>
            <a:pPr>
              <a:lnSpc>
                <a:spcPct val="90000"/>
              </a:lnSpc>
            </a:pPr>
            <a:endParaRPr lang="en-US" sz="2400"/>
          </a:p>
          <a:p>
            <a:pPr>
              <a:lnSpc>
                <a:spcPct val="90000"/>
              </a:lnSpc>
            </a:pPr>
            <a:r>
              <a:rPr lang="en-US" sz="2400"/>
              <a:t>Athanasius – the supporter and major theological defender of Alexander.</a:t>
            </a:r>
          </a:p>
          <a:p>
            <a:pPr>
              <a:lnSpc>
                <a:spcPct val="90000"/>
              </a:lnSpc>
            </a:pPr>
            <a:endParaRPr lang="en-US" sz="2400"/>
          </a:p>
          <a:p>
            <a:pPr>
              <a:lnSpc>
                <a:spcPct val="90000"/>
              </a:lnSpc>
            </a:pPr>
            <a:r>
              <a:rPr lang="en-US" sz="2400"/>
              <a:t>Eusebius of Nicomedia – the bishop who supported Arius and was a councilor of Emperor Constantine.</a:t>
            </a:r>
          </a:p>
        </p:txBody>
      </p:sp>
    </p:spTree>
    <p:extLst>
      <p:ext uri="{BB962C8B-B14F-4D97-AF65-F5344CB8AC3E}">
        <p14:creationId xmlns:p14="http://schemas.microsoft.com/office/powerpoint/2010/main" val="18550052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08213" y="620713"/>
            <a:ext cx="7772400" cy="1143000"/>
          </a:xfrm>
        </p:spPr>
        <p:txBody>
          <a:bodyPr/>
          <a:lstStyle/>
          <a:p>
            <a:r>
              <a:rPr lang="en-US">
                <a:solidFill>
                  <a:srgbClr val="CC0000"/>
                </a:solidFill>
              </a:rPr>
              <a:t>Divided Christianity</a:t>
            </a:r>
          </a:p>
        </p:txBody>
      </p:sp>
      <p:sp>
        <p:nvSpPr>
          <p:cNvPr id="109571" name="Rectangle 3"/>
          <p:cNvSpPr>
            <a:spLocks noGrp="1" noChangeArrowheads="1"/>
          </p:cNvSpPr>
          <p:nvPr>
            <p:ph type="body" sz="half" idx="1"/>
          </p:nvPr>
        </p:nvSpPr>
        <p:spPr>
          <a:xfrm>
            <a:off x="2209801" y="1981200"/>
            <a:ext cx="3814763" cy="4114800"/>
          </a:xfrm>
        </p:spPr>
        <p:txBody>
          <a:bodyPr/>
          <a:lstStyle/>
          <a:p>
            <a:pPr algn="ctr">
              <a:buFontTx/>
              <a:buNone/>
            </a:pPr>
            <a:r>
              <a:rPr lang="en-US" sz="2400"/>
              <a:t>Arians</a:t>
            </a:r>
          </a:p>
          <a:p>
            <a:r>
              <a:rPr lang="en-US" sz="2400"/>
              <a:t>Leader: Arius</a:t>
            </a:r>
          </a:p>
          <a:p>
            <a:r>
              <a:rPr lang="en-US" sz="2400"/>
              <a:t>Taught that there was a time when the Son did not exist.</a:t>
            </a:r>
          </a:p>
          <a:p>
            <a:r>
              <a:rPr lang="en-US" sz="2400"/>
              <a:t>Sought to preserve the monarchy of the Father who alone is true God.</a:t>
            </a:r>
          </a:p>
          <a:p>
            <a:r>
              <a:rPr lang="en-US" sz="2400"/>
              <a:t>Holy Spirit is a power, energy rather than a person.</a:t>
            </a:r>
          </a:p>
        </p:txBody>
      </p:sp>
      <p:sp>
        <p:nvSpPr>
          <p:cNvPr id="109572" name="Rectangle 4"/>
          <p:cNvSpPr>
            <a:spLocks noGrp="1" noChangeArrowheads="1"/>
          </p:cNvSpPr>
          <p:nvPr>
            <p:ph type="body" sz="half" idx="2"/>
          </p:nvPr>
        </p:nvSpPr>
        <p:spPr>
          <a:xfrm>
            <a:off x="6167438" y="1981200"/>
            <a:ext cx="3814762" cy="4114800"/>
          </a:xfrm>
        </p:spPr>
        <p:txBody>
          <a:bodyPr/>
          <a:lstStyle/>
          <a:p>
            <a:pPr algn="ctr">
              <a:buFontTx/>
              <a:buNone/>
            </a:pPr>
            <a:r>
              <a:rPr lang="en-US" sz="2400"/>
              <a:t>Trinitarians</a:t>
            </a:r>
          </a:p>
          <a:p>
            <a:r>
              <a:rPr lang="en-US" sz="2400"/>
              <a:t>Leader: Athanasius</a:t>
            </a:r>
          </a:p>
          <a:p>
            <a:r>
              <a:rPr lang="en-US" sz="2400"/>
              <a:t>Taught that the Son was co-eternal with the Father.</a:t>
            </a:r>
          </a:p>
          <a:p>
            <a:r>
              <a:rPr lang="en-US" sz="2400"/>
              <a:t>Sought to preserve the confession that Jesus is God.</a:t>
            </a:r>
          </a:p>
          <a:p>
            <a:r>
              <a:rPr lang="en-US" sz="2400"/>
              <a:t>The Holy Spirit is co-eternal with the Father and Son as a person.</a:t>
            </a:r>
          </a:p>
        </p:txBody>
      </p:sp>
    </p:spTree>
    <p:extLst>
      <p:ext uri="{BB962C8B-B14F-4D97-AF65-F5344CB8AC3E}">
        <p14:creationId xmlns:p14="http://schemas.microsoft.com/office/powerpoint/2010/main" val="381339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The Council of Nicea (325)</a:t>
            </a:r>
          </a:p>
        </p:txBody>
      </p:sp>
      <p:sp>
        <p:nvSpPr>
          <p:cNvPr id="110595" name="Rectangle 3"/>
          <p:cNvSpPr>
            <a:spLocks noGrp="1" noChangeArrowheads="1"/>
          </p:cNvSpPr>
          <p:nvPr>
            <p:ph type="body" idx="1"/>
          </p:nvPr>
        </p:nvSpPr>
        <p:spPr/>
        <p:txBody>
          <a:bodyPr/>
          <a:lstStyle/>
          <a:p>
            <a:pPr>
              <a:lnSpc>
                <a:spcPct val="90000"/>
              </a:lnSpc>
            </a:pPr>
            <a:r>
              <a:rPr lang="en-US" sz="2800"/>
              <a:t>Called and overseen by Constantine in order to preserve unity within the church (and thus his Empire).</a:t>
            </a:r>
          </a:p>
          <a:p>
            <a:pPr>
              <a:lnSpc>
                <a:spcPct val="90000"/>
              </a:lnSpc>
            </a:pPr>
            <a:r>
              <a:rPr lang="en-US" sz="2800"/>
              <a:t>About 250 of the 1800 bishops in the Empire attended.</a:t>
            </a:r>
          </a:p>
          <a:p>
            <a:pPr>
              <a:lnSpc>
                <a:spcPct val="90000"/>
              </a:lnSpc>
            </a:pPr>
            <a:r>
              <a:rPr lang="en-US" sz="2800"/>
              <a:t>All but two signed the resultant “creed” though some were hesitant.</a:t>
            </a:r>
          </a:p>
          <a:p>
            <a:pPr>
              <a:lnSpc>
                <a:spcPct val="90000"/>
              </a:lnSpc>
            </a:pPr>
            <a:r>
              <a:rPr lang="en-US" sz="2800"/>
              <a:t>Constantine himself insisted on the language of </a:t>
            </a:r>
            <a:r>
              <a:rPr lang="en-US" sz="2800" i="1"/>
              <a:t>homoousia</a:t>
            </a:r>
            <a:r>
              <a:rPr lang="en-US" sz="2800"/>
              <a:t> (“same substance”) rather than </a:t>
            </a:r>
            <a:r>
              <a:rPr lang="en-US" sz="2800" i="1"/>
              <a:t>homoiousia</a:t>
            </a:r>
            <a:r>
              <a:rPr lang="en-US" sz="2800"/>
              <a:t> (“like substance”).</a:t>
            </a:r>
          </a:p>
        </p:txBody>
      </p:sp>
    </p:spTree>
    <p:extLst>
      <p:ext uri="{BB962C8B-B14F-4D97-AF65-F5344CB8AC3E}">
        <p14:creationId xmlns:p14="http://schemas.microsoft.com/office/powerpoint/2010/main" val="40008406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The Ascendancy of Arianism</a:t>
            </a:r>
          </a:p>
        </p:txBody>
      </p:sp>
      <p:sp>
        <p:nvSpPr>
          <p:cNvPr id="111619" name="Rectangle 3"/>
          <p:cNvSpPr>
            <a:spLocks noGrp="1" noChangeArrowheads="1"/>
          </p:cNvSpPr>
          <p:nvPr>
            <p:ph type="body" idx="1"/>
          </p:nvPr>
        </p:nvSpPr>
        <p:spPr/>
        <p:txBody>
          <a:bodyPr/>
          <a:lstStyle/>
          <a:p>
            <a:pPr>
              <a:lnSpc>
                <a:spcPct val="80000"/>
              </a:lnSpc>
            </a:pPr>
            <a:r>
              <a:rPr lang="en-US" sz="1800"/>
              <a:t>After Constantine was persuaded to accept an ambiguous statement from Arius, Athanasius was exiled or went into hiding five times over the next forty years.</a:t>
            </a:r>
          </a:p>
          <a:p>
            <a:pPr>
              <a:lnSpc>
                <a:spcPct val="80000"/>
              </a:lnSpc>
            </a:pPr>
            <a:endParaRPr lang="en-US" sz="1800"/>
          </a:p>
          <a:p>
            <a:pPr>
              <a:lnSpc>
                <a:spcPct val="80000"/>
              </a:lnSpc>
            </a:pPr>
            <a:r>
              <a:rPr lang="en-US" sz="1800"/>
              <a:t>Constantius became the sole ruler of the Empire in 353 and supported Arianism. Niceans were persecuted.</a:t>
            </a:r>
          </a:p>
          <a:p>
            <a:pPr>
              <a:lnSpc>
                <a:spcPct val="80000"/>
              </a:lnSpc>
            </a:pPr>
            <a:endParaRPr lang="en-US" sz="1800"/>
          </a:p>
          <a:p>
            <a:pPr>
              <a:lnSpc>
                <a:spcPct val="80000"/>
              </a:lnSpc>
            </a:pPr>
            <a:r>
              <a:rPr lang="en-US" sz="1800"/>
              <a:t>Even some Western bishops bowed to the will of Constantinus who declared “my will is the canon for you.”  Pope Liberius and others were exiled, and Athanasius stood alone against the “Arian world” (having gone into hiding in the deserts of Egypt).</a:t>
            </a:r>
          </a:p>
          <a:p>
            <a:pPr>
              <a:lnSpc>
                <a:spcPct val="80000"/>
              </a:lnSpc>
            </a:pPr>
            <a:endParaRPr lang="en-US" sz="1800"/>
          </a:p>
          <a:p>
            <a:pPr>
              <a:lnSpc>
                <a:spcPct val="80000"/>
              </a:lnSpc>
            </a:pPr>
            <a:r>
              <a:rPr lang="en-US" sz="1800"/>
              <a:t>In response, some bishops met in council at Constantinople in 360 and declared that the “Son is like the Father” (</a:t>
            </a:r>
            <a:r>
              <a:rPr lang="en-US" sz="1800" i="1"/>
              <a:t>homoousia</a:t>
            </a:r>
            <a:r>
              <a:rPr lang="en-US" sz="1800"/>
              <a:t>).</a:t>
            </a:r>
          </a:p>
          <a:p>
            <a:pPr>
              <a:lnSpc>
                <a:spcPct val="80000"/>
              </a:lnSpc>
            </a:pPr>
            <a:endParaRPr lang="en-US" sz="1800"/>
          </a:p>
          <a:p>
            <a:pPr>
              <a:lnSpc>
                <a:spcPct val="80000"/>
              </a:lnSpc>
            </a:pPr>
            <a:r>
              <a:rPr lang="en-US" sz="1800"/>
              <a:t>During the reign of Julian the Apostate (361-363), without imperial pressure the church began to gravitate more toward the Nicean position once again.</a:t>
            </a:r>
          </a:p>
          <a:p>
            <a:pPr>
              <a:lnSpc>
                <a:spcPct val="80000"/>
              </a:lnSpc>
            </a:pPr>
            <a:endParaRPr lang="en-US" sz="1800"/>
          </a:p>
          <a:p>
            <a:pPr>
              <a:lnSpc>
                <a:spcPct val="80000"/>
              </a:lnSpc>
            </a:pPr>
            <a:endParaRPr lang="en-US" sz="1800"/>
          </a:p>
          <a:p>
            <a:pPr>
              <a:lnSpc>
                <a:spcPct val="80000"/>
              </a:lnSpc>
            </a:pPr>
            <a:endParaRPr lang="en-US" sz="1800"/>
          </a:p>
          <a:p>
            <a:pPr>
              <a:lnSpc>
                <a:spcPct val="80000"/>
              </a:lnSpc>
            </a:pPr>
            <a:endParaRPr lang="en-US" sz="1800"/>
          </a:p>
          <a:p>
            <a:pPr>
              <a:lnSpc>
                <a:spcPct val="80000"/>
              </a:lnSpc>
            </a:pPr>
            <a:endParaRPr lang="en-US" sz="1800"/>
          </a:p>
          <a:p>
            <a:pPr>
              <a:lnSpc>
                <a:spcPct val="80000"/>
              </a:lnSpc>
            </a:pPr>
            <a:endParaRPr lang="en-US" sz="1800"/>
          </a:p>
          <a:p>
            <a:pPr>
              <a:lnSpc>
                <a:spcPct val="80000"/>
              </a:lnSpc>
            </a:pPr>
            <a:endParaRPr lang="en-US" sz="1800"/>
          </a:p>
          <a:p>
            <a:pPr>
              <a:lnSpc>
                <a:spcPct val="80000"/>
              </a:lnSpc>
            </a:pPr>
            <a:endParaRPr lang="en-US" sz="1800"/>
          </a:p>
        </p:txBody>
      </p:sp>
    </p:spTree>
    <p:extLst>
      <p:ext uri="{BB962C8B-B14F-4D97-AF65-F5344CB8AC3E}">
        <p14:creationId xmlns:p14="http://schemas.microsoft.com/office/powerpoint/2010/main" val="4580695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AutoShape 2"/>
          <p:cNvSpPr>
            <a:spLocks noGrp="1" noChangeArrowheads="1"/>
          </p:cNvSpPr>
          <p:nvPr>
            <p:ph type="title"/>
          </p:nvPr>
        </p:nvSpPr>
        <p:spPr/>
        <p:txBody>
          <a:bodyPr/>
          <a:lstStyle/>
          <a:p>
            <a:r>
              <a:rPr lang="tr-TR"/>
              <a:t>İZNİK KOSİLİNİN ZAFERİ</a:t>
            </a:r>
            <a:endParaRPr lang="en-US"/>
          </a:p>
        </p:txBody>
      </p:sp>
      <p:sp>
        <p:nvSpPr>
          <p:cNvPr id="112643" name="Rectangle 3"/>
          <p:cNvSpPr>
            <a:spLocks noGrp="1" noChangeArrowheads="1"/>
          </p:cNvSpPr>
          <p:nvPr>
            <p:ph type="body" idx="1"/>
          </p:nvPr>
        </p:nvSpPr>
        <p:spPr/>
        <p:txBody>
          <a:bodyPr/>
          <a:lstStyle/>
          <a:p>
            <a:pPr>
              <a:lnSpc>
                <a:spcPct val="80000"/>
              </a:lnSpc>
            </a:pPr>
            <a:r>
              <a:rPr lang="en-US" sz="2000"/>
              <a:t>Valentian became emperor in 363 over the West and appointed his brother Valens (363-378) emperor over the East.</a:t>
            </a:r>
          </a:p>
          <a:p>
            <a:pPr>
              <a:lnSpc>
                <a:spcPct val="80000"/>
              </a:lnSpc>
            </a:pPr>
            <a:endParaRPr lang="en-US" sz="2000"/>
          </a:p>
          <a:p>
            <a:pPr>
              <a:lnSpc>
                <a:spcPct val="80000"/>
              </a:lnSpc>
            </a:pPr>
            <a:r>
              <a:rPr lang="en-US" sz="2000"/>
              <a:t>This was the time of the Cappodocian Fathers:  Basil the Great, Gregory the Theologian, and Gregory of Nyssa.</a:t>
            </a:r>
          </a:p>
          <a:p>
            <a:pPr>
              <a:lnSpc>
                <a:spcPct val="80000"/>
              </a:lnSpc>
            </a:pPr>
            <a:endParaRPr lang="en-US" sz="2000"/>
          </a:p>
          <a:p>
            <a:pPr>
              <a:lnSpc>
                <a:spcPct val="80000"/>
              </a:lnSpc>
            </a:pPr>
            <a:r>
              <a:rPr lang="en-US" sz="2000"/>
              <a:t>Though Valens supported the Arian party, the Cappodocians persuaded the church to reaffirm the Nicean Creed.</a:t>
            </a:r>
          </a:p>
          <a:p>
            <a:pPr>
              <a:lnSpc>
                <a:spcPct val="80000"/>
              </a:lnSpc>
            </a:pPr>
            <a:endParaRPr lang="en-US" sz="2000"/>
          </a:p>
          <a:p>
            <a:pPr>
              <a:lnSpc>
                <a:spcPct val="80000"/>
              </a:lnSpc>
            </a:pPr>
            <a:r>
              <a:rPr lang="en-US" sz="2000"/>
              <a:t>When Theodosius became Emperor in 379, he reaffirmed the Nicean creed and called the Council of Constantinople of 381.  This reaffirmed Nicea.</a:t>
            </a:r>
          </a:p>
        </p:txBody>
      </p:sp>
    </p:spTree>
    <p:extLst>
      <p:ext uri="{BB962C8B-B14F-4D97-AF65-F5344CB8AC3E}">
        <p14:creationId xmlns:p14="http://schemas.microsoft.com/office/powerpoint/2010/main" val="32434224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2"/>
          <p:cNvSpPr>
            <a:spLocks noGrp="1" noChangeArrowheads="1"/>
          </p:cNvSpPr>
          <p:nvPr>
            <p:ph type="title"/>
          </p:nvPr>
        </p:nvSpPr>
        <p:spPr/>
        <p:txBody>
          <a:bodyPr/>
          <a:lstStyle/>
          <a:p>
            <a:r>
              <a:rPr lang="tr-TR"/>
              <a:t>İSTANBUL KONSİLİ</a:t>
            </a:r>
            <a:r>
              <a:rPr lang="en-US"/>
              <a:t>, 381</a:t>
            </a:r>
          </a:p>
        </p:txBody>
      </p:sp>
      <p:sp>
        <p:nvSpPr>
          <p:cNvPr id="129027" name="Rectangle 3"/>
          <p:cNvSpPr>
            <a:spLocks noGrp="1" noChangeArrowheads="1"/>
          </p:cNvSpPr>
          <p:nvPr>
            <p:ph type="body" idx="1"/>
          </p:nvPr>
        </p:nvSpPr>
        <p:spPr/>
        <p:txBody>
          <a:bodyPr/>
          <a:lstStyle/>
          <a:p>
            <a:pPr>
              <a:buFont typeface="Wingdings" panose="05000000000000000000" pitchFamily="2" charset="2"/>
              <a:buNone/>
            </a:pPr>
            <a:r>
              <a:rPr lang="en-US"/>
              <a:t>	And in the Holy Ghost, the Lord and Giver-of-Life, who proceeds from the Father, who with the Father and the Son together is worshipped and glorified, who spoke by the prophets. And in one, holy, Catholic and Apostolic Church. We acknowledge one Baptism for the remission of sins, and we look for the resurrection of the dead and the life of the world to come. Amen. </a:t>
            </a:r>
          </a:p>
        </p:txBody>
      </p:sp>
    </p:spTree>
    <p:extLst>
      <p:ext uri="{BB962C8B-B14F-4D97-AF65-F5344CB8AC3E}">
        <p14:creationId xmlns:p14="http://schemas.microsoft.com/office/powerpoint/2010/main" val="19120784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2"/>
          <p:cNvSpPr>
            <a:spLocks noGrp="1" noChangeArrowheads="1"/>
          </p:cNvSpPr>
          <p:nvPr>
            <p:ph type="title"/>
          </p:nvPr>
        </p:nvSpPr>
        <p:spPr/>
        <p:txBody>
          <a:bodyPr/>
          <a:lstStyle/>
          <a:p>
            <a:r>
              <a:rPr lang="en-US" sz="3200"/>
              <a:t>Nestorian Controversy (428-431)</a:t>
            </a:r>
          </a:p>
        </p:txBody>
      </p:sp>
      <p:sp>
        <p:nvSpPr>
          <p:cNvPr id="130051" name="Rectangle 3"/>
          <p:cNvSpPr>
            <a:spLocks noGrp="1" noChangeArrowheads="1"/>
          </p:cNvSpPr>
          <p:nvPr>
            <p:ph type="body" idx="1"/>
          </p:nvPr>
        </p:nvSpPr>
        <p:spPr/>
        <p:txBody>
          <a:bodyPr/>
          <a:lstStyle/>
          <a:p>
            <a:pPr>
              <a:lnSpc>
                <a:spcPct val="90000"/>
              </a:lnSpc>
            </a:pPr>
            <a:r>
              <a:rPr lang="en-US" sz="2000"/>
              <a:t>Nestorius, Bishop of Constantinople, refused to call Mary by the title of </a:t>
            </a:r>
            <a:r>
              <a:rPr lang="en-US" sz="2000" i="1"/>
              <a:t>theotokos </a:t>
            </a:r>
            <a:r>
              <a:rPr lang="en-US" sz="2000"/>
              <a:t>(“Mother of God”). </a:t>
            </a:r>
          </a:p>
          <a:p>
            <a:pPr>
              <a:lnSpc>
                <a:spcPct val="90000"/>
              </a:lnSpc>
            </a:pPr>
            <a:endParaRPr lang="en-US" sz="2000"/>
          </a:p>
          <a:p>
            <a:pPr>
              <a:lnSpc>
                <a:spcPct val="90000"/>
              </a:lnSpc>
            </a:pPr>
            <a:r>
              <a:rPr lang="en-US" sz="2000"/>
              <a:t>Cyril, Bishop of Alexandria, argued that since Christ is one person united to God and humanity Mary is the “bearer of God”.</a:t>
            </a:r>
          </a:p>
          <a:p>
            <a:pPr>
              <a:lnSpc>
                <a:spcPct val="90000"/>
              </a:lnSpc>
            </a:pPr>
            <a:endParaRPr lang="en-US" sz="2000"/>
          </a:p>
          <a:p>
            <a:pPr>
              <a:lnSpc>
                <a:spcPct val="90000"/>
              </a:lnSpc>
            </a:pPr>
            <a:r>
              <a:rPr lang="en-US" sz="2000"/>
              <a:t>Rome sided with Cyril.</a:t>
            </a:r>
          </a:p>
          <a:p>
            <a:pPr>
              <a:lnSpc>
                <a:spcPct val="90000"/>
              </a:lnSpc>
            </a:pPr>
            <a:endParaRPr lang="en-US" sz="2000"/>
          </a:p>
          <a:p>
            <a:pPr>
              <a:lnSpc>
                <a:spcPct val="90000"/>
              </a:lnSpc>
            </a:pPr>
            <a:r>
              <a:rPr lang="en-US" sz="2000"/>
              <a:t>Nestorius persuaded Theodosius II to call an ecumenical council in Ephesus.  The Council divided into two parties: Cyril vs. Nestorius. </a:t>
            </a:r>
          </a:p>
        </p:txBody>
      </p:sp>
    </p:spTree>
    <p:extLst>
      <p:ext uri="{BB962C8B-B14F-4D97-AF65-F5344CB8AC3E}">
        <p14:creationId xmlns:p14="http://schemas.microsoft.com/office/powerpoint/2010/main" val="23586664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AutoShape 2"/>
          <p:cNvSpPr>
            <a:spLocks noGrp="1" noChangeArrowheads="1"/>
          </p:cNvSpPr>
          <p:nvPr>
            <p:ph type="title"/>
          </p:nvPr>
        </p:nvSpPr>
        <p:spPr/>
        <p:txBody>
          <a:bodyPr/>
          <a:lstStyle/>
          <a:p>
            <a:r>
              <a:rPr lang="tr-TR"/>
              <a:t>EFES KONSİLİ</a:t>
            </a:r>
            <a:r>
              <a:rPr lang="en-US"/>
              <a:t> (431)</a:t>
            </a:r>
          </a:p>
        </p:txBody>
      </p:sp>
      <p:sp>
        <p:nvSpPr>
          <p:cNvPr id="131075" name="Rectangle 3"/>
          <p:cNvSpPr>
            <a:spLocks noGrp="1" noChangeArrowheads="1"/>
          </p:cNvSpPr>
          <p:nvPr>
            <p:ph type="body" idx="1"/>
          </p:nvPr>
        </p:nvSpPr>
        <p:spPr/>
        <p:txBody>
          <a:bodyPr/>
          <a:lstStyle/>
          <a:p>
            <a:pPr>
              <a:lnSpc>
                <a:spcPct val="80000"/>
              </a:lnSpc>
            </a:pPr>
            <a:r>
              <a:rPr lang="en-US" sz="1800"/>
              <a:t>1: If anyone will not confess that the Emmanuel is very God, and that therefore the Holy Virgin is the Mother of God, inasmuch as in the flesh she bore the Word of God made flesh (as it is written, "The Word was made flesh"): let him be anathema. </a:t>
            </a:r>
          </a:p>
          <a:p>
            <a:pPr>
              <a:lnSpc>
                <a:spcPct val="80000"/>
              </a:lnSpc>
            </a:pPr>
            <a:endParaRPr lang="en-US" sz="1800" b="1"/>
          </a:p>
          <a:p>
            <a:pPr>
              <a:lnSpc>
                <a:spcPct val="80000"/>
              </a:lnSpc>
            </a:pPr>
            <a:r>
              <a:rPr lang="en-US" sz="1800"/>
              <a:t>2: If anyone shall not confess that the Word of God the Father is united hypostatically to flesh, and that with that flesh of his own, he is one only Christ both God and man at the same time: let him be anathema. </a:t>
            </a:r>
          </a:p>
          <a:p>
            <a:pPr>
              <a:lnSpc>
                <a:spcPct val="80000"/>
              </a:lnSpc>
            </a:pPr>
            <a:endParaRPr lang="en-US" sz="1800"/>
          </a:p>
          <a:p>
            <a:pPr>
              <a:lnSpc>
                <a:spcPct val="80000"/>
              </a:lnSpc>
            </a:pPr>
            <a:r>
              <a:rPr lang="en-US" sz="1800"/>
              <a:t>11: Whosoever shall not confess that the flesh of the Lord gives life and that it pertains to the Word of God the Father as his very own, but shall pretend that it belongs to another person who is united to him [i.e., the Word] only according to honor, and who has served as a dwelling for the divinity; and shall not rather confess, as we say, that that flesh gives life because it is that of the Word who gives life to all: let him be anathema. </a:t>
            </a:r>
            <a:endParaRPr lang="en-US" sz="1800" b="1"/>
          </a:p>
          <a:p>
            <a:pPr>
              <a:lnSpc>
                <a:spcPct val="80000"/>
              </a:lnSpc>
            </a:pPr>
            <a:endParaRPr lang="en-US" sz="1800" b="1"/>
          </a:p>
          <a:p>
            <a:pPr>
              <a:lnSpc>
                <a:spcPct val="80000"/>
              </a:lnSpc>
            </a:pPr>
            <a:endParaRPr lang="en-US" sz="1800"/>
          </a:p>
        </p:txBody>
      </p:sp>
    </p:spTree>
    <p:extLst>
      <p:ext uri="{BB962C8B-B14F-4D97-AF65-F5344CB8AC3E}">
        <p14:creationId xmlns:p14="http://schemas.microsoft.com/office/powerpoint/2010/main" val="14620615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AutoShape 2"/>
          <p:cNvSpPr>
            <a:spLocks noGrp="1" noChangeArrowheads="1"/>
          </p:cNvSpPr>
          <p:nvPr>
            <p:ph type="title"/>
          </p:nvPr>
        </p:nvSpPr>
        <p:spPr/>
        <p:txBody>
          <a:bodyPr/>
          <a:lstStyle/>
          <a:p>
            <a:r>
              <a:rPr lang="en-US" sz="2800"/>
              <a:t>Monophysite Controversy (433-451)</a:t>
            </a:r>
          </a:p>
        </p:txBody>
      </p:sp>
      <p:sp>
        <p:nvSpPr>
          <p:cNvPr id="132099" name="Rectangle 3"/>
          <p:cNvSpPr>
            <a:spLocks noGrp="1" noChangeArrowheads="1"/>
          </p:cNvSpPr>
          <p:nvPr>
            <p:ph type="body" idx="1"/>
          </p:nvPr>
        </p:nvSpPr>
        <p:spPr/>
        <p:txBody>
          <a:bodyPr/>
          <a:lstStyle/>
          <a:p>
            <a:pPr>
              <a:lnSpc>
                <a:spcPct val="80000"/>
              </a:lnSpc>
            </a:pPr>
            <a:r>
              <a:rPr lang="en-US" sz="2000"/>
              <a:t>Cyril’s acceptance of the “Formula of Union” upset some in Alexandria who preferred the “one nature” (</a:t>
            </a:r>
            <a:r>
              <a:rPr lang="en-US" sz="2000" i="1"/>
              <a:t>mia physis</a:t>
            </a:r>
            <a:r>
              <a:rPr lang="en-US" sz="2000"/>
              <a:t>) formula.</a:t>
            </a:r>
          </a:p>
          <a:p>
            <a:pPr>
              <a:lnSpc>
                <a:spcPct val="80000"/>
              </a:lnSpc>
            </a:pPr>
            <a:r>
              <a:rPr lang="en-US" sz="2000"/>
              <a:t>Upon Cyril’s death, this party emerged in rebellion against the “Formula of Union” led by Bishop Dioscurus.</a:t>
            </a:r>
          </a:p>
          <a:p>
            <a:pPr>
              <a:lnSpc>
                <a:spcPct val="80000"/>
              </a:lnSpc>
            </a:pPr>
            <a:r>
              <a:rPr lang="en-US" sz="2000"/>
              <a:t>Flavian, Bishop of Constantinople, condemned Eutyches (a monophysite) and was supported by Pope Leo I of Rome who wrote a letter (</a:t>
            </a:r>
            <a:r>
              <a:rPr lang="en-US" sz="2000" i="1"/>
              <a:t>Tome</a:t>
            </a:r>
            <a:r>
              <a:rPr lang="en-US" sz="2000"/>
              <a:t>) against monophysitism.</a:t>
            </a:r>
          </a:p>
          <a:p>
            <a:pPr>
              <a:lnSpc>
                <a:spcPct val="80000"/>
              </a:lnSpc>
            </a:pPr>
            <a:r>
              <a:rPr lang="en-US" sz="2000"/>
              <a:t>Theodosius called a council in Ephesus (“robber synod”) in 449 which involved violent action by monks against Flavian (who was beaten, deposed and exiled).</a:t>
            </a:r>
          </a:p>
          <a:p>
            <a:pPr>
              <a:lnSpc>
                <a:spcPct val="80000"/>
              </a:lnSpc>
            </a:pPr>
            <a:r>
              <a:rPr lang="en-US" sz="2000"/>
              <a:t>Emperor Marcian called another council in 451 at the request of Leo I in Chalcedon near Constantinople. The Council decided against monophysitism.</a:t>
            </a:r>
          </a:p>
          <a:p>
            <a:pPr>
              <a:lnSpc>
                <a:spcPct val="80000"/>
              </a:lnSpc>
            </a:pPr>
            <a:endParaRPr lang="en-US" sz="2000"/>
          </a:p>
          <a:p>
            <a:pPr>
              <a:lnSpc>
                <a:spcPct val="80000"/>
              </a:lnSpc>
            </a:pPr>
            <a:endParaRPr lang="en-US" sz="2000"/>
          </a:p>
          <a:p>
            <a:pPr>
              <a:lnSpc>
                <a:spcPct val="80000"/>
              </a:lnSpc>
            </a:pPr>
            <a:endParaRPr lang="en-US" sz="2000"/>
          </a:p>
        </p:txBody>
      </p:sp>
    </p:spTree>
    <p:extLst>
      <p:ext uri="{BB962C8B-B14F-4D97-AF65-F5344CB8AC3E}">
        <p14:creationId xmlns:p14="http://schemas.microsoft.com/office/powerpoint/2010/main" val="14013917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AutoShape 2"/>
          <p:cNvSpPr>
            <a:spLocks noGrp="1" noChangeArrowheads="1"/>
          </p:cNvSpPr>
          <p:nvPr>
            <p:ph type="title"/>
          </p:nvPr>
        </p:nvSpPr>
        <p:spPr/>
        <p:txBody>
          <a:bodyPr/>
          <a:lstStyle/>
          <a:p>
            <a:r>
              <a:rPr lang="en-US"/>
              <a:t>Council of Chalcedon (451)</a:t>
            </a:r>
          </a:p>
        </p:txBody>
      </p:sp>
      <p:sp>
        <p:nvSpPr>
          <p:cNvPr id="133123" name="Rectangle 3"/>
          <p:cNvSpPr>
            <a:spLocks noGrp="1" noChangeArrowheads="1"/>
          </p:cNvSpPr>
          <p:nvPr>
            <p:ph type="body" idx="1"/>
          </p:nvPr>
        </p:nvSpPr>
        <p:spPr/>
        <p:txBody>
          <a:bodyPr/>
          <a:lstStyle/>
          <a:p>
            <a:pPr>
              <a:lnSpc>
                <a:spcPct val="80000"/>
              </a:lnSpc>
              <a:buFont typeface="Wingdings" panose="05000000000000000000" pitchFamily="2" charset="2"/>
              <a:buNone/>
            </a:pPr>
            <a:r>
              <a:rPr lang="en-US" sz="1600"/>
              <a:t>	Following the holy Fathers we teach with one voice that the Son and our Lord Jesus Christ is to be confessed as one and the same, that he is perfect in Godhead and perfect in manhood, very God and very man, of a reasonable soul and body consisting, consubstantial with the Father as touching his Godhead, and consubstantial with us as touching his manhood; made in all things like unto us, sin only excepted; begotten of his Father before the worlds according to his Godhead; but in these last days for us men and for our salvation born of the Virgin Mary, the Mother of God according to his manhood. This one and the same Jesus Christ, the only-begotten Son must be confessed to be in two natures, unconfusedly, immutably, indivisibly, inseparably united, and that without the distinction of natures being taken away by such union, but rather the peculiar property of each nature being preserved and being united in one Person and subsistence, not separated or divided into two persons, but one and the same Son and only-begotten, God the Word, our Lord Jesus Christ, as the Prophets of old time have spoken concerning him, and as the Lord Jesus Christ hath taught us, and as the Creed of the Fathers hath delivered to us.</a:t>
            </a:r>
          </a:p>
        </p:txBody>
      </p:sp>
    </p:spTree>
    <p:extLst>
      <p:ext uri="{BB962C8B-B14F-4D97-AF65-F5344CB8AC3E}">
        <p14:creationId xmlns:p14="http://schemas.microsoft.com/office/powerpoint/2010/main" val="3122158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981200" y="152401"/>
            <a:ext cx="8382000" cy="823913"/>
          </a:xfrm>
          <a:prstGeom prst="rect">
            <a:avLst/>
          </a:prstGeom>
          <a:noFill/>
          <a:ln>
            <a:noFill/>
          </a:ln>
          <a:effectLst>
            <a:outerShdw dist="35921"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sz="4800" b="1">
                <a:solidFill>
                  <a:srgbClr val="FCC186"/>
                </a:solidFill>
                <a:latin typeface="Architect" pitchFamily="34" charset="0"/>
              </a:rPr>
              <a:t>Roma</a:t>
            </a:r>
            <a:r>
              <a:rPr lang="tr-TR" sz="4800" b="1">
                <a:solidFill>
                  <a:srgbClr val="FCC186"/>
                </a:solidFill>
                <a:latin typeface="Architect" pitchFamily="34" charset="0"/>
              </a:rPr>
              <a:t> Döneminde</a:t>
            </a:r>
            <a:r>
              <a:rPr lang="en-US" sz="4800" b="1">
                <a:solidFill>
                  <a:srgbClr val="FCC186"/>
                </a:solidFill>
                <a:latin typeface="Architect" pitchFamily="34" charset="0"/>
              </a:rPr>
              <a:t> </a:t>
            </a:r>
            <a:r>
              <a:rPr lang="tr-TR" sz="4800" b="1">
                <a:solidFill>
                  <a:srgbClr val="FCC186"/>
                </a:solidFill>
                <a:latin typeface="Architect" pitchFamily="34" charset="0"/>
              </a:rPr>
              <a:t>Filistin</a:t>
            </a:r>
            <a:endParaRPr lang="en-US" sz="4800" b="1">
              <a:solidFill>
                <a:srgbClr val="FCC186"/>
              </a:solidFill>
              <a:latin typeface="Architect" pitchFamily="34" charset="0"/>
            </a:endParaRPr>
          </a:p>
        </p:txBody>
      </p:sp>
      <p:pic>
        <p:nvPicPr>
          <p:cNvPr id="63491" name="Picture 3" descr="map-Roman Judea"/>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143250" y="1700213"/>
            <a:ext cx="7277100" cy="47434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3492" name="Picture 4"/>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r="12500"/>
          <a:stretch>
            <a:fillRect/>
          </a:stretch>
        </p:blipFill>
        <p:spPr bwMode="auto">
          <a:xfrm>
            <a:off x="1828800" y="762000"/>
            <a:ext cx="1066800" cy="3048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443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2"/>
          <p:cNvSpPr>
            <a:spLocks noGrp="1" noChangeArrowheads="1"/>
          </p:cNvSpPr>
          <p:nvPr>
            <p:ph type="title"/>
          </p:nvPr>
        </p:nvSpPr>
        <p:spPr/>
        <p:txBody>
          <a:bodyPr/>
          <a:lstStyle/>
          <a:p>
            <a:r>
              <a:rPr lang="en-US"/>
              <a:t>Council of Ephesus (431)</a:t>
            </a:r>
          </a:p>
        </p:txBody>
      </p:sp>
      <p:sp>
        <p:nvSpPr>
          <p:cNvPr id="128003" name="Rectangle 3"/>
          <p:cNvSpPr>
            <a:spLocks noGrp="1" noChangeArrowheads="1"/>
          </p:cNvSpPr>
          <p:nvPr>
            <p:ph type="body" idx="1"/>
          </p:nvPr>
        </p:nvSpPr>
        <p:spPr/>
        <p:txBody>
          <a:bodyPr/>
          <a:lstStyle/>
          <a:p>
            <a:pPr>
              <a:lnSpc>
                <a:spcPct val="80000"/>
              </a:lnSpc>
            </a:pPr>
            <a:r>
              <a:rPr lang="en-US" sz="1800"/>
              <a:t>1: If anyone will not confess that the Emmanuel is very God, and that therefore the Holy Virgin is the Mother of God, inasmuch as in the flesh she bore the Word of God made flesh (as it is written, "The Word was made flesh"): let him be anathema. </a:t>
            </a:r>
          </a:p>
          <a:p>
            <a:pPr>
              <a:lnSpc>
                <a:spcPct val="80000"/>
              </a:lnSpc>
            </a:pPr>
            <a:endParaRPr lang="en-US" sz="1800" b="1"/>
          </a:p>
          <a:p>
            <a:pPr>
              <a:lnSpc>
                <a:spcPct val="80000"/>
              </a:lnSpc>
            </a:pPr>
            <a:r>
              <a:rPr lang="en-US" sz="1800"/>
              <a:t>2: If anyone shall not confess that the Word of God the Father is united hypostatically to flesh, and that with that flesh of his own, he is one only Christ both God and man at the same time: let him be anathema. </a:t>
            </a:r>
          </a:p>
          <a:p>
            <a:pPr>
              <a:lnSpc>
                <a:spcPct val="80000"/>
              </a:lnSpc>
            </a:pPr>
            <a:endParaRPr lang="en-US" sz="1800"/>
          </a:p>
          <a:p>
            <a:pPr>
              <a:lnSpc>
                <a:spcPct val="80000"/>
              </a:lnSpc>
            </a:pPr>
            <a:r>
              <a:rPr lang="en-US" sz="1800"/>
              <a:t>11: Whosoever shall not confess that the flesh of the Lord gives life and that it pertains to the Word of God the Father as his very own, but shall pretend that it belongs to another person who is united to him [i.e., the Word] only according to honor, and who has served as a dwelling for the divinity; and shall not rather confess, as we say, that that flesh gives life because it is that of the Word who gives life to all: let him be anathema. </a:t>
            </a:r>
            <a:endParaRPr lang="en-US" sz="1800" b="1"/>
          </a:p>
          <a:p>
            <a:pPr>
              <a:lnSpc>
                <a:spcPct val="80000"/>
              </a:lnSpc>
            </a:pPr>
            <a:endParaRPr lang="en-US" sz="1800" b="1"/>
          </a:p>
          <a:p>
            <a:pPr>
              <a:lnSpc>
                <a:spcPct val="80000"/>
              </a:lnSpc>
            </a:pPr>
            <a:endParaRPr lang="en-US" sz="1800"/>
          </a:p>
        </p:txBody>
      </p:sp>
    </p:spTree>
    <p:extLst>
      <p:ext uri="{BB962C8B-B14F-4D97-AF65-F5344CB8AC3E}">
        <p14:creationId xmlns:p14="http://schemas.microsoft.com/office/powerpoint/2010/main" val="306825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p:txBody>
          <a:bodyPr/>
          <a:lstStyle/>
          <a:p>
            <a:r>
              <a:rPr lang="en-US" sz="4000" b="1">
                <a:effectLst>
                  <a:outerShdw blurRad="38100" dist="38100" dir="2700000" algn="tl">
                    <a:srgbClr val="FFFFFF"/>
                  </a:outerShdw>
                </a:effectLst>
                <a:latin typeface="Bookman Old Style" panose="02050604050505020204" pitchFamily="18" charset="0"/>
              </a:rPr>
              <a:t>The Beginning of Christianity</a:t>
            </a:r>
          </a:p>
        </p:txBody>
      </p:sp>
      <p:sp>
        <p:nvSpPr>
          <p:cNvPr id="197635" name="Rectangle 3"/>
          <p:cNvSpPr>
            <a:spLocks noGrp="1" noChangeArrowheads="1"/>
          </p:cNvSpPr>
          <p:nvPr>
            <p:ph type="body" idx="4294967295"/>
          </p:nvPr>
        </p:nvSpPr>
        <p:spPr/>
        <p:txBody>
          <a:bodyPr/>
          <a:lstStyle/>
          <a:p>
            <a:pPr>
              <a:lnSpc>
                <a:spcPct val="80000"/>
              </a:lnSpc>
            </a:pPr>
            <a:r>
              <a:rPr lang="en-US" sz="2800" b="1">
                <a:effectLst>
                  <a:outerShdw blurRad="38100" dist="38100" dir="2700000" algn="tl">
                    <a:srgbClr val="FFFFFF"/>
                  </a:outerShdw>
                </a:effectLst>
                <a:latin typeface="Bookman Old Style" panose="02050604050505020204" pitchFamily="18" charset="0"/>
              </a:rPr>
              <a:t>Those who brought new ideas and important changes to the Roman Empire were the Christians</a:t>
            </a:r>
          </a:p>
          <a:p>
            <a:pPr>
              <a:lnSpc>
                <a:spcPct val="80000"/>
              </a:lnSpc>
            </a:pPr>
            <a:r>
              <a:rPr lang="en-US" sz="2800" b="1">
                <a:effectLst>
                  <a:outerShdw blurRad="38100" dist="38100" dir="2700000" algn="tl">
                    <a:srgbClr val="FFFFFF"/>
                  </a:outerShdw>
                </a:effectLst>
                <a:latin typeface="Bookman Old Style" panose="02050604050505020204" pitchFamily="18" charset="0"/>
              </a:rPr>
              <a:t>Christianity started in Palestine among the Jews and later spread throughout the empire and the world</a:t>
            </a:r>
          </a:p>
          <a:p>
            <a:pPr>
              <a:lnSpc>
                <a:spcPct val="80000"/>
              </a:lnSpc>
            </a:pPr>
            <a:r>
              <a:rPr lang="en-US" sz="2800" b="1">
                <a:effectLst>
                  <a:outerShdw blurRad="38100" dist="38100" dir="2700000" algn="tl">
                    <a:srgbClr val="FFFFFF"/>
                  </a:outerShdw>
                </a:effectLst>
                <a:latin typeface="Bookman Old Style" panose="02050604050505020204" pitchFamily="18" charset="0"/>
              </a:rPr>
              <a:t>Christianity is based on the life and teachings of Jesus, who lived in Palestine during the reign of Augustus</a:t>
            </a:r>
          </a:p>
          <a:p>
            <a:pPr>
              <a:lnSpc>
                <a:spcPct val="80000"/>
              </a:lnSpc>
            </a:pPr>
            <a:r>
              <a:rPr lang="en-US" sz="2800" b="1">
                <a:effectLst>
                  <a:outerShdw blurRad="38100" dist="38100" dir="2700000" algn="tl">
                    <a:srgbClr val="FFFFFF"/>
                  </a:outerShdw>
                </a:effectLst>
                <a:latin typeface="Bookman Old Style" panose="02050604050505020204" pitchFamily="18" charset="0"/>
              </a:rPr>
              <a:t>Upon his death, his teachings were spread by his followers</a:t>
            </a:r>
          </a:p>
          <a:p>
            <a:pPr>
              <a:lnSpc>
                <a:spcPct val="80000"/>
              </a:lnSpc>
            </a:pPr>
            <a:endParaRPr lang="en-US" sz="2800" b="1">
              <a:effectLst>
                <a:outerShdw blurRad="38100" dist="38100" dir="2700000" algn="tl">
                  <a:srgbClr val="FFFFFF"/>
                </a:outerShdw>
              </a:effectLst>
              <a:latin typeface="Bookman Old Style" panose="02050604050505020204" pitchFamily="18" charset="0"/>
            </a:endParaRPr>
          </a:p>
        </p:txBody>
      </p:sp>
    </p:spTree>
    <p:extLst>
      <p:ext uri="{BB962C8B-B14F-4D97-AF65-F5344CB8AC3E}">
        <p14:creationId xmlns:p14="http://schemas.microsoft.com/office/powerpoint/2010/main" val="145818669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fade">
                                      <p:cBhvr>
                                        <p:cTn id="7" dur="2000"/>
                                        <p:tgtEl>
                                          <p:spTgt spid="1976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635"/>
                                        </p:tgtEl>
                                        <p:attrNameLst>
                                          <p:attrName>style.visibility</p:attrName>
                                        </p:attrNameLst>
                                      </p:cBhvr>
                                      <p:to>
                                        <p:strVal val="visible"/>
                                      </p:to>
                                    </p:set>
                                    <p:animEffect transition="in" filter="fade">
                                      <p:cBhvr>
                                        <p:cTn id="10" dur="2000"/>
                                        <p:tgtEl>
                                          <p:spTgt spid="197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35"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p:txBody>
          <a:bodyPr/>
          <a:lstStyle/>
          <a:p>
            <a:r>
              <a:rPr lang="en-US" b="1">
                <a:effectLst>
                  <a:outerShdw blurRad="38100" dist="38100" dir="2700000" algn="tl">
                    <a:srgbClr val="FFFFFF"/>
                  </a:outerShdw>
                </a:effectLst>
                <a:latin typeface="Bookman Old Style" panose="02050604050505020204" pitchFamily="18" charset="0"/>
              </a:rPr>
              <a:t>The Life of Jesus </a:t>
            </a:r>
            <a:r>
              <a:rPr lang="en-US" sz="2000" b="1">
                <a:effectLst>
                  <a:outerShdw blurRad="38100" dist="38100" dir="2700000" algn="tl">
                    <a:srgbClr val="FFFFFF"/>
                  </a:outerShdw>
                </a:effectLst>
                <a:latin typeface="Bookman Old Style" panose="02050604050505020204" pitchFamily="18" charset="0"/>
              </a:rPr>
              <a:t>Slide 1 of 3</a:t>
            </a:r>
            <a:endParaRPr lang="en-US" b="1">
              <a:effectLst>
                <a:outerShdw blurRad="38100" dist="38100" dir="2700000" algn="tl">
                  <a:srgbClr val="FFFFFF"/>
                </a:outerShdw>
              </a:effectLst>
              <a:latin typeface="Bookman Old Style" panose="02050604050505020204" pitchFamily="18" charset="0"/>
            </a:endParaRPr>
          </a:p>
        </p:txBody>
      </p:sp>
      <p:sp>
        <p:nvSpPr>
          <p:cNvPr id="205827" name="Rectangle 3"/>
          <p:cNvSpPr>
            <a:spLocks noGrp="1" noChangeArrowheads="1"/>
          </p:cNvSpPr>
          <p:nvPr>
            <p:ph type="body" sz="half" idx="4294967295"/>
          </p:nvPr>
        </p:nvSpPr>
        <p:spPr>
          <a:xfrm>
            <a:off x="1981200" y="1752600"/>
            <a:ext cx="4267200" cy="5105400"/>
          </a:xfrm>
        </p:spPr>
        <p:txBody>
          <a:bodyPr/>
          <a:lstStyle/>
          <a:p>
            <a:pPr>
              <a:lnSpc>
                <a:spcPct val="80000"/>
              </a:lnSpc>
            </a:pPr>
            <a:r>
              <a:rPr lang="en-US" sz="2100" b="1">
                <a:effectLst>
                  <a:outerShdw blurRad="38100" dist="38100" dir="2700000" algn="tl">
                    <a:srgbClr val="FFFFFF"/>
                  </a:outerShdw>
                </a:effectLst>
                <a:latin typeface="Bookman Old Style" panose="02050604050505020204" pitchFamily="18" charset="0"/>
              </a:rPr>
              <a:t>Jesus was born a Jew in Bethlehem and grew up in Nazareth were he worked as a carpenter</a:t>
            </a:r>
          </a:p>
          <a:p>
            <a:pPr>
              <a:lnSpc>
                <a:spcPct val="80000"/>
              </a:lnSpc>
            </a:pPr>
            <a:r>
              <a:rPr lang="en-US" sz="2100" b="1">
                <a:effectLst>
                  <a:outerShdw blurRad="38100" dist="38100" dir="2700000" algn="tl">
                    <a:srgbClr val="FFFFFF"/>
                  </a:outerShdw>
                </a:effectLst>
                <a:latin typeface="Bookman Old Style" panose="02050604050505020204" pitchFamily="18" charset="0"/>
              </a:rPr>
              <a:t>He studied </a:t>
            </a:r>
            <a:r>
              <a:rPr lang="en-US" sz="2100" b="1" i="1">
                <a:solidFill>
                  <a:schemeClr val="hlink"/>
                </a:solidFill>
                <a:effectLst>
                  <a:outerShdw blurRad="38100" dist="38100" dir="2700000" algn="tl">
                    <a:srgbClr val="000000"/>
                  </a:outerShdw>
                </a:effectLst>
                <a:latin typeface="Bookman Old Style" panose="02050604050505020204" pitchFamily="18" charset="0"/>
              </a:rPr>
              <a:t>scriptures</a:t>
            </a:r>
            <a:r>
              <a:rPr lang="en-US" sz="2100" b="1">
                <a:effectLst>
                  <a:outerShdw blurRad="38100" dist="38100" dir="2700000" algn="tl">
                    <a:srgbClr val="FFFFFF"/>
                  </a:outerShdw>
                </a:effectLst>
                <a:latin typeface="Bookman Old Style" panose="02050604050505020204" pitchFamily="18" charset="0"/>
              </a:rPr>
              <a:t>, sacred writings, and learned prayers in the Hebrew language</a:t>
            </a:r>
          </a:p>
          <a:p>
            <a:pPr>
              <a:lnSpc>
                <a:spcPct val="80000"/>
              </a:lnSpc>
            </a:pPr>
            <a:r>
              <a:rPr lang="en-US" sz="2100" b="1">
                <a:effectLst>
                  <a:outerShdw blurRad="38100" dist="38100" dir="2700000" algn="tl">
                    <a:srgbClr val="FFFFFF"/>
                  </a:outerShdw>
                </a:effectLst>
                <a:latin typeface="Bookman Old Style" panose="02050604050505020204" pitchFamily="18" charset="0"/>
              </a:rPr>
              <a:t>Jesus preached the word of God to the people of Palestine</a:t>
            </a:r>
          </a:p>
          <a:p>
            <a:pPr>
              <a:lnSpc>
                <a:spcPct val="80000"/>
              </a:lnSpc>
            </a:pPr>
            <a:r>
              <a:rPr lang="en-US" sz="2100" b="1">
                <a:effectLst>
                  <a:outerShdw blurRad="38100" dist="38100" dir="2700000" algn="tl">
                    <a:srgbClr val="FFFFFF"/>
                  </a:outerShdw>
                </a:effectLst>
                <a:latin typeface="Bookman Old Style" panose="02050604050505020204" pitchFamily="18" charset="0"/>
              </a:rPr>
              <a:t>He taught the people that God created all people and loved them the way a father loved a child and if they put their trust in god he would forgive them of their sins</a:t>
            </a:r>
          </a:p>
        </p:txBody>
      </p:sp>
      <p:pic>
        <p:nvPicPr>
          <p:cNvPr id="136196" name="Picture 6" descr="756777"/>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400800" y="2286000"/>
            <a:ext cx="3962400" cy="3124200"/>
          </a:xfrm>
          <a:noFill/>
        </p:spPr>
      </p:pic>
    </p:spTree>
    <p:extLst>
      <p:ext uri="{BB962C8B-B14F-4D97-AF65-F5344CB8AC3E}">
        <p14:creationId xmlns:p14="http://schemas.microsoft.com/office/powerpoint/2010/main" val="225223064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826"/>
                                        </p:tgtEl>
                                        <p:attrNameLst>
                                          <p:attrName>style.visibility</p:attrName>
                                        </p:attrNameLst>
                                      </p:cBhvr>
                                      <p:to>
                                        <p:strVal val="visible"/>
                                      </p:to>
                                    </p:set>
                                    <p:animEffect transition="in" filter="fade">
                                      <p:cBhvr>
                                        <p:cTn id="7" dur="2000"/>
                                        <p:tgtEl>
                                          <p:spTgt spid="2058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827"/>
                                        </p:tgtEl>
                                        <p:attrNameLst>
                                          <p:attrName>style.visibility</p:attrName>
                                        </p:attrNameLst>
                                      </p:cBhvr>
                                      <p:to>
                                        <p:strVal val="visible"/>
                                      </p:to>
                                    </p:set>
                                    <p:animEffect transition="in" filter="fade">
                                      <p:cBhvr>
                                        <p:cTn id="10" dur="2000"/>
                                        <p:tgtEl>
                                          <p:spTgt spid="205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P spid="20582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idx="4294967295"/>
          </p:nvPr>
        </p:nvSpPr>
        <p:spPr/>
        <p:txBody>
          <a:bodyPr/>
          <a:lstStyle/>
          <a:p>
            <a:r>
              <a:rPr lang="en-US" b="1">
                <a:effectLst>
                  <a:outerShdw blurRad="38100" dist="38100" dir="2700000" algn="tl">
                    <a:srgbClr val="FFFFFF"/>
                  </a:outerShdw>
                </a:effectLst>
                <a:latin typeface="Bookman Old Style" panose="02050604050505020204" pitchFamily="18" charset="0"/>
              </a:rPr>
              <a:t>The Life of Jesus </a:t>
            </a:r>
            <a:r>
              <a:rPr lang="en-US" sz="2000" b="1">
                <a:effectLst>
                  <a:outerShdw blurRad="38100" dist="38100" dir="2700000" algn="tl">
                    <a:srgbClr val="FFFFFF"/>
                  </a:outerShdw>
                </a:effectLst>
                <a:latin typeface="Bookman Old Style" panose="02050604050505020204" pitchFamily="18" charset="0"/>
              </a:rPr>
              <a:t>Slide 2 of 3</a:t>
            </a:r>
          </a:p>
        </p:txBody>
      </p:sp>
      <p:sp>
        <p:nvSpPr>
          <p:cNvPr id="207875" name="Rectangle 3"/>
          <p:cNvSpPr>
            <a:spLocks noGrp="1" noChangeArrowheads="1"/>
          </p:cNvSpPr>
          <p:nvPr>
            <p:ph type="body" sz="half" idx="4294967295"/>
          </p:nvPr>
        </p:nvSpPr>
        <p:spPr>
          <a:xfrm>
            <a:off x="5791200" y="1524000"/>
            <a:ext cx="4648200" cy="4953000"/>
          </a:xfrm>
        </p:spPr>
        <p:txBody>
          <a:bodyPr/>
          <a:lstStyle/>
          <a:p>
            <a:pPr>
              <a:lnSpc>
                <a:spcPct val="80000"/>
              </a:lnSpc>
            </a:pPr>
            <a:r>
              <a:rPr lang="en-US" sz="2200" b="1">
                <a:effectLst>
                  <a:outerShdw blurRad="38100" dist="38100" dir="2700000" algn="tl">
                    <a:srgbClr val="FFFFFF"/>
                  </a:outerShdw>
                </a:effectLst>
                <a:latin typeface="Bookman Old Style" panose="02050604050505020204" pitchFamily="18" charset="0"/>
              </a:rPr>
              <a:t>In 30 A.D., Jesus and 12 of his disciples went to Jerusalem to celebrate </a:t>
            </a:r>
            <a:r>
              <a:rPr lang="en-US" sz="2200" b="1" i="1">
                <a:solidFill>
                  <a:schemeClr val="hlink"/>
                </a:solidFill>
                <a:effectLst>
                  <a:outerShdw blurRad="38100" dist="38100" dir="2700000" algn="tl">
                    <a:srgbClr val="000000"/>
                  </a:outerShdw>
                </a:effectLst>
                <a:latin typeface="Bookman Old Style" panose="02050604050505020204" pitchFamily="18" charset="0"/>
              </a:rPr>
              <a:t>Passover</a:t>
            </a:r>
            <a:r>
              <a:rPr lang="en-US" sz="2200" b="1">
                <a:effectLst>
                  <a:outerShdw blurRad="38100" dist="38100" dir="2700000" algn="tl">
                    <a:srgbClr val="FFFFFF"/>
                  </a:outerShdw>
                </a:effectLst>
                <a:latin typeface="Bookman Old Style" panose="02050604050505020204" pitchFamily="18" charset="0"/>
              </a:rPr>
              <a:t>, the holiday that marks the exodus of the Jews from Egypt</a:t>
            </a:r>
          </a:p>
          <a:p>
            <a:pPr>
              <a:lnSpc>
                <a:spcPct val="80000"/>
              </a:lnSpc>
            </a:pPr>
            <a:r>
              <a:rPr lang="en-US" sz="2200" b="1">
                <a:effectLst>
                  <a:outerShdw blurRad="38100" dist="38100" dir="2700000" algn="tl">
                    <a:srgbClr val="FFFFFF"/>
                  </a:outerShdw>
                </a:effectLst>
                <a:latin typeface="Bookman Old Style" panose="02050604050505020204" pitchFamily="18" charset="0"/>
              </a:rPr>
              <a:t>At this time the Jews were angry with the Romans and was waiting on a </a:t>
            </a:r>
            <a:r>
              <a:rPr lang="en-US" sz="2200" b="1" i="1">
                <a:solidFill>
                  <a:schemeClr val="hlink"/>
                </a:solidFill>
                <a:effectLst>
                  <a:outerShdw blurRad="38100" dist="38100" dir="2700000" algn="tl">
                    <a:srgbClr val="000000"/>
                  </a:outerShdw>
                </a:effectLst>
                <a:latin typeface="Bookman Old Style" panose="02050604050505020204" pitchFamily="18" charset="0"/>
              </a:rPr>
              <a:t>messiah</a:t>
            </a:r>
            <a:r>
              <a:rPr lang="en-US" sz="2200" b="1">
                <a:effectLst>
                  <a:outerShdw blurRad="38100" dist="38100" dir="2700000" algn="tl">
                    <a:srgbClr val="FFFFFF"/>
                  </a:outerShdw>
                </a:effectLst>
                <a:latin typeface="Bookman Old Style" panose="02050604050505020204" pitchFamily="18" charset="0"/>
              </a:rPr>
              <a:t>, someone who would save them</a:t>
            </a:r>
          </a:p>
          <a:p>
            <a:pPr>
              <a:lnSpc>
                <a:spcPct val="80000"/>
              </a:lnSpc>
            </a:pPr>
            <a:r>
              <a:rPr lang="en-US" sz="2200" b="1">
                <a:effectLst>
                  <a:outerShdw blurRad="38100" dist="38100" dir="2700000" algn="tl">
                    <a:srgbClr val="FFFFFF"/>
                  </a:outerShdw>
                </a:effectLst>
                <a:latin typeface="Bookman Old Style" panose="02050604050505020204" pitchFamily="18" charset="0"/>
              </a:rPr>
              <a:t>When Jesus arrived, the Jews treated him as the messiah and the Romans accused him of treason under Roman law and he was </a:t>
            </a:r>
            <a:r>
              <a:rPr lang="en-US" sz="2200" b="1" i="1">
                <a:solidFill>
                  <a:schemeClr val="hlink"/>
                </a:solidFill>
                <a:effectLst>
                  <a:outerShdw blurRad="38100" dist="38100" dir="2700000" algn="tl">
                    <a:srgbClr val="000000"/>
                  </a:outerShdw>
                </a:effectLst>
                <a:latin typeface="Bookman Old Style" panose="02050604050505020204" pitchFamily="18" charset="0"/>
              </a:rPr>
              <a:t>crucified</a:t>
            </a:r>
            <a:r>
              <a:rPr lang="en-US" sz="2200" b="1">
                <a:effectLst>
                  <a:outerShdw blurRad="38100" dist="38100" dir="2700000" algn="tl">
                    <a:srgbClr val="FFFFFF"/>
                  </a:outerShdw>
                </a:effectLst>
                <a:latin typeface="Bookman Old Style" panose="02050604050505020204" pitchFamily="18" charset="0"/>
              </a:rPr>
              <a:t>, executed on a  cross</a:t>
            </a:r>
          </a:p>
        </p:txBody>
      </p:sp>
      <p:pic>
        <p:nvPicPr>
          <p:cNvPr id="138244" name="Picture 5" descr="Jesus-Crucified-27"/>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752600" y="1828800"/>
            <a:ext cx="3690938" cy="4191000"/>
          </a:xfrm>
          <a:noFill/>
        </p:spPr>
      </p:pic>
    </p:spTree>
    <p:extLst>
      <p:ext uri="{BB962C8B-B14F-4D97-AF65-F5344CB8AC3E}">
        <p14:creationId xmlns:p14="http://schemas.microsoft.com/office/powerpoint/2010/main" val="226958262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fade">
                                      <p:cBhvr>
                                        <p:cTn id="7" dur="2000"/>
                                        <p:tgtEl>
                                          <p:spTgt spid="2078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75"/>
                                        </p:tgtEl>
                                        <p:attrNameLst>
                                          <p:attrName>style.visibility</p:attrName>
                                        </p:attrNameLst>
                                      </p:cBhvr>
                                      <p:to>
                                        <p:strVal val="visible"/>
                                      </p:to>
                                    </p:set>
                                    <p:animEffect transition="in" filter="fade">
                                      <p:cBhvr>
                                        <p:cTn id="10" dur="2000"/>
                                        <p:tgtEl>
                                          <p:spTgt spid="207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p:bldP spid="20787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2"/>
          <p:cNvSpPr>
            <a:spLocks noGrp="1" noChangeArrowheads="1"/>
          </p:cNvSpPr>
          <p:nvPr>
            <p:ph type="title" idx="4294967295"/>
          </p:nvPr>
        </p:nvSpPr>
        <p:spPr/>
        <p:txBody>
          <a:bodyPr/>
          <a:lstStyle/>
          <a:p>
            <a:r>
              <a:rPr lang="en-US" b="1">
                <a:effectLst>
                  <a:outerShdw blurRad="38100" dist="38100" dir="2700000" algn="tl">
                    <a:srgbClr val="FFFFFF"/>
                  </a:outerShdw>
                </a:effectLst>
                <a:latin typeface="Bookman Old Style" panose="02050604050505020204" pitchFamily="18" charset="0"/>
              </a:rPr>
              <a:t>The Life of Jesus </a:t>
            </a:r>
            <a:r>
              <a:rPr lang="en-US" sz="2000" b="1">
                <a:effectLst>
                  <a:outerShdw blurRad="38100" dist="38100" dir="2700000" algn="tl">
                    <a:srgbClr val="FFFFFF"/>
                  </a:outerShdw>
                </a:effectLst>
                <a:latin typeface="Bookman Old Style" panose="02050604050505020204" pitchFamily="18" charset="0"/>
              </a:rPr>
              <a:t>Slide 3 of 3</a:t>
            </a:r>
          </a:p>
        </p:txBody>
      </p:sp>
      <p:sp>
        <p:nvSpPr>
          <p:cNvPr id="208899" name="Rectangle 3"/>
          <p:cNvSpPr>
            <a:spLocks noGrp="1" noChangeArrowheads="1"/>
          </p:cNvSpPr>
          <p:nvPr>
            <p:ph type="body" sz="half" idx="4294967295"/>
          </p:nvPr>
        </p:nvSpPr>
        <p:spPr>
          <a:xfrm>
            <a:off x="1981200" y="1905000"/>
            <a:ext cx="5029200" cy="4724400"/>
          </a:xfrm>
        </p:spPr>
        <p:txBody>
          <a:bodyPr/>
          <a:lstStyle/>
          <a:p>
            <a:pPr>
              <a:lnSpc>
                <a:spcPct val="80000"/>
              </a:lnSpc>
            </a:pPr>
            <a:r>
              <a:rPr lang="en-US" sz="2400" b="1">
                <a:effectLst>
                  <a:outerShdw blurRad="38100" dist="38100" dir="2700000" algn="tl">
                    <a:srgbClr val="FFFFFF"/>
                  </a:outerShdw>
                </a:effectLst>
                <a:latin typeface="Bookman Old Style" panose="02050604050505020204" pitchFamily="18" charset="0"/>
              </a:rPr>
              <a:t>According to Christian tradition, Jesus rose from the dead</a:t>
            </a:r>
          </a:p>
          <a:p>
            <a:pPr>
              <a:lnSpc>
                <a:spcPct val="80000"/>
              </a:lnSpc>
            </a:pPr>
            <a:r>
              <a:rPr lang="en-US" sz="2400" b="1">
                <a:effectLst>
                  <a:outerShdw blurRad="38100" dist="38100" dir="2700000" algn="tl">
                    <a:srgbClr val="FFFFFF"/>
                  </a:outerShdw>
                </a:effectLst>
                <a:latin typeface="Bookman Old Style" panose="02050604050505020204" pitchFamily="18" charset="0"/>
              </a:rPr>
              <a:t>His </a:t>
            </a:r>
            <a:r>
              <a:rPr lang="en-US" sz="2400" b="1" i="1">
                <a:solidFill>
                  <a:schemeClr val="hlink"/>
                </a:solidFill>
                <a:effectLst>
                  <a:outerShdw blurRad="38100" dist="38100" dir="2700000" algn="tl">
                    <a:srgbClr val="000000"/>
                  </a:outerShdw>
                </a:effectLst>
                <a:latin typeface="Bookman Old Style" panose="02050604050505020204" pitchFamily="18" charset="0"/>
              </a:rPr>
              <a:t>resurrection</a:t>
            </a:r>
            <a:r>
              <a:rPr lang="en-US" sz="2400" b="1">
                <a:effectLst>
                  <a:outerShdw blurRad="38100" dist="38100" dir="2700000" algn="tl">
                    <a:srgbClr val="FFFFFF"/>
                  </a:outerShdw>
                </a:effectLst>
                <a:latin typeface="Bookman Old Style" panose="02050604050505020204" pitchFamily="18" charset="0"/>
              </a:rPr>
              <a:t>, rising from the dead, convinced his disciples that Jesus was the son of God</a:t>
            </a:r>
          </a:p>
          <a:p>
            <a:pPr>
              <a:lnSpc>
                <a:spcPct val="80000"/>
              </a:lnSpc>
            </a:pPr>
            <a:r>
              <a:rPr lang="en-US" sz="2400" b="1">
                <a:effectLst>
                  <a:outerShdw blurRad="38100" dist="38100" dir="2700000" algn="tl">
                    <a:srgbClr val="FFFFFF"/>
                  </a:outerShdw>
                </a:effectLst>
                <a:latin typeface="Bookman Old Style" panose="02050604050505020204" pitchFamily="18" charset="0"/>
              </a:rPr>
              <a:t>The disciple taught that anyone who believed in Jesus and lived by his teachings would know eternal life after death</a:t>
            </a:r>
          </a:p>
          <a:p>
            <a:pPr>
              <a:lnSpc>
                <a:spcPct val="80000"/>
              </a:lnSpc>
            </a:pPr>
            <a:r>
              <a:rPr lang="en-US" sz="2400" b="1">
                <a:effectLst>
                  <a:outerShdw blurRad="38100" dist="38100" dir="2700000" algn="tl">
                    <a:srgbClr val="FFFFFF"/>
                  </a:outerShdw>
                </a:effectLst>
                <a:latin typeface="Bookman Old Style" panose="02050604050505020204" pitchFamily="18" charset="0"/>
              </a:rPr>
              <a:t>From then on, his disciples called him Christ</a:t>
            </a:r>
          </a:p>
        </p:txBody>
      </p:sp>
      <p:pic>
        <p:nvPicPr>
          <p:cNvPr id="140292" name="Picture 5" descr="jesustombwithwomen"/>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620001" y="1981200"/>
            <a:ext cx="2754313" cy="3727450"/>
          </a:xfrm>
          <a:noFill/>
        </p:spPr>
      </p:pic>
    </p:spTree>
    <p:extLst>
      <p:ext uri="{BB962C8B-B14F-4D97-AF65-F5344CB8AC3E}">
        <p14:creationId xmlns:p14="http://schemas.microsoft.com/office/powerpoint/2010/main" val="188006187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8898"/>
                                        </p:tgtEl>
                                        <p:attrNameLst>
                                          <p:attrName>style.visibility</p:attrName>
                                        </p:attrNameLst>
                                      </p:cBhvr>
                                      <p:to>
                                        <p:strVal val="visible"/>
                                      </p:to>
                                    </p:set>
                                    <p:animEffect transition="in" filter="fade">
                                      <p:cBhvr>
                                        <p:cTn id="7" dur="2000"/>
                                        <p:tgtEl>
                                          <p:spTgt spid="2088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8899"/>
                                        </p:tgtEl>
                                        <p:attrNameLst>
                                          <p:attrName>style.visibility</p:attrName>
                                        </p:attrNameLst>
                                      </p:cBhvr>
                                      <p:to>
                                        <p:strVal val="visible"/>
                                      </p:to>
                                    </p:set>
                                    <p:animEffect transition="in" filter="fade">
                                      <p:cBhvr>
                                        <p:cTn id="10" dur="2000"/>
                                        <p:tgtEl>
                                          <p:spTgt spid="208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p:bldP spid="208899"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psüller">
  <a:themeElements>
    <a:clrScheme name="Kapsüller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Kapsüll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Kapsüller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Kapsüller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Kapsüller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Kapsüller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Kapsüller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Kapsüller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Kapsüller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Kapsüller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3489</Words>
  <Application>Microsoft Office PowerPoint</Application>
  <PresentationFormat>Geniş ekran</PresentationFormat>
  <Paragraphs>274</Paragraphs>
  <Slides>50</Slides>
  <Notes>6</Notes>
  <HiddenSlides>0</HiddenSlides>
  <MMClips>0</MMClips>
  <ScaleCrop>false</ScaleCrop>
  <HeadingPairs>
    <vt:vector size="6" baseType="variant">
      <vt:variant>
        <vt:lpstr>Kullanılan Yazı Tipleri</vt:lpstr>
      </vt:variant>
      <vt:variant>
        <vt:i4>9</vt:i4>
      </vt:variant>
      <vt:variant>
        <vt:lpstr>Tema</vt:lpstr>
      </vt:variant>
      <vt:variant>
        <vt:i4>3</vt:i4>
      </vt:variant>
      <vt:variant>
        <vt:lpstr>Slayt Başlıkları</vt:lpstr>
      </vt:variant>
      <vt:variant>
        <vt:i4>50</vt:i4>
      </vt:variant>
    </vt:vector>
  </HeadingPairs>
  <TitlesOfParts>
    <vt:vector size="62" baseType="lpstr">
      <vt:lpstr>Architect</vt:lpstr>
      <vt:lpstr>Arial</vt:lpstr>
      <vt:lpstr>Bookman Old Style</vt:lpstr>
      <vt:lpstr>Calibri</vt:lpstr>
      <vt:lpstr>Calibri Light</vt:lpstr>
      <vt:lpstr>Papyrus</vt:lpstr>
      <vt:lpstr>Tahoma</vt:lpstr>
      <vt:lpstr>Times New Roman</vt:lpstr>
      <vt:lpstr>Wingdings</vt:lpstr>
      <vt:lpstr>Office Teması</vt:lpstr>
      <vt:lpstr>Varsayılan Tasarım</vt:lpstr>
      <vt:lpstr>Kapsüller</vt:lpstr>
      <vt:lpstr>  Ana Hatlarıyla  Hıristiyanlık </vt:lpstr>
      <vt:lpstr> Hıristiyanlık, Nasrani ve Nasara Terimleri </vt:lpstr>
      <vt:lpstr>Hıristiyanlığın Tanımı </vt:lpstr>
      <vt:lpstr>Hıristiyanlığın Tarihçesi </vt:lpstr>
      <vt:lpstr>PowerPoint Sunusu</vt:lpstr>
      <vt:lpstr>The Beginning of Christianity</vt:lpstr>
      <vt:lpstr>The Life of Jesus Slide 1 of 3</vt:lpstr>
      <vt:lpstr>The Life of Jesus Slide 2 of 3</vt:lpstr>
      <vt:lpstr>The Life of Jesus Slide 3 of 3</vt:lpstr>
      <vt:lpstr>Spreading the Word of God</vt:lpstr>
      <vt:lpstr>PowerPoint Sunusu</vt:lpstr>
      <vt:lpstr>PowerPoint Sunusu</vt:lpstr>
      <vt:lpstr>Hz. İsa </vt:lpstr>
      <vt:lpstr>PowerPoint Sunusu</vt:lpstr>
      <vt:lpstr>PowerPoint Sunusu</vt:lpstr>
      <vt:lpstr>PowerPoint Sunusu</vt:lpstr>
      <vt:lpstr>PowerPoint Sunusu</vt:lpstr>
      <vt:lpstr>GROWTH</vt:lpstr>
      <vt:lpstr>PowerPoint Sunusu</vt:lpstr>
      <vt:lpstr>PowerPoint Sunusu</vt:lpstr>
      <vt:lpstr>PowerPoint Sunusu</vt:lpstr>
      <vt:lpstr>PowerPoint Sunusu</vt:lpstr>
      <vt:lpstr>PowerPoint Sunusu</vt:lpstr>
      <vt:lpstr>PowerPoint Sunusu</vt:lpstr>
      <vt:lpstr>PowerPoint Sunusu</vt:lpstr>
      <vt:lpstr>PowerPoint Sunusu</vt:lpstr>
      <vt:lpstr>GROWTH</vt:lpstr>
      <vt:lpstr>BIG GAP</vt:lpstr>
      <vt:lpstr>WIDENING GAP</vt:lpstr>
      <vt:lpstr>BASKI ve ZULÜM</vt:lpstr>
      <vt:lpstr>Entelektüel Tartışma</vt:lpstr>
      <vt:lpstr>Diocletian Persecution</vt:lpstr>
      <vt:lpstr>Diocletian Persecution</vt:lpstr>
      <vt:lpstr>Diocletian Persecution</vt:lpstr>
      <vt:lpstr>ZULMÜN SONA ERMESİ</vt:lpstr>
      <vt:lpstr>Friend of Christianity</vt:lpstr>
      <vt:lpstr>Yeni Başkent: İstanbul</vt:lpstr>
      <vt:lpstr>Rome and Christianity</vt:lpstr>
      <vt:lpstr>PowerPoint Sunusu</vt:lpstr>
      <vt:lpstr>The Arian Controversy (321-325)</vt:lpstr>
      <vt:lpstr>Divided Christianity</vt:lpstr>
      <vt:lpstr>The Council of Nicea (325)</vt:lpstr>
      <vt:lpstr>The Ascendancy of Arianism</vt:lpstr>
      <vt:lpstr>İZNİK KOSİLİNİN ZAFERİ</vt:lpstr>
      <vt:lpstr>İSTANBUL KONSİLİ, 381</vt:lpstr>
      <vt:lpstr>Nestorian Controversy (428-431)</vt:lpstr>
      <vt:lpstr>EFES KONSİLİ (431)</vt:lpstr>
      <vt:lpstr>Monophysite Controversy (433-451)</vt:lpstr>
      <vt:lpstr>Council of Chalcedon (451)</vt:lpstr>
      <vt:lpstr>Council of Ephesus (431)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Ana Hatlarıyla  Hıristiyanlık </dc:title>
  <dc:creator>Baki Adam</dc:creator>
  <cp:lastModifiedBy>Baki Adam</cp:lastModifiedBy>
  <cp:revision>1</cp:revision>
  <dcterms:created xsi:type="dcterms:W3CDTF">2018-01-22T16:44:19Z</dcterms:created>
  <dcterms:modified xsi:type="dcterms:W3CDTF">2018-01-22T16:44:28Z</dcterms:modified>
</cp:coreProperties>
</file>