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notesMasterIdLst>
    <p:notesMasterId r:id="rId13"/>
  </p:notesMasterIdLst>
  <p:handoutMasterIdLst>
    <p:handoutMasterId r:id="rId14"/>
  </p:handoutMasterIdLst>
  <p:sldIdLst>
    <p:sldId id="459" r:id="rId2"/>
    <p:sldId id="460" r:id="rId3"/>
    <p:sldId id="455" r:id="rId4"/>
    <p:sldId id="473" r:id="rId5"/>
    <p:sldId id="474" r:id="rId6"/>
    <p:sldId id="475" r:id="rId7"/>
    <p:sldId id="476" r:id="rId8"/>
    <p:sldId id="477" r:id="rId9"/>
    <p:sldId id="478" r:id="rId10"/>
    <p:sldId id="480" r:id="rId11"/>
    <p:sldId id="47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11/5/2019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11/5/2019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</a:t>
            </a:r>
            <a:r>
              <a:rPr lang="tr-TR" sz="3000" b="1">
                <a:effectLst/>
              </a:rPr>
              <a:t>İSMAİL </a:t>
            </a:r>
            <a:r>
              <a:rPr lang="tr-TR" sz="3000" b="1" smtClean="0">
                <a:effectLst/>
              </a:rPr>
              <a:t>ÇALIŞKAN</a:t>
            </a:r>
            <a:endParaRPr lang="tr-TR" sz="3000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628384" y="2054268"/>
            <a:ext cx="7172716" cy="4677608"/>
          </a:xfrm>
        </p:spPr>
        <p:txBody>
          <a:bodyPr>
            <a:normAutofit/>
          </a:bodyPr>
          <a:lstStyle/>
          <a:p>
            <a:r>
              <a:rPr lang="tr-TR" sz="4000" dirty="0" err="1"/>
              <a:t>İhvân</a:t>
            </a:r>
            <a:r>
              <a:rPr lang="tr-TR" sz="4000" dirty="0"/>
              <a:t>-ı </a:t>
            </a:r>
            <a:r>
              <a:rPr lang="tr-TR" sz="4000" dirty="0" err="1"/>
              <a:t>Safâ</a:t>
            </a:r>
            <a:r>
              <a:rPr lang="tr-TR" sz="4000" dirty="0"/>
              <a:t> (4/10. yüzyıl),</a:t>
            </a:r>
          </a:p>
          <a:p>
            <a:r>
              <a:rPr lang="tr-TR" sz="4000" dirty="0" err="1"/>
              <a:t>Farâbî</a:t>
            </a:r>
            <a:r>
              <a:rPr lang="tr-TR" sz="4000" dirty="0"/>
              <a:t> (ö. 339/950) </a:t>
            </a:r>
          </a:p>
          <a:p>
            <a:r>
              <a:rPr lang="tr-TR" sz="4000" dirty="0" err="1"/>
              <a:t>İbn</a:t>
            </a:r>
            <a:r>
              <a:rPr lang="tr-TR" sz="4000" dirty="0"/>
              <a:t> Sina (ö. 428/1037)</a:t>
            </a:r>
          </a:p>
          <a:p>
            <a:r>
              <a:rPr lang="tr-TR" sz="4000" dirty="0" err="1"/>
              <a:t>İbn</a:t>
            </a:r>
            <a:r>
              <a:rPr lang="tr-TR" sz="4000" dirty="0"/>
              <a:t> </a:t>
            </a:r>
            <a:r>
              <a:rPr lang="tr-TR" sz="4000" dirty="0" err="1"/>
              <a:t>Rüşd</a:t>
            </a:r>
            <a:r>
              <a:rPr lang="tr-TR" sz="4000" dirty="0"/>
              <a:t> (ö. 595/1198</a:t>
            </a:r>
            <a:endParaRPr lang="tr-TR" sz="4000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ar-SA" sz="3600" dirty="0"/>
              <a:t>التفسير الفلسفي</a:t>
            </a:r>
            <a:r>
              <a:rPr lang="tr-TR" sz="3600" dirty="0" smtClean="0"/>
              <a:t> </a:t>
            </a:r>
            <a:r>
              <a:rPr lang="tr-TR" sz="3600" dirty="0"/>
              <a:t>-6</a:t>
            </a:r>
          </a:p>
        </p:txBody>
      </p:sp>
    </p:spTree>
    <p:extLst>
      <p:ext uri="{BB962C8B-B14F-4D97-AF65-F5344CB8AC3E}">
        <p14:creationId xmlns:p14="http://schemas.microsoft.com/office/powerpoint/2010/main" val="42246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929008"/>
            <a:ext cx="9043792" cy="492899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tr-TR" sz="4000" dirty="0"/>
              <a:t>-Muhammed </a:t>
            </a:r>
            <a:r>
              <a:rPr lang="tr-TR" sz="4000" dirty="0" err="1"/>
              <a:t>Abduh</a:t>
            </a:r>
            <a:r>
              <a:rPr lang="tr-TR" sz="4000" dirty="0"/>
              <a:t> (ö. 1323/1905) ve Muhammed </a:t>
            </a:r>
            <a:r>
              <a:rPr lang="tr-TR" sz="4000" dirty="0" err="1"/>
              <a:t>Reşid</a:t>
            </a:r>
            <a:r>
              <a:rPr lang="tr-TR" sz="4000" dirty="0"/>
              <a:t> Rıza (ö. 1354/1935), </a:t>
            </a:r>
            <a:r>
              <a:rPr lang="tr-TR" sz="4000" i="1" dirty="0" err="1"/>
              <a:t>Tefsîru’l-Menâr</a:t>
            </a:r>
            <a:r>
              <a:rPr lang="tr-TR" sz="4000" dirty="0"/>
              <a:t> </a:t>
            </a:r>
            <a:endParaRPr lang="tr-TR" sz="4000" dirty="0" smtClean="0"/>
          </a:p>
          <a:p>
            <a:pPr>
              <a:buNone/>
            </a:pPr>
            <a:r>
              <a:rPr lang="tr-TR" sz="4000" dirty="0"/>
              <a:t>-Mir Muhammed Kerim </a:t>
            </a:r>
            <a:r>
              <a:rPr lang="tr-TR" sz="4000" dirty="0" err="1"/>
              <a:t>Bakuvî</a:t>
            </a:r>
            <a:r>
              <a:rPr lang="tr-TR" sz="4000" dirty="0"/>
              <a:t> (ö. 1355/1937), </a:t>
            </a:r>
            <a:r>
              <a:rPr lang="tr-TR" sz="4000" i="1" dirty="0" err="1"/>
              <a:t>Keşfu’l-Hakâyık</a:t>
            </a:r>
            <a:r>
              <a:rPr lang="tr-TR" sz="4000" i="1" dirty="0"/>
              <a:t> an </a:t>
            </a:r>
            <a:r>
              <a:rPr lang="tr-TR" sz="4000" i="1" dirty="0" err="1"/>
              <a:t>nüketi’l-âyâti</a:t>
            </a:r>
            <a:r>
              <a:rPr lang="tr-TR" sz="4000" i="1" dirty="0"/>
              <a:t> </a:t>
            </a:r>
            <a:r>
              <a:rPr lang="tr-TR" sz="4000" i="1" dirty="0" err="1"/>
              <a:t>ve’d-dekâyık</a:t>
            </a:r>
            <a:endParaRPr lang="tr-TR" sz="4000" i="1" dirty="0"/>
          </a:p>
          <a:p>
            <a:pPr>
              <a:buNone/>
            </a:pPr>
            <a:r>
              <a:rPr lang="tr-TR" sz="4000" i="1" dirty="0"/>
              <a:t>-</a:t>
            </a:r>
            <a:r>
              <a:rPr lang="tr-TR" sz="4000" dirty="0"/>
              <a:t>Ubeydullah b. el-İslam Sindi (ö. 1363/1944), </a:t>
            </a:r>
            <a:r>
              <a:rPr lang="tr-TR" sz="4000" i="1" dirty="0" err="1"/>
              <a:t>İlhâmu’r-Rahmân</a:t>
            </a:r>
            <a:r>
              <a:rPr lang="tr-TR" sz="4000" i="1" dirty="0"/>
              <a:t> fi </a:t>
            </a:r>
            <a:r>
              <a:rPr lang="tr-TR" sz="4000" i="1" dirty="0" err="1"/>
              <a:t>Tefsîri’l-Kur’ân</a:t>
            </a:r>
            <a:endParaRPr lang="tr-TR" sz="4000" i="1" dirty="0"/>
          </a:p>
          <a:p>
            <a:pPr>
              <a:buNone/>
            </a:pPr>
            <a:r>
              <a:rPr lang="tr-TR" sz="3600" i="1" dirty="0"/>
              <a:t>-</a:t>
            </a:r>
            <a:r>
              <a:rPr lang="tr-TR" sz="3600" dirty="0" err="1"/>
              <a:t>Ahmed</a:t>
            </a:r>
            <a:r>
              <a:rPr lang="tr-TR" sz="3600" dirty="0"/>
              <a:t> Mustafa el-</a:t>
            </a:r>
            <a:r>
              <a:rPr lang="tr-TR" sz="3600" dirty="0" err="1"/>
              <a:t>Meraği</a:t>
            </a:r>
            <a:r>
              <a:rPr lang="tr-TR" sz="3600" dirty="0"/>
              <a:t> (ö. 1370/1952), </a:t>
            </a:r>
            <a:r>
              <a:rPr lang="tr-TR" sz="3600" i="1" dirty="0" err="1"/>
              <a:t>Tefsîru’l-Merâgî</a:t>
            </a:r>
            <a:endParaRPr lang="tr-TR" sz="3600" i="1" dirty="0"/>
          </a:p>
          <a:p>
            <a:pPr>
              <a:buNone/>
            </a:pPr>
            <a:r>
              <a:rPr lang="tr-TR" sz="3600" i="1" dirty="0"/>
              <a:t>-</a:t>
            </a:r>
            <a:r>
              <a:rPr lang="tr-TR" sz="3600" dirty="0" err="1"/>
              <a:t>Seyyid</a:t>
            </a:r>
            <a:r>
              <a:rPr lang="tr-TR" sz="3600" dirty="0"/>
              <a:t> </a:t>
            </a:r>
            <a:r>
              <a:rPr lang="tr-TR" sz="3600" dirty="0" err="1"/>
              <a:t>Kutub</a:t>
            </a:r>
            <a:r>
              <a:rPr lang="tr-TR" sz="3600" dirty="0"/>
              <a:t> (ö. 1386/1967), </a:t>
            </a:r>
            <a:r>
              <a:rPr lang="tr-TR" sz="3600" i="1" dirty="0"/>
              <a:t>Fî </a:t>
            </a:r>
            <a:r>
              <a:rPr lang="tr-TR" sz="3600" i="1" dirty="0" err="1"/>
              <a:t>Zılâli’l-Kur’ân</a:t>
            </a:r>
            <a:endParaRPr lang="tr-TR" sz="3600" i="1" dirty="0"/>
          </a:p>
          <a:p>
            <a:pPr>
              <a:buNone/>
            </a:pPr>
            <a:r>
              <a:rPr lang="tr-TR" sz="3600" i="1" dirty="0"/>
              <a:t>-</a:t>
            </a:r>
            <a:r>
              <a:rPr lang="tr-TR" sz="3600" dirty="0"/>
              <a:t>Muhammed Tahir </a:t>
            </a:r>
            <a:r>
              <a:rPr lang="tr-TR" sz="3600" dirty="0" err="1"/>
              <a:t>İbn</a:t>
            </a:r>
            <a:r>
              <a:rPr lang="tr-TR" sz="3600" dirty="0"/>
              <a:t> </a:t>
            </a:r>
            <a:r>
              <a:rPr lang="tr-TR" sz="3600" dirty="0" err="1"/>
              <a:t>Aşûr</a:t>
            </a:r>
            <a:r>
              <a:rPr lang="tr-TR" sz="3600" dirty="0"/>
              <a:t> (ö. 1393/1973), </a:t>
            </a:r>
            <a:r>
              <a:rPr lang="tr-TR" sz="3600" i="1" dirty="0"/>
              <a:t>et-</a:t>
            </a:r>
            <a:r>
              <a:rPr lang="tr-TR" sz="3600" i="1" dirty="0" err="1"/>
              <a:t>Tahrîr</a:t>
            </a:r>
            <a:r>
              <a:rPr lang="tr-TR" sz="3600" i="1" dirty="0"/>
              <a:t> </a:t>
            </a:r>
            <a:r>
              <a:rPr lang="tr-TR" sz="3600" i="1" dirty="0" err="1" smtClean="0"/>
              <a:t>ve’t-Tenvîr</a:t>
            </a:r>
            <a:endParaRPr lang="tr-TR" sz="3600" i="1" dirty="0" smtClean="0"/>
          </a:p>
          <a:p>
            <a:pPr>
              <a:buNone/>
            </a:pPr>
            <a:r>
              <a:rPr lang="tr-TR" sz="2800" i="1" dirty="0"/>
              <a:t>-</a:t>
            </a:r>
            <a:r>
              <a:rPr lang="tr-TR" sz="2800" dirty="0" err="1"/>
              <a:t>Ebu’l</a:t>
            </a:r>
            <a:r>
              <a:rPr lang="tr-TR" sz="2800" dirty="0"/>
              <a:t>-Ala </a:t>
            </a:r>
            <a:r>
              <a:rPr lang="tr-TR" sz="2800" dirty="0" err="1"/>
              <a:t>Mevdudi</a:t>
            </a:r>
            <a:r>
              <a:rPr lang="tr-TR" sz="2800" dirty="0"/>
              <a:t> (ö. 1400/1979), </a:t>
            </a:r>
            <a:r>
              <a:rPr lang="tr-TR" sz="2800" i="1" dirty="0" err="1"/>
              <a:t>Tefhimu’l-Kur’ân</a:t>
            </a:r>
            <a:endParaRPr lang="tr-TR" sz="2800" i="1" dirty="0"/>
          </a:p>
          <a:p>
            <a:pPr>
              <a:buNone/>
            </a:pPr>
            <a:r>
              <a:rPr lang="tr-TR" sz="2800" i="1" dirty="0"/>
              <a:t>-</a:t>
            </a:r>
            <a:r>
              <a:rPr lang="tr-TR" sz="2800" dirty="0"/>
              <a:t>Muhammed </a:t>
            </a:r>
            <a:r>
              <a:rPr lang="tr-TR" sz="2800" dirty="0" err="1"/>
              <a:t>Huseyn</a:t>
            </a:r>
            <a:r>
              <a:rPr lang="tr-TR" sz="2800" dirty="0"/>
              <a:t> et-</a:t>
            </a:r>
            <a:r>
              <a:rPr lang="tr-TR" sz="2800" dirty="0" err="1"/>
              <a:t>Tabatabaî</a:t>
            </a:r>
            <a:r>
              <a:rPr lang="tr-TR" sz="2800" dirty="0"/>
              <a:t> (ö. 1402/1981), </a:t>
            </a:r>
            <a:r>
              <a:rPr lang="tr-TR" sz="2800" i="1" dirty="0"/>
              <a:t>el-</a:t>
            </a:r>
            <a:r>
              <a:rPr lang="tr-TR" sz="2800" i="1" dirty="0" err="1"/>
              <a:t>Mîzân</a:t>
            </a:r>
            <a:r>
              <a:rPr lang="tr-TR" sz="2800" i="1" dirty="0"/>
              <a:t> fi </a:t>
            </a:r>
            <a:r>
              <a:rPr lang="tr-TR" sz="2800" i="1" dirty="0" err="1"/>
              <a:t>Tefsîri’l-Kur’ân</a:t>
            </a:r>
            <a:endParaRPr lang="tr-TR" sz="2800" i="1" dirty="0"/>
          </a:p>
          <a:p>
            <a:pPr>
              <a:buNone/>
            </a:pPr>
            <a:r>
              <a:rPr lang="tr-TR" sz="2800" i="1" dirty="0"/>
              <a:t>-</a:t>
            </a:r>
            <a:r>
              <a:rPr lang="tr-TR" sz="2800" dirty="0"/>
              <a:t>Muhammed İzzet </a:t>
            </a:r>
            <a:r>
              <a:rPr lang="tr-TR" sz="2800" dirty="0" err="1"/>
              <a:t>Derveze</a:t>
            </a:r>
            <a:r>
              <a:rPr lang="tr-TR" sz="2800" dirty="0"/>
              <a:t> (ö. 1404/1984), </a:t>
            </a:r>
            <a:r>
              <a:rPr lang="tr-TR" sz="2800" i="1" dirty="0" smtClean="0"/>
              <a:t>et-</a:t>
            </a:r>
            <a:r>
              <a:rPr lang="tr-TR" sz="2800" i="1" dirty="0" err="1" smtClean="0"/>
              <a:t>Tefsîru’l</a:t>
            </a:r>
            <a:r>
              <a:rPr lang="tr-TR" sz="2800" i="1" dirty="0" smtClean="0"/>
              <a:t>-</a:t>
            </a:r>
            <a:r>
              <a:rPr lang="tr-TR" sz="2800" i="1" dirty="0" err="1" smtClean="0"/>
              <a:t>Hadîs</a:t>
            </a:r>
            <a:endParaRPr lang="tr-TR" sz="2800" i="1" dirty="0" smtClean="0"/>
          </a:p>
          <a:p>
            <a:pPr>
              <a:buNone/>
            </a:pPr>
            <a:r>
              <a:rPr lang="tr-TR" sz="4000" dirty="0"/>
              <a:t>-Muhammed </a:t>
            </a:r>
            <a:r>
              <a:rPr lang="tr-TR" sz="4000" dirty="0" err="1"/>
              <a:t>Esed</a:t>
            </a:r>
            <a:r>
              <a:rPr lang="tr-TR" sz="4000" dirty="0"/>
              <a:t> (ö. 1413/1992), </a:t>
            </a:r>
            <a:r>
              <a:rPr lang="tr-TR" sz="4000" i="1" dirty="0" err="1"/>
              <a:t>The</a:t>
            </a:r>
            <a:r>
              <a:rPr lang="tr-TR" sz="4000" i="1" dirty="0"/>
              <a:t> Message of </a:t>
            </a:r>
            <a:r>
              <a:rPr lang="tr-TR" sz="4000" i="1" dirty="0" err="1"/>
              <a:t>the</a:t>
            </a:r>
            <a:r>
              <a:rPr lang="tr-TR" sz="4000" i="1" dirty="0"/>
              <a:t> </a:t>
            </a:r>
            <a:r>
              <a:rPr lang="tr-TR" sz="4000" i="1" dirty="0" err="1"/>
              <a:t>Qur’an</a:t>
            </a:r>
            <a:endParaRPr lang="tr-TR" sz="4000" i="1" dirty="0"/>
          </a:p>
          <a:p>
            <a:pPr>
              <a:buNone/>
            </a:pPr>
            <a:r>
              <a:rPr lang="tr-TR" sz="4000" i="1" dirty="0"/>
              <a:t>-</a:t>
            </a:r>
            <a:r>
              <a:rPr lang="tr-TR" sz="4000" dirty="0"/>
              <a:t>Muhammed el-</a:t>
            </a:r>
            <a:r>
              <a:rPr lang="tr-TR" sz="4000" dirty="0" err="1"/>
              <a:t>Gazalî</a:t>
            </a:r>
            <a:r>
              <a:rPr lang="tr-TR" sz="4000" dirty="0"/>
              <a:t> (ö. 1417/1996), </a:t>
            </a:r>
            <a:r>
              <a:rPr lang="tr-TR" sz="4000" i="1" dirty="0"/>
              <a:t>Nahve Tefsîri’n’-</a:t>
            </a:r>
            <a:r>
              <a:rPr lang="tr-TR" sz="4000" i="1" dirty="0" err="1"/>
              <a:t>Mevdûî</a:t>
            </a:r>
            <a:r>
              <a:rPr lang="tr-TR" sz="4000" i="1" dirty="0"/>
              <a:t> </a:t>
            </a:r>
            <a:r>
              <a:rPr lang="tr-TR" sz="4000" i="1" dirty="0" err="1"/>
              <a:t>li</a:t>
            </a:r>
            <a:r>
              <a:rPr lang="tr-TR" sz="4000" i="1" dirty="0"/>
              <a:t> </a:t>
            </a:r>
            <a:r>
              <a:rPr lang="tr-TR" sz="4000" i="1" dirty="0" err="1" smtClean="0"/>
              <a:t>Suveri’l-Kur’ân</a:t>
            </a:r>
            <a:endParaRPr lang="tr-TR" sz="4000" i="1" dirty="0" smtClean="0"/>
          </a:p>
          <a:p>
            <a:pPr>
              <a:buNone/>
            </a:pPr>
            <a:r>
              <a:rPr lang="tr-TR" sz="4000" i="1" dirty="0"/>
              <a:t>-</a:t>
            </a:r>
            <a:r>
              <a:rPr lang="tr-TR" sz="4000" dirty="0" err="1"/>
              <a:t>Aişe</a:t>
            </a:r>
            <a:r>
              <a:rPr lang="tr-TR" sz="4000" dirty="0"/>
              <a:t> Abdurrahman (</a:t>
            </a:r>
            <a:r>
              <a:rPr lang="tr-TR" sz="4000" dirty="0" err="1"/>
              <a:t>Binti’ş-Şati</a:t>
            </a:r>
            <a:r>
              <a:rPr lang="tr-TR" sz="4000" dirty="0"/>
              <a:t>) (ö. 1421/1999), </a:t>
            </a:r>
            <a:r>
              <a:rPr lang="tr-TR" sz="4000" i="1" dirty="0"/>
              <a:t>el-</a:t>
            </a:r>
            <a:r>
              <a:rPr lang="tr-TR" sz="4000" i="1" dirty="0" err="1"/>
              <a:t>Tefsîru’l</a:t>
            </a:r>
            <a:r>
              <a:rPr lang="tr-TR" sz="4000" i="1" dirty="0"/>
              <a:t> </a:t>
            </a:r>
            <a:r>
              <a:rPr lang="tr-TR" sz="4000" i="1" dirty="0" err="1"/>
              <a:t>Beyâni</a:t>
            </a:r>
            <a:r>
              <a:rPr lang="tr-TR" sz="4000" i="1" dirty="0"/>
              <a:t> </a:t>
            </a:r>
            <a:r>
              <a:rPr lang="tr-TR" sz="4000" i="1" dirty="0" err="1"/>
              <a:t>li’l-Kur’âni’l</a:t>
            </a:r>
            <a:r>
              <a:rPr lang="tr-TR" sz="4000" i="1" dirty="0"/>
              <a:t> Kerîm</a:t>
            </a:r>
            <a:endParaRPr lang="tr-TR" sz="4000" i="1" dirty="0" smtClean="0"/>
          </a:p>
          <a:p>
            <a:pPr>
              <a:buNone/>
            </a:pPr>
            <a:r>
              <a:rPr lang="tr-TR" sz="4000" i="1" dirty="0"/>
              <a:t>-</a:t>
            </a:r>
            <a:r>
              <a:rPr lang="tr-TR" sz="4000" dirty="0"/>
              <a:t>Muhammed </a:t>
            </a:r>
            <a:r>
              <a:rPr lang="tr-TR" sz="4000" dirty="0" err="1"/>
              <a:t>Abid</a:t>
            </a:r>
            <a:r>
              <a:rPr lang="tr-TR" sz="4000" dirty="0"/>
              <a:t> </a:t>
            </a:r>
            <a:r>
              <a:rPr lang="tr-TR" sz="4000" dirty="0" err="1"/>
              <a:t>Cabiri</a:t>
            </a:r>
            <a:r>
              <a:rPr lang="tr-TR" sz="4000" dirty="0"/>
              <a:t> (ö. 2010), </a:t>
            </a:r>
            <a:r>
              <a:rPr lang="tr-TR" sz="4000" i="1" dirty="0" err="1" smtClean="0"/>
              <a:t>Fehmu’l</a:t>
            </a:r>
            <a:r>
              <a:rPr lang="tr-TR" sz="4000" i="1" dirty="0" smtClean="0"/>
              <a:t>-</a:t>
            </a:r>
            <a:r>
              <a:rPr lang="tr-TR" sz="4000" i="1" dirty="0" err="1" smtClean="0"/>
              <a:t>Kur’ani’l</a:t>
            </a:r>
            <a:r>
              <a:rPr lang="tr-TR" sz="4000" i="1" smtClean="0"/>
              <a:t>-Hakim</a:t>
            </a:r>
            <a:endParaRPr lang="tr-TR" sz="4000" i="1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43031"/>
            <a:ext cx="7756263" cy="1054250"/>
          </a:xfrm>
        </p:spPr>
        <p:txBody>
          <a:bodyPr/>
          <a:lstStyle/>
          <a:p>
            <a:pPr marL="0" indent="0"/>
            <a:r>
              <a:rPr lang="ar-SA" sz="3600" dirty="0"/>
              <a:t>التفسير الاجتماعي و الادبي</a:t>
            </a:r>
            <a:r>
              <a:rPr lang="tr-TR" sz="3600" dirty="0"/>
              <a:t> </a:t>
            </a:r>
            <a:r>
              <a:rPr lang="tr-TR" sz="3600" dirty="0" smtClean="0"/>
              <a:t>-7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3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66700"/>
            <a:ext cx="8648700" cy="2952750"/>
          </a:xfrm>
        </p:spPr>
        <p:txBody>
          <a:bodyPr/>
          <a:lstStyle/>
          <a:p>
            <a:r>
              <a:rPr lang="ar-SA" sz="4000" smtClean="0">
                <a:solidFill>
                  <a:srgbClr val="0070C0"/>
                </a:solidFill>
              </a:rPr>
              <a:t>اقسام </a:t>
            </a:r>
            <a:r>
              <a:rPr lang="ar-SA" sz="4000" dirty="0">
                <a:solidFill>
                  <a:srgbClr val="0070C0"/>
                </a:solidFill>
              </a:rPr>
              <a:t>التفسير</a:t>
            </a:r>
            <a:r>
              <a:rPr lang="tr-TR" sz="4000" dirty="0" smtClean="0">
                <a:solidFill>
                  <a:srgbClr val="7030A0"/>
                </a:solidFill>
              </a:rPr>
              <a:t/>
            </a:r>
            <a:br>
              <a:rPr lang="tr-TR" sz="4000" dirty="0" smtClean="0">
                <a:solidFill>
                  <a:srgbClr val="7030A0"/>
                </a:solidFill>
              </a:rPr>
            </a:br>
            <a:r>
              <a:rPr lang="tr-TR" sz="1500" dirty="0" err="1" smtClean="0">
                <a:solidFill>
                  <a:srgbClr val="7030A0"/>
                </a:solidFill>
              </a:rPr>
              <a:t>ss</a:t>
            </a:r>
            <a:r>
              <a:rPr lang="tr-TR" sz="1500" dirty="0" smtClean="0">
                <a:solidFill>
                  <a:srgbClr val="7030A0"/>
                </a:solidFill>
              </a:rPr>
              <a:t>.?</a:t>
            </a:r>
            <a:endParaRPr lang="tr-TR" sz="1500" dirty="0">
              <a:solidFill>
                <a:srgbClr val="7030A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543300"/>
            <a:ext cx="8616202" cy="3314700"/>
          </a:xfrm>
        </p:spPr>
        <p:txBody>
          <a:bodyPr>
            <a:noAutofit/>
          </a:bodyPr>
          <a:lstStyle/>
          <a:p>
            <a:pPr algn="r"/>
            <a:r>
              <a:rPr lang="ar-SA" sz="3400" dirty="0">
                <a:solidFill>
                  <a:schemeClr val="tx1"/>
                </a:solidFill>
              </a:rPr>
              <a:t>اقسام التفسير من ناحية </a:t>
            </a:r>
            <a:r>
              <a:rPr lang="ar-SA" sz="3400" dirty="0" smtClean="0">
                <a:solidFill>
                  <a:schemeClr val="tx1"/>
                </a:solidFill>
              </a:rPr>
              <a:t>المصدر</a:t>
            </a:r>
          </a:p>
          <a:p>
            <a:pPr algn="r"/>
            <a:r>
              <a:rPr lang="ar-SA" sz="3400" dirty="0">
                <a:solidFill>
                  <a:schemeClr val="tx1"/>
                </a:solidFill>
              </a:rPr>
              <a:t>اقسام التفسير من ناحية الاتجاه</a:t>
            </a:r>
          </a:p>
        </p:txBody>
      </p:sp>
    </p:spTree>
    <p:extLst>
      <p:ext uri="{BB962C8B-B14F-4D97-AF65-F5344CB8AC3E}">
        <p14:creationId xmlns:p14="http://schemas.microsoft.com/office/powerpoint/2010/main" val="80496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2419350"/>
            <a:ext cx="8477250" cy="431252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4000" dirty="0"/>
              <a:t>التفسير بالمأثور( بالرواية)</a:t>
            </a:r>
            <a:r>
              <a:rPr lang="tr-TR" sz="4000" dirty="0" smtClean="0"/>
              <a:t> -1</a:t>
            </a:r>
          </a:p>
          <a:p>
            <a:pPr marL="0" indent="0" algn="r">
              <a:buNone/>
            </a:pPr>
            <a:r>
              <a:rPr lang="ar-SA" sz="4000" dirty="0"/>
              <a:t>التفسير بالدراية او </a:t>
            </a:r>
            <a:r>
              <a:rPr lang="ar-SA" sz="4000" dirty="0" smtClean="0"/>
              <a:t>التفسير </a:t>
            </a:r>
            <a:r>
              <a:rPr lang="ar-SA" sz="4000" dirty="0"/>
              <a:t>بالراءى</a:t>
            </a:r>
            <a:r>
              <a:rPr lang="tr-TR" sz="4000" dirty="0" smtClean="0"/>
              <a:t> -2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400" dirty="0">
                <a:solidFill>
                  <a:srgbClr val="0070C0"/>
                </a:solidFill>
              </a:rPr>
              <a:t>اقسام التفسير من نا</a:t>
            </a:r>
            <a:r>
              <a:rPr lang="ar-SA" sz="3400" dirty="0" smtClean="0">
                <a:solidFill>
                  <a:srgbClr val="0070C0"/>
                </a:solidFill>
              </a:rPr>
              <a:t>حية </a:t>
            </a:r>
            <a:r>
              <a:rPr lang="ar-SA" sz="3400" dirty="0">
                <a:solidFill>
                  <a:srgbClr val="0070C0"/>
                </a:solidFill>
              </a:rPr>
              <a:t>المصدر</a:t>
            </a:r>
            <a:endParaRPr lang="tr-TR" sz="3400" dirty="0"/>
          </a:p>
        </p:txBody>
      </p:sp>
    </p:spTree>
    <p:extLst>
      <p:ext uri="{BB962C8B-B14F-4D97-AF65-F5344CB8AC3E}">
        <p14:creationId xmlns:p14="http://schemas.microsoft.com/office/powerpoint/2010/main" val="364937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628384" y="1624406"/>
            <a:ext cx="7172716" cy="5107470"/>
          </a:xfrm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ar-SA" sz="4000" u="sng" dirty="0">
                <a:solidFill>
                  <a:srgbClr val="00B0F0"/>
                </a:solidFill>
              </a:rPr>
              <a:t>ينقسم تفسير القرآن الكريم الي اقسام شتي</a:t>
            </a:r>
            <a:endParaRPr lang="tr-TR" sz="4000" u="sng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ar-SA" sz="4000" dirty="0" smtClean="0"/>
              <a:t>التفسير </a:t>
            </a:r>
            <a:r>
              <a:rPr lang="ar-SA" sz="4000" dirty="0"/>
              <a:t>اللغوي او اللفظي للقرآن الكريم</a:t>
            </a:r>
            <a:r>
              <a:rPr lang="tr-TR" sz="4000" dirty="0" smtClean="0"/>
              <a:t> -1</a:t>
            </a:r>
          </a:p>
          <a:p>
            <a:pPr marL="0" indent="0" algn="r">
              <a:buNone/>
            </a:pPr>
            <a:r>
              <a:rPr lang="ar-SA" sz="4000" dirty="0" smtClean="0"/>
              <a:t>التفسير </a:t>
            </a:r>
            <a:r>
              <a:rPr lang="ar-SA" sz="4000" dirty="0"/>
              <a:t>الفقهي</a:t>
            </a:r>
            <a:r>
              <a:rPr lang="tr-TR" sz="4000" dirty="0" smtClean="0"/>
              <a:t> -2</a:t>
            </a:r>
          </a:p>
          <a:p>
            <a:pPr marL="0" indent="0" algn="r">
              <a:buNone/>
            </a:pPr>
            <a:r>
              <a:rPr lang="ar-SA" sz="4000" dirty="0"/>
              <a:t>التفسير الاشاري او الصوفي</a:t>
            </a:r>
            <a:r>
              <a:rPr lang="tr-TR" sz="4000" dirty="0" smtClean="0"/>
              <a:t> -3</a:t>
            </a:r>
          </a:p>
          <a:p>
            <a:pPr marL="0" indent="0" algn="r">
              <a:buNone/>
            </a:pPr>
            <a:r>
              <a:rPr lang="ar-SA" sz="4000" dirty="0"/>
              <a:t>التفسير الكلامي او المذهبي</a:t>
            </a:r>
            <a:r>
              <a:rPr lang="tr-TR" sz="4000" dirty="0" smtClean="0"/>
              <a:t> -4</a:t>
            </a:r>
          </a:p>
          <a:p>
            <a:pPr marL="0" indent="0" algn="r">
              <a:buNone/>
            </a:pP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المعتمدة علي اصول مذهب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marL="0" indent="0" algn="r">
              <a:buNone/>
            </a:pP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الشيعة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الشيعي الامامي 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-</a:t>
            </a:r>
          </a:p>
          <a:p>
            <a:pPr marL="0" indent="0" algn="r">
              <a:buNone/>
            </a:pP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الخوارج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الخارجي و التفسير الخارجي الاباضي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tr-TR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</a:t>
            </a:r>
          </a:p>
          <a:p>
            <a:pPr marL="0" indent="0" algn="r">
              <a:buNone/>
            </a:pP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المعتزلة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المعتزلي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tr-TR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</a:t>
            </a:r>
          </a:p>
          <a:p>
            <a:pPr marL="0" indent="0" algn="r">
              <a:buNone/>
            </a:pP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اهل السنة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السني او تفاسير اهل السنة</a:t>
            </a:r>
            <a:r>
              <a:rPr lang="tr-TR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tr-TR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</a:t>
            </a:r>
          </a:p>
          <a:p>
            <a:pPr marL="0" indent="0" algn="r">
              <a:buNone/>
            </a:pPr>
            <a:r>
              <a:rPr lang="ar-SA" sz="4000" dirty="0" smtClean="0"/>
              <a:t>التفسير </a:t>
            </a:r>
            <a:r>
              <a:rPr lang="ar-SA" sz="4000" dirty="0"/>
              <a:t>العلمي</a:t>
            </a:r>
            <a:r>
              <a:rPr lang="tr-TR" sz="4000" dirty="0" smtClean="0"/>
              <a:t> -5</a:t>
            </a:r>
          </a:p>
          <a:p>
            <a:pPr marL="0" indent="0" algn="r">
              <a:buNone/>
            </a:pPr>
            <a:r>
              <a:rPr lang="ar-SA" sz="4000" dirty="0"/>
              <a:t>التفسير الفلسفي</a:t>
            </a:r>
            <a:r>
              <a:rPr lang="tr-TR" sz="4000" dirty="0" smtClean="0"/>
              <a:t> </a:t>
            </a:r>
            <a:r>
              <a:rPr lang="tr-TR" sz="4000" dirty="0"/>
              <a:t>-6</a:t>
            </a:r>
            <a:endParaRPr lang="tr-TR" sz="4000" dirty="0" smtClean="0"/>
          </a:p>
          <a:p>
            <a:pPr marL="0" indent="0" algn="r">
              <a:buNone/>
            </a:pPr>
            <a:r>
              <a:rPr lang="ar-SA" sz="4000" dirty="0"/>
              <a:t>التفسير الاجتماعي و الادبي</a:t>
            </a:r>
            <a:r>
              <a:rPr lang="tr-TR" sz="4000" dirty="0" smtClean="0"/>
              <a:t> -7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31954"/>
            <a:ext cx="7756263" cy="1054250"/>
          </a:xfrm>
        </p:spPr>
        <p:txBody>
          <a:bodyPr/>
          <a:lstStyle/>
          <a:p>
            <a:r>
              <a:rPr lang="ar-SA" sz="3400" dirty="0">
                <a:solidFill>
                  <a:srgbClr val="0070C0"/>
                </a:solidFill>
              </a:rPr>
              <a:t>اقسام التفسير من ناحية الاتجاه</a:t>
            </a:r>
            <a:endParaRPr lang="tr-TR" sz="3400" dirty="0"/>
          </a:p>
        </p:txBody>
      </p:sp>
    </p:spTree>
    <p:extLst>
      <p:ext uri="{BB962C8B-B14F-4D97-AF65-F5344CB8AC3E}">
        <p14:creationId xmlns:p14="http://schemas.microsoft.com/office/powerpoint/2010/main" val="290681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252603"/>
            <a:ext cx="8918532" cy="56053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900" dirty="0"/>
              <a:t>1. </a:t>
            </a:r>
            <a:r>
              <a:rPr lang="ar-SA" sz="2900" dirty="0"/>
              <a:t>عليُّ بنُ حَمزةَ </a:t>
            </a:r>
            <a:r>
              <a:rPr lang="ar-SA" sz="2900" b="1" dirty="0"/>
              <a:t>الكِسَائِيُّ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.189/804), </a:t>
            </a:r>
            <a:r>
              <a:rPr lang="ar-SA" sz="2900" dirty="0" smtClean="0"/>
              <a:t>معاني </a:t>
            </a:r>
            <a:r>
              <a:rPr lang="ar-SA" sz="2900" dirty="0"/>
              <a:t>القرآنِ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2. </a:t>
            </a:r>
            <a:r>
              <a:rPr lang="ar-SA" sz="2900" dirty="0"/>
              <a:t>حْيَى بْنُ زِيَادٍ </a:t>
            </a:r>
            <a:r>
              <a:rPr lang="ar-SA" sz="2900" b="1" dirty="0"/>
              <a:t>الفَرَّاء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.207/822), </a:t>
            </a:r>
            <a:r>
              <a:rPr lang="ar-SA" sz="2900" dirty="0"/>
              <a:t>معاني القرآنِ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3. </a:t>
            </a:r>
            <a:r>
              <a:rPr lang="ar-SA" sz="2900" b="1" dirty="0"/>
              <a:t>أبو عبيدةَ</a:t>
            </a:r>
            <a:r>
              <a:rPr lang="ar-SA" sz="2900" dirty="0"/>
              <a:t> مَعمرُ بنُ المثنَّى التيمي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.209/824), </a:t>
            </a:r>
            <a:r>
              <a:rPr lang="ar-SA" sz="2900" dirty="0" smtClean="0"/>
              <a:t>مجاز </a:t>
            </a:r>
            <a:r>
              <a:rPr lang="ar-SA" sz="2900" dirty="0"/>
              <a:t>القرآنِ 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4. </a:t>
            </a:r>
            <a:r>
              <a:rPr lang="ar-SA" sz="2900" b="1" dirty="0"/>
              <a:t>الأخفش</a:t>
            </a:r>
            <a:r>
              <a:rPr lang="ar-SA" sz="2900" dirty="0"/>
              <a:t> الأوسط سعيد بن مسعدة البلخيُّ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.215/830), </a:t>
            </a:r>
            <a:r>
              <a:rPr lang="ar-SA" sz="2900" dirty="0"/>
              <a:t>كتاب معاني القرآنِ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5. </a:t>
            </a:r>
            <a:r>
              <a:rPr lang="ar-SA" sz="2900" dirty="0"/>
              <a:t>أبو عبيد القاسم بن سلام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.223/837), </a:t>
            </a:r>
            <a:r>
              <a:rPr lang="ar-SA" sz="2900" dirty="0"/>
              <a:t>معاني القرآنِ</a:t>
            </a:r>
            <a:r>
              <a:rPr lang="tr-TR" sz="2900" i="1" dirty="0"/>
              <a:t>, </a:t>
            </a:r>
            <a:r>
              <a:rPr lang="ar-SA" sz="2900" dirty="0" smtClean="0"/>
              <a:t>غريبِ </a:t>
            </a:r>
            <a:r>
              <a:rPr lang="ar-SA" sz="2900" dirty="0"/>
              <a:t>القرآنِ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6. </a:t>
            </a:r>
            <a:r>
              <a:rPr lang="ar-SA" sz="2900" dirty="0"/>
              <a:t>عبد الله بن مسلم بن قتيبة الدينوري</a:t>
            </a:r>
            <a:r>
              <a:rPr lang="tr-TR" sz="2900" dirty="0"/>
              <a:t> - </a:t>
            </a:r>
            <a:r>
              <a:rPr lang="ar-SA" sz="2900" b="1" dirty="0"/>
              <a:t>ابن قتيبة</a:t>
            </a:r>
            <a:r>
              <a:rPr lang="ar-SA" sz="2900" dirty="0"/>
              <a:t> 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.276/889), </a:t>
            </a:r>
            <a:r>
              <a:rPr lang="ar-SA" sz="2900" dirty="0" smtClean="0"/>
              <a:t>تاويل </a:t>
            </a:r>
            <a:r>
              <a:rPr lang="ar-SA" sz="2900" dirty="0"/>
              <a:t>مشكل القرآنِ</a:t>
            </a:r>
            <a:r>
              <a:rPr lang="tr-TR" sz="2900" dirty="0"/>
              <a:t>, </a:t>
            </a:r>
            <a:r>
              <a:rPr lang="ar-SA" sz="2900" dirty="0"/>
              <a:t>غريبِ القرآنِ</a:t>
            </a:r>
            <a:endParaRPr lang="tr-TR" sz="2900" dirty="0"/>
          </a:p>
          <a:p>
            <a:pPr>
              <a:buNone/>
            </a:pPr>
            <a:r>
              <a:rPr lang="tr-TR" sz="2900" dirty="0"/>
              <a:t>7. </a:t>
            </a:r>
            <a:r>
              <a:rPr lang="ar-SA" sz="2900" b="1" dirty="0"/>
              <a:t>الزجَّاج</a:t>
            </a:r>
            <a:r>
              <a:rPr lang="tr-TR" sz="2900" dirty="0"/>
              <a:t> (</a:t>
            </a:r>
            <a:r>
              <a:rPr lang="ar-SA" sz="2900" dirty="0"/>
              <a:t>ت</a:t>
            </a:r>
            <a:r>
              <a:rPr lang="tr-TR" sz="2900" dirty="0"/>
              <a:t>.311/923), </a:t>
            </a:r>
            <a:r>
              <a:rPr lang="ar-SA" sz="2900" dirty="0" smtClean="0"/>
              <a:t>معاني </a:t>
            </a:r>
            <a:r>
              <a:rPr lang="ar-SA" sz="2900" dirty="0"/>
              <a:t>القرآنِ و </a:t>
            </a:r>
            <a:r>
              <a:rPr lang="ar-SA" sz="2900" dirty="0" smtClean="0"/>
              <a:t>اعرابه</a:t>
            </a:r>
            <a:endParaRPr lang="tr-TR" sz="2900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88698" y="43031"/>
            <a:ext cx="7756263" cy="1054250"/>
          </a:xfrm>
        </p:spPr>
        <p:txBody>
          <a:bodyPr/>
          <a:lstStyle/>
          <a:p>
            <a:pPr marL="0" indent="0"/>
            <a:r>
              <a:rPr lang="ar-SA" sz="3600" dirty="0"/>
              <a:t>التفسير اللغوي او اللفظي للقرآن الكريم</a:t>
            </a:r>
            <a:r>
              <a:rPr lang="tr-TR" sz="3600" dirty="0"/>
              <a:t> -1</a:t>
            </a:r>
          </a:p>
        </p:txBody>
      </p:sp>
    </p:spTree>
    <p:extLst>
      <p:ext uri="{BB962C8B-B14F-4D97-AF65-F5344CB8AC3E}">
        <p14:creationId xmlns:p14="http://schemas.microsoft.com/office/powerpoint/2010/main" val="27830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277654"/>
            <a:ext cx="9143999" cy="5580345"/>
          </a:xfrm>
        </p:spPr>
        <p:txBody>
          <a:bodyPr>
            <a:normAutofit fontScale="47500" lnSpcReduction="20000"/>
          </a:bodyPr>
          <a:lstStyle/>
          <a:p>
            <a:r>
              <a:rPr lang="tr-TR" sz="4000" dirty="0" err="1"/>
              <a:t>Mukâtil</a:t>
            </a:r>
            <a:r>
              <a:rPr lang="tr-TR" sz="4000" dirty="0"/>
              <a:t> b. Süleyman (ö. 150/767), </a:t>
            </a:r>
            <a:r>
              <a:rPr lang="tr-TR" sz="4000" i="1" dirty="0" err="1"/>
              <a:t>Kitâbu</a:t>
            </a:r>
            <a:r>
              <a:rPr lang="tr-TR" sz="4000" i="1" dirty="0"/>
              <a:t> </a:t>
            </a:r>
            <a:r>
              <a:rPr lang="tr-TR" sz="4000" i="1" dirty="0" err="1"/>
              <a:t>Tefsîri’l</a:t>
            </a:r>
            <a:r>
              <a:rPr lang="tr-TR" sz="4000" i="1" dirty="0"/>
              <a:t>-Hamsi </a:t>
            </a:r>
            <a:r>
              <a:rPr lang="tr-TR" sz="4000" i="1" dirty="0" err="1"/>
              <a:t>Mi’e</a:t>
            </a:r>
            <a:r>
              <a:rPr lang="tr-TR" sz="4000" i="1" dirty="0"/>
              <a:t> </a:t>
            </a:r>
            <a:r>
              <a:rPr lang="tr-TR" sz="4000" i="1" dirty="0" err="1"/>
              <a:t>Âye</a:t>
            </a:r>
            <a:r>
              <a:rPr lang="tr-TR" sz="4000" i="1" dirty="0"/>
              <a:t> </a:t>
            </a:r>
            <a:r>
              <a:rPr lang="tr-TR" sz="4000" i="1" dirty="0" err="1"/>
              <a:t>mine’l-Kur’ân</a:t>
            </a:r>
            <a:endParaRPr lang="tr-TR" sz="4000" dirty="0"/>
          </a:p>
          <a:p>
            <a:r>
              <a:rPr lang="tr-TR" sz="4000" dirty="0"/>
              <a:t>Davud ez-Zahirî, (ö. 272/883), </a:t>
            </a:r>
            <a:r>
              <a:rPr lang="tr-TR" sz="4000" i="1" dirty="0" err="1"/>
              <a:t>Ahkâmu’l-Kur’ân</a:t>
            </a:r>
            <a:endParaRPr lang="tr-TR" sz="4000" dirty="0"/>
          </a:p>
          <a:p>
            <a:r>
              <a:rPr lang="tr-TR" sz="4000" dirty="0"/>
              <a:t>Ebu Cafer et-</a:t>
            </a:r>
            <a:r>
              <a:rPr lang="tr-TR" sz="4000" dirty="0" err="1"/>
              <a:t>Tahâvî</a:t>
            </a:r>
            <a:r>
              <a:rPr lang="tr-TR" sz="4000" dirty="0"/>
              <a:t> (ö. 321/933), </a:t>
            </a:r>
            <a:r>
              <a:rPr lang="tr-TR" sz="4000" i="1" dirty="0" err="1"/>
              <a:t>Ahkâmu’l-Kur’ân</a:t>
            </a:r>
            <a:r>
              <a:rPr lang="tr-TR" sz="4000" dirty="0"/>
              <a:t> (Hanefi mezhebi)</a:t>
            </a:r>
          </a:p>
          <a:p>
            <a:r>
              <a:rPr lang="tr-TR" sz="4000" dirty="0"/>
              <a:t>Ebu </a:t>
            </a:r>
            <a:r>
              <a:rPr lang="tr-TR" sz="4000" dirty="0" err="1"/>
              <a:t>Bekr</a:t>
            </a:r>
            <a:r>
              <a:rPr lang="tr-TR" sz="4000" dirty="0"/>
              <a:t> el-</a:t>
            </a:r>
            <a:r>
              <a:rPr lang="tr-TR" sz="4000" dirty="0" err="1"/>
              <a:t>Cassâs</a:t>
            </a:r>
            <a:r>
              <a:rPr lang="tr-TR" sz="4000" dirty="0"/>
              <a:t> (ö. 370/995), </a:t>
            </a:r>
            <a:r>
              <a:rPr lang="tr-TR" sz="4000" i="1" dirty="0" err="1"/>
              <a:t>Ahkâmu’l-Kur’ân</a:t>
            </a:r>
            <a:r>
              <a:rPr lang="tr-TR" sz="4000" dirty="0"/>
              <a:t> (Hanefi mezhebi)</a:t>
            </a:r>
          </a:p>
          <a:p>
            <a:r>
              <a:rPr lang="tr-TR" sz="4000" dirty="0" err="1"/>
              <a:t>Beyhaki</a:t>
            </a:r>
            <a:r>
              <a:rPr lang="tr-TR" sz="4000" dirty="0"/>
              <a:t> (ö.458/1066), </a:t>
            </a:r>
            <a:r>
              <a:rPr lang="tr-TR" sz="4000" i="1" dirty="0" err="1"/>
              <a:t>Ahkâmu’l-Kur’ân</a:t>
            </a:r>
            <a:r>
              <a:rPr lang="tr-TR" sz="4000" i="1" dirty="0"/>
              <a:t> (</a:t>
            </a:r>
            <a:r>
              <a:rPr lang="tr-TR" sz="4000" dirty="0"/>
              <a:t>İmam Şafiî (ö. 204/819)’</a:t>
            </a:r>
            <a:r>
              <a:rPr lang="tr-TR" sz="4000" dirty="0" err="1"/>
              <a:t>nin</a:t>
            </a:r>
            <a:r>
              <a:rPr lang="tr-TR" sz="4000" dirty="0"/>
              <a:t> adına da basılmıştır)</a:t>
            </a:r>
            <a:endParaRPr lang="tr-TR" sz="4000" i="1" dirty="0"/>
          </a:p>
          <a:p>
            <a:r>
              <a:rPr lang="tr-TR" sz="4000" dirty="0" err="1"/>
              <a:t>İlkiya</a:t>
            </a:r>
            <a:r>
              <a:rPr lang="tr-TR" sz="4000" dirty="0"/>
              <a:t> el-</a:t>
            </a:r>
            <a:r>
              <a:rPr lang="tr-TR" sz="4000" dirty="0" err="1"/>
              <a:t>Herrasi</a:t>
            </a:r>
            <a:r>
              <a:rPr lang="tr-TR" sz="4000" dirty="0"/>
              <a:t>, (ö. 504/1110),</a:t>
            </a:r>
            <a:r>
              <a:rPr lang="tr-TR" sz="4000" i="1" dirty="0"/>
              <a:t> </a:t>
            </a:r>
            <a:r>
              <a:rPr lang="tr-TR" sz="4000" i="1" dirty="0" err="1"/>
              <a:t>Ahkâmu’l-Kur’ân</a:t>
            </a:r>
            <a:r>
              <a:rPr lang="tr-TR" sz="4000" i="1" dirty="0"/>
              <a:t> </a:t>
            </a:r>
            <a:r>
              <a:rPr lang="tr-TR" sz="4000" dirty="0"/>
              <a:t>(Şafiî mezhebi)</a:t>
            </a:r>
          </a:p>
          <a:p>
            <a:r>
              <a:rPr lang="tr-TR" sz="4000" dirty="0"/>
              <a:t>Ebu </a:t>
            </a:r>
            <a:r>
              <a:rPr lang="tr-TR" sz="4000" dirty="0" err="1"/>
              <a:t>Bekr</a:t>
            </a:r>
            <a:r>
              <a:rPr lang="tr-TR" sz="4000" dirty="0"/>
              <a:t> </a:t>
            </a:r>
            <a:r>
              <a:rPr lang="tr-TR" sz="4000" dirty="0" err="1"/>
              <a:t>İbnu’l</a:t>
            </a:r>
            <a:r>
              <a:rPr lang="tr-TR" sz="4000" dirty="0"/>
              <a:t>-Arabî (ö. 543/1148), </a:t>
            </a:r>
            <a:r>
              <a:rPr lang="tr-TR" sz="4000" i="1" dirty="0" err="1"/>
              <a:t>Ahkâmu’l-Kur’ân</a:t>
            </a:r>
            <a:r>
              <a:rPr lang="tr-TR" sz="4000" i="1" dirty="0"/>
              <a:t> </a:t>
            </a:r>
            <a:r>
              <a:rPr lang="tr-TR" sz="4000" dirty="0"/>
              <a:t>(Malikî mezhebi)</a:t>
            </a:r>
          </a:p>
          <a:p>
            <a:r>
              <a:rPr lang="tr-TR" sz="4000" dirty="0" err="1"/>
              <a:t>Abdulmünim</a:t>
            </a:r>
            <a:r>
              <a:rPr lang="tr-TR" sz="4000" dirty="0"/>
              <a:t> Muhammed b. </a:t>
            </a:r>
            <a:r>
              <a:rPr lang="tr-TR" sz="4000" dirty="0" err="1"/>
              <a:t>Feres</a:t>
            </a:r>
            <a:r>
              <a:rPr lang="tr-TR" sz="4000" dirty="0"/>
              <a:t> el-</a:t>
            </a:r>
            <a:r>
              <a:rPr lang="tr-TR" sz="4000" dirty="0" err="1"/>
              <a:t>Endelüsî</a:t>
            </a:r>
            <a:r>
              <a:rPr lang="tr-TR" sz="4000" dirty="0"/>
              <a:t> el-</a:t>
            </a:r>
            <a:r>
              <a:rPr lang="tr-TR" sz="4000" dirty="0" err="1"/>
              <a:t>Gınatî</a:t>
            </a:r>
            <a:r>
              <a:rPr lang="tr-TR" sz="4000" dirty="0"/>
              <a:t> (ö.597/1200), </a:t>
            </a:r>
            <a:r>
              <a:rPr lang="tr-TR" sz="4000" i="1" dirty="0" err="1"/>
              <a:t>Ahkâmu’l-Kur’ân</a:t>
            </a:r>
            <a:r>
              <a:rPr lang="tr-TR" sz="4000" i="1" dirty="0"/>
              <a:t> </a:t>
            </a:r>
            <a:r>
              <a:rPr lang="tr-TR" sz="4000" dirty="0"/>
              <a:t>(Malikî mezhebi)</a:t>
            </a:r>
          </a:p>
          <a:p>
            <a:r>
              <a:rPr lang="tr-TR" sz="4000" dirty="0"/>
              <a:t>Muhammed Sıddık Han (ö. 1307/1889), </a:t>
            </a:r>
            <a:r>
              <a:rPr lang="tr-TR" sz="4000" i="1" dirty="0" err="1"/>
              <a:t>Neylu’l-Merâm</a:t>
            </a:r>
            <a:r>
              <a:rPr lang="tr-TR" sz="4000" i="1" dirty="0"/>
              <a:t> </a:t>
            </a:r>
            <a:r>
              <a:rPr lang="tr-TR" sz="4000" i="1" dirty="0" err="1"/>
              <a:t>min</a:t>
            </a:r>
            <a:r>
              <a:rPr lang="tr-TR" sz="4000" i="1" dirty="0"/>
              <a:t> </a:t>
            </a:r>
            <a:r>
              <a:rPr lang="tr-TR" sz="4000" i="1" dirty="0" err="1"/>
              <a:t>Tefsîri</a:t>
            </a:r>
            <a:r>
              <a:rPr lang="tr-TR" sz="4000" i="1" dirty="0"/>
              <a:t> </a:t>
            </a:r>
            <a:r>
              <a:rPr lang="tr-TR" sz="4000" i="1" dirty="0" err="1"/>
              <a:t>Ayâti’l</a:t>
            </a:r>
            <a:r>
              <a:rPr lang="tr-TR" sz="4000" i="1" dirty="0"/>
              <a:t>-Ahkâm</a:t>
            </a:r>
            <a:endParaRPr lang="tr-TR" sz="4000" dirty="0"/>
          </a:p>
          <a:p>
            <a:r>
              <a:rPr lang="tr-TR" sz="4000" dirty="0"/>
              <a:t>Konyalı </a:t>
            </a:r>
            <a:r>
              <a:rPr lang="tr-TR" sz="4000" dirty="0" err="1"/>
              <a:t>Mehmed</a:t>
            </a:r>
            <a:r>
              <a:rPr lang="tr-TR" sz="4000" dirty="0"/>
              <a:t> Vehbi Efendi (ö. 1362/1949), </a:t>
            </a:r>
            <a:r>
              <a:rPr lang="tr-TR" sz="4000" i="1" dirty="0"/>
              <a:t>Ahkâm-ı </a:t>
            </a:r>
            <a:r>
              <a:rPr lang="tr-TR" sz="4000" i="1" dirty="0" err="1"/>
              <a:t>Kurâniye</a:t>
            </a:r>
            <a:endParaRPr lang="tr-TR" sz="4000" dirty="0"/>
          </a:p>
          <a:p>
            <a:r>
              <a:rPr lang="tr-TR" sz="4000" dirty="0"/>
              <a:t>Muhammed b. Abdullah </a:t>
            </a:r>
            <a:r>
              <a:rPr lang="tr-TR" sz="4000" dirty="0" err="1"/>
              <a:t>Draz</a:t>
            </a:r>
            <a:r>
              <a:rPr lang="tr-TR" sz="4000" dirty="0"/>
              <a:t> (ö. 1378/1958), </a:t>
            </a:r>
            <a:r>
              <a:rPr lang="tr-TR" sz="4000" i="1" dirty="0" err="1"/>
              <a:t>Tefsîru</a:t>
            </a:r>
            <a:r>
              <a:rPr lang="tr-TR" sz="4000" i="1" dirty="0"/>
              <a:t> </a:t>
            </a:r>
            <a:r>
              <a:rPr lang="tr-TR" sz="4000" i="1" dirty="0" err="1"/>
              <a:t>Ayâti’l</a:t>
            </a:r>
            <a:r>
              <a:rPr lang="tr-TR" sz="4000" i="1" dirty="0"/>
              <a:t>-Ahkâm</a:t>
            </a:r>
          </a:p>
          <a:p>
            <a:r>
              <a:rPr lang="tr-TR" sz="4000" dirty="0"/>
              <a:t>Muhammed Ali es-</a:t>
            </a:r>
            <a:r>
              <a:rPr lang="tr-TR" sz="4000" dirty="0" err="1"/>
              <a:t>Sâbûnî</a:t>
            </a:r>
            <a:r>
              <a:rPr lang="tr-TR" sz="4000" dirty="0"/>
              <a:t> (ö.1436/2015), </a:t>
            </a:r>
            <a:r>
              <a:rPr lang="tr-TR" sz="4000" i="1" dirty="0" err="1"/>
              <a:t>Ravâiu’l-beyân</a:t>
            </a:r>
            <a:r>
              <a:rPr lang="tr-TR" sz="4000" i="1" dirty="0"/>
              <a:t> fî </a:t>
            </a:r>
            <a:r>
              <a:rPr lang="tr-TR" sz="4000" i="1" dirty="0" err="1"/>
              <a:t>tefsîri</a:t>
            </a:r>
            <a:r>
              <a:rPr lang="tr-TR" sz="4000" i="1" dirty="0"/>
              <a:t> </a:t>
            </a:r>
            <a:r>
              <a:rPr lang="tr-TR" sz="4000" i="1" dirty="0" err="1"/>
              <a:t>âyâti’l</a:t>
            </a:r>
            <a:r>
              <a:rPr lang="tr-TR" sz="4000" i="1" dirty="0"/>
              <a:t>-ahkâm </a:t>
            </a:r>
            <a:r>
              <a:rPr lang="tr-TR" sz="4000" i="1" dirty="0" err="1"/>
              <a:t>mine’l-Kur’ân</a:t>
            </a:r>
            <a:r>
              <a:rPr lang="tr-TR" sz="4000" dirty="0"/>
              <a:t> (Türkçesi: </a:t>
            </a:r>
            <a:r>
              <a:rPr lang="tr-TR" sz="4000" i="1" dirty="0"/>
              <a:t>Ahkam Tefsiri</a:t>
            </a:r>
            <a:r>
              <a:rPr lang="tr-TR" sz="4000" dirty="0"/>
              <a:t>)</a:t>
            </a:r>
          </a:p>
          <a:p>
            <a:r>
              <a:rPr lang="tr-TR" sz="4000" dirty="0"/>
              <a:t>Celâl Yıldırım (1932-…), </a:t>
            </a:r>
            <a:r>
              <a:rPr lang="tr-TR" sz="4000" i="1" dirty="0" err="1"/>
              <a:t>Kur’ân</a:t>
            </a:r>
            <a:r>
              <a:rPr lang="tr-TR" sz="4000" i="1" dirty="0"/>
              <a:t> Ahkâmı ve </a:t>
            </a:r>
            <a:r>
              <a:rPr lang="tr-TR" sz="4000" i="1" dirty="0" err="1"/>
              <a:t>Mezheb</a:t>
            </a:r>
            <a:r>
              <a:rPr lang="tr-TR" sz="4000" i="1"/>
              <a:t> İmamlarının Görüş Farkları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94583"/>
            <a:ext cx="7756263" cy="795181"/>
          </a:xfrm>
        </p:spPr>
        <p:txBody>
          <a:bodyPr/>
          <a:lstStyle/>
          <a:p>
            <a:pPr marL="0" indent="0"/>
            <a:r>
              <a:rPr lang="ar-SA" sz="3600" dirty="0"/>
              <a:t>التفسير الفقهي</a:t>
            </a:r>
            <a:r>
              <a:rPr lang="tr-TR" sz="3600" dirty="0"/>
              <a:t> -2</a:t>
            </a:r>
          </a:p>
        </p:txBody>
      </p:sp>
    </p:spTree>
    <p:extLst>
      <p:ext uri="{BB962C8B-B14F-4D97-AF65-F5344CB8AC3E}">
        <p14:creationId xmlns:p14="http://schemas.microsoft.com/office/powerpoint/2010/main" val="23053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054268"/>
            <a:ext cx="9144000" cy="480373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tr-TR" sz="4000" dirty="0" err="1"/>
              <a:t>Sehl</a:t>
            </a:r>
            <a:r>
              <a:rPr lang="tr-TR" sz="4000" dirty="0"/>
              <a:t> b. Abdullah </a:t>
            </a:r>
            <a:r>
              <a:rPr lang="tr-TR" sz="4000" dirty="0" err="1"/>
              <a:t>Tusterî</a:t>
            </a:r>
            <a:r>
              <a:rPr lang="tr-TR" sz="4000" dirty="0"/>
              <a:t> (ö. 283/896), </a:t>
            </a:r>
            <a:r>
              <a:rPr lang="tr-TR" sz="4000" i="1" dirty="0" err="1"/>
              <a:t>Tefsiru’l</a:t>
            </a:r>
            <a:r>
              <a:rPr lang="tr-TR" sz="4000" i="1" dirty="0"/>
              <a:t>-</a:t>
            </a:r>
            <a:r>
              <a:rPr lang="tr-TR" sz="4000" i="1" dirty="0" err="1"/>
              <a:t>Kur’âni’l</a:t>
            </a:r>
            <a:r>
              <a:rPr lang="tr-TR" sz="4000" i="1" dirty="0"/>
              <a:t>-Azîm</a:t>
            </a:r>
            <a:endParaRPr lang="tr-TR" sz="4000" dirty="0"/>
          </a:p>
          <a:p>
            <a:r>
              <a:rPr lang="tr-TR" sz="4000" dirty="0" err="1"/>
              <a:t>Ebû</a:t>
            </a:r>
            <a:r>
              <a:rPr lang="tr-TR" sz="4000" dirty="0"/>
              <a:t> </a:t>
            </a:r>
            <a:r>
              <a:rPr lang="tr-TR" sz="4000" dirty="0" err="1"/>
              <a:t>Abdirrahman</a:t>
            </a:r>
            <a:r>
              <a:rPr lang="tr-TR" sz="4000" dirty="0"/>
              <a:t> es-</a:t>
            </a:r>
            <a:r>
              <a:rPr lang="tr-TR" sz="4000" dirty="0" err="1"/>
              <a:t>Sülemî</a:t>
            </a:r>
            <a:r>
              <a:rPr lang="tr-TR" sz="4000" dirty="0"/>
              <a:t> (ö. 412/1021), </a:t>
            </a:r>
            <a:r>
              <a:rPr lang="tr-TR" sz="4000" i="1" dirty="0" err="1"/>
              <a:t>Hakâiku't-Tefsîr</a:t>
            </a:r>
            <a:endParaRPr lang="tr-TR" sz="4000" dirty="0"/>
          </a:p>
          <a:p>
            <a:r>
              <a:rPr lang="tr-TR" sz="4000" dirty="0" err="1"/>
              <a:t>Ebu’l</a:t>
            </a:r>
            <a:r>
              <a:rPr lang="tr-TR" sz="4000" dirty="0"/>
              <a:t>-Kasım el-</a:t>
            </a:r>
            <a:r>
              <a:rPr lang="tr-TR" sz="4000" dirty="0" err="1"/>
              <a:t>Kuşeyrî</a:t>
            </a:r>
            <a:r>
              <a:rPr lang="tr-TR" sz="4000" dirty="0"/>
              <a:t> (ö. 465/1072), </a:t>
            </a:r>
            <a:r>
              <a:rPr lang="tr-TR" sz="4000" i="1" dirty="0" err="1"/>
              <a:t>Letâifu’l-İşârât</a:t>
            </a:r>
            <a:endParaRPr lang="tr-TR" sz="4000" dirty="0"/>
          </a:p>
          <a:p>
            <a:r>
              <a:rPr lang="tr-TR" sz="4000" dirty="0" err="1"/>
              <a:t>Necmüddin</a:t>
            </a:r>
            <a:r>
              <a:rPr lang="tr-TR" sz="4000" dirty="0"/>
              <a:t> </a:t>
            </a:r>
            <a:r>
              <a:rPr lang="tr-TR" sz="4000" dirty="0" err="1"/>
              <a:t>ed</a:t>
            </a:r>
            <a:r>
              <a:rPr lang="tr-TR" sz="4000" dirty="0"/>
              <a:t>-Daye (ö. 654/1256), </a:t>
            </a:r>
            <a:r>
              <a:rPr lang="tr-TR" sz="4000" i="1" dirty="0" err="1"/>
              <a:t>Bahru’l-hakâik</a:t>
            </a:r>
            <a:r>
              <a:rPr lang="tr-TR" sz="4000" i="1" dirty="0"/>
              <a:t> ve </a:t>
            </a:r>
            <a:r>
              <a:rPr lang="tr-TR" sz="4000" i="1" dirty="0" err="1"/>
              <a:t>me‘ânî</a:t>
            </a:r>
            <a:r>
              <a:rPr lang="tr-TR" sz="4000" i="1" dirty="0"/>
              <a:t> fî </a:t>
            </a:r>
            <a:r>
              <a:rPr lang="tr-TR" sz="4000" i="1" dirty="0" err="1"/>
              <a:t>tefsîri</a:t>
            </a:r>
            <a:r>
              <a:rPr lang="tr-TR" sz="4000" i="1" dirty="0"/>
              <a:t> </a:t>
            </a:r>
            <a:r>
              <a:rPr lang="tr-TR" sz="4000" i="1" dirty="0" err="1"/>
              <a:t>seb‘i’l-mesânî</a:t>
            </a:r>
            <a:r>
              <a:rPr lang="tr-TR" sz="4000" i="1" dirty="0"/>
              <a:t> (et-</a:t>
            </a:r>
            <a:r>
              <a:rPr lang="tr-TR" sz="4000" i="1" dirty="0" err="1"/>
              <a:t>Tevîlâtu’n</a:t>
            </a:r>
            <a:r>
              <a:rPr lang="tr-TR" sz="4000" i="1" dirty="0"/>
              <a:t>-</a:t>
            </a:r>
            <a:r>
              <a:rPr lang="tr-TR" sz="4000" i="1" dirty="0" err="1"/>
              <a:t>Necmîyye</a:t>
            </a:r>
            <a:r>
              <a:rPr lang="tr-TR" sz="4000" i="1" dirty="0"/>
              <a:t>) (</a:t>
            </a:r>
            <a:r>
              <a:rPr lang="tr-TR" sz="4000" i="1" dirty="0" err="1"/>
              <a:t>Aynu’l-hayât</a:t>
            </a:r>
            <a:r>
              <a:rPr lang="tr-TR" sz="4000" i="1" dirty="0"/>
              <a:t> </a:t>
            </a:r>
            <a:r>
              <a:rPr lang="tr-TR" sz="4000" dirty="0"/>
              <a:t>adıyla </a:t>
            </a:r>
            <a:r>
              <a:rPr lang="tr-TR" sz="4000" dirty="0" err="1"/>
              <a:t>Necmüddin</a:t>
            </a:r>
            <a:r>
              <a:rPr lang="tr-TR" sz="4000" dirty="0"/>
              <a:t> el-</a:t>
            </a:r>
            <a:r>
              <a:rPr lang="tr-TR" sz="4000" dirty="0" err="1"/>
              <a:t>Kübrâ’ya</a:t>
            </a:r>
            <a:r>
              <a:rPr lang="tr-TR" sz="4000" dirty="0"/>
              <a:t> (ö. 617/1220) atfedilmesi yanlıştır)</a:t>
            </a:r>
          </a:p>
          <a:p>
            <a:r>
              <a:rPr lang="tr-TR" sz="4000" dirty="0" err="1"/>
              <a:t>Muhyiddin</a:t>
            </a:r>
            <a:r>
              <a:rPr lang="tr-TR" sz="4000" dirty="0"/>
              <a:t> </a:t>
            </a:r>
            <a:r>
              <a:rPr lang="tr-TR" sz="4000" dirty="0" err="1"/>
              <a:t>İbnu’l</a:t>
            </a:r>
            <a:r>
              <a:rPr lang="tr-TR" sz="4000" dirty="0"/>
              <a:t>-Arabî (ö. 638/1240), </a:t>
            </a:r>
            <a:r>
              <a:rPr lang="tr-TR" sz="4000" i="1" dirty="0" err="1"/>
              <a:t>Fusûsu’l</a:t>
            </a:r>
            <a:r>
              <a:rPr lang="tr-TR" sz="4000" i="1" dirty="0"/>
              <a:t>-Hikem</a:t>
            </a:r>
            <a:r>
              <a:rPr lang="tr-TR" sz="4000" dirty="0"/>
              <a:t>; </a:t>
            </a:r>
            <a:r>
              <a:rPr lang="tr-TR" sz="4000" i="1" dirty="0" err="1"/>
              <a:t>Fütûhâtu’l-Mekkiyye</a:t>
            </a:r>
            <a:r>
              <a:rPr lang="tr-TR" sz="4000" i="1" dirty="0"/>
              <a:t>; Rahmet </a:t>
            </a:r>
            <a:r>
              <a:rPr lang="tr-TR" sz="4000" i="1" dirty="0" err="1"/>
              <a:t>mine’r-Rahmân</a:t>
            </a:r>
            <a:r>
              <a:rPr lang="tr-TR" sz="4000" i="1" dirty="0"/>
              <a:t> </a:t>
            </a:r>
            <a:r>
              <a:rPr lang="tr-TR" sz="4000" i="1" dirty="0" err="1"/>
              <a:t>fî’t-tefsîr</a:t>
            </a:r>
            <a:r>
              <a:rPr lang="tr-TR" sz="4000" i="1" dirty="0"/>
              <a:t> ve </a:t>
            </a:r>
            <a:r>
              <a:rPr lang="tr-TR" sz="4000" i="1" dirty="0" err="1"/>
              <a:t>işârâtu’l-Kur’ân</a:t>
            </a:r>
            <a:endParaRPr lang="tr-TR" sz="4000" dirty="0"/>
          </a:p>
          <a:p>
            <a:r>
              <a:rPr lang="tr-TR" sz="4000" dirty="0" err="1"/>
              <a:t>Abdurrezzak</a:t>
            </a:r>
            <a:r>
              <a:rPr lang="tr-TR" sz="4000" dirty="0"/>
              <a:t> Kemaleddin el-</a:t>
            </a:r>
            <a:r>
              <a:rPr lang="tr-TR" sz="4000" dirty="0" err="1"/>
              <a:t>Kaşanî</a:t>
            </a:r>
            <a:r>
              <a:rPr lang="tr-TR" sz="4000" dirty="0"/>
              <a:t> (ö. 730/1329), </a:t>
            </a:r>
            <a:r>
              <a:rPr lang="tr-TR" sz="4000" i="1" dirty="0" err="1"/>
              <a:t>Tevilâtu’l-Kur’ân</a:t>
            </a:r>
            <a:r>
              <a:rPr lang="tr-TR" sz="4000" dirty="0"/>
              <a:t> (</a:t>
            </a:r>
            <a:r>
              <a:rPr lang="tr-TR" sz="4000" i="1" dirty="0" err="1"/>
              <a:t>Te’vilât</a:t>
            </a:r>
            <a:r>
              <a:rPr lang="tr-TR" sz="4000" i="1" dirty="0"/>
              <a:t>-ı </a:t>
            </a:r>
            <a:r>
              <a:rPr lang="tr-TR" sz="4000" i="1" dirty="0" err="1"/>
              <a:t>Kâşâniyye</a:t>
            </a:r>
            <a:r>
              <a:rPr lang="tr-TR" sz="4000" dirty="0"/>
              <a:t>)</a:t>
            </a:r>
          </a:p>
          <a:p>
            <a:r>
              <a:rPr lang="tr-TR" sz="4000" dirty="0" err="1"/>
              <a:t>Nisaburî</a:t>
            </a:r>
            <a:r>
              <a:rPr lang="tr-TR" sz="4000" dirty="0"/>
              <a:t> (ö.850/1447), </a:t>
            </a:r>
            <a:r>
              <a:rPr lang="tr-TR" sz="4000" i="1" dirty="0" err="1"/>
              <a:t>Garaibu’l</a:t>
            </a:r>
            <a:r>
              <a:rPr lang="tr-TR" sz="4000" i="1" dirty="0"/>
              <a:t>-Kur’an ve </a:t>
            </a:r>
            <a:r>
              <a:rPr lang="tr-TR" sz="4000" i="1" dirty="0" err="1"/>
              <a:t>Reğaibu’l</a:t>
            </a:r>
            <a:r>
              <a:rPr lang="tr-TR" sz="4000" i="1" dirty="0"/>
              <a:t>-Furkan</a:t>
            </a:r>
            <a:endParaRPr lang="tr-TR" sz="4000" dirty="0"/>
          </a:p>
          <a:p>
            <a:r>
              <a:rPr lang="tr-TR" sz="4000" dirty="0"/>
              <a:t>Baba </a:t>
            </a:r>
            <a:r>
              <a:rPr lang="tr-TR" sz="4000" dirty="0" err="1"/>
              <a:t>Nimetullah</a:t>
            </a:r>
            <a:r>
              <a:rPr lang="tr-TR" sz="4000" dirty="0"/>
              <a:t> </a:t>
            </a:r>
            <a:r>
              <a:rPr lang="tr-TR" sz="4000" dirty="0" err="1"/>
              <a:t>Nahcivânî</a:t>
            </a:r>
            <a:r>
              <a:rPr lang="tr-TR" sz="4000" dirty="0"/>
              <a:t> (ö. 920/1515), </a:t>
            </a:r>
            <a:r>
              <a:rPr lang="tr-TR" sz="4000" i="1" dirty="0"/>
              <a:t>el-</a:t>
            </a:r>
            <a:r>
              <a:rPr lang="tr-TR" sz="4000" i="1" dirty="0" err="1"/>
              <a:t>Fevâtihu’l</a:t>
            </a:r>
            <a:r>
              <a:rPr lang="tr-TR" sz="4000" i="1" dirty="0"/>
              <a:t>-</a:t>
            </a:r>
            <a:r>
              <a:rPr lang="tr-TR" sz="4000" i="1" dirty="0" err="1"/>
              <a:t>İlâhiyye</a:t>
            </a:r>
            <a:r>
              <a:rPr lang="tr-TR" sz="4000" i="1" dirty="0"/>
              <a:t> </a:t>
            </a:r>
            <a:r>
              <a:rPr lang="tr-TR" sz="4000" i="1" dirty="0" err="1"/>
              <a:t>ve’l-Mefâtihu’l-Gaybiyye</a:t>
            </a:r>
            <a:endParaRPr lang="tr-TR" sz="4000" dirty="0"/>
          </a:p>
          <a:p>
            <a:r>
              <a:rPr lang="tr-TR" sz="4000" dirty="0"/>
              <a:t>İsmail Hakkı </a:t>
            </a:r>
            <a:r>
              <a:rPr lang="tr-TR" sz="4000" dirty="0" err="1"/>
              <a:t>Bursevî</a:t>
            </a:r>
            <a:r>
              <a:rPr lang="tr-TR" sz="4000" dirty="0"/>
              <a:t> (ö. 1138/1725), </a:t>
            </a:r>
            <a:r>
              <a:rPr lang="tr-TR" sz="4000" i="1" dirty="0" err="1"/>
              <a:t>Rûhu’l-Beyân</a:t>
            </a:r>
            <a:endParaRPr lang="tr-TR" sz="4000" i="1" dirty="0"/>
          </a:p>
          <a:p>
            <a:r>
              <a:rPr lang="tr-TR" sz="4000" dirty="0" err="1"/>
              <a:t>İbn</a:t>
            </a:r>
            <a:r>
              <a:rPr lang="tr-TR" sz="4000" dirty="0"/>
              <a:t> Acibe (ö.1224/1809), </a:t>
            </a:r>
            <a:r>
              <a:rPr lang="tr-TR" sz="4000" i="1" dirty="0" err="1"/>
              <a:t>Bahru’l-medîd</a:t>
            </a:r>
            <a:endParaRPr lang="tr-TR" sz="4000" i="1" dirty="0"/>
          </a:p>
          <a:p>
            <a:r>
              <a:rPr lang="tr-TR" sz="4000" dirty="0" err="1"/>
              <a:t>Alûsî</a:t>
            </a:r>
            <a:r>
              <a:rPr lang="tr-TR" sz="4000" dirty="0"/>
              <a:t> (ö.1270/1854), </a:t>
            </a:r>
            <a:r>
              <a:rPr lang="tr-TR" sz="4000" i="1"/>
              <a:t>Rûhu’l-meânî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528176" y="460442"/>
            <a:ext cx="6377958" cy="707499"/>
          </a:xfrm>
        </p:spPr>
        <p:txBody>
          <a:bodyPr/>
          <a:lstStyle/>
          <a:p>
            <a:pPr marL="0" indent="0"/>
            <a:r>
              <a:rPr lang="ar-SA" sz="3600" dirty="0"/>
              <a:t>التفسير الاشاري او الصوفي</a:t>
            </a:r>
            <a:r>
              <a:rPr lang="tr-TR" sz="3600" dirty="0"/>
              <a:t> -3</a:t>
            </a:r>
          </a:p>
        </p:txBody>
      </p:sp>
    </p:spTree>
    <p:extLst>
      <p:ext uri="{BB962C8B-B14F-4D97-AF65-F5344CB8AC3E}">
        <p14:creationId xmlns:p14="http://schemas.microsoft.com/office/powerpoint/2010/main" val="273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177447"/>
            <a:ext cx="9144000" cy="5680553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tr-TR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الشيعة</a:t>
            </a: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الشيعي الامامي</a:t>
            </a:r>
            <a:r>
              <a:rPr lang="tr-TR" sz="2600" dirty="0" smtClean="0"/>
              <a:t> -1</a:t>
            </a:r>
          </a:p>
          <a:p>
            <a:r>
              <a:rPr lang="tr-TR" sz="2600" dirty="0" err="1"/>
              <a:t>Kummî</a:t>
            </a:r>
            <a:r>
              <a:rPr lang="tr-TR" sz="2600" dirty="0"/>
              <a:t> (ö. 307/919),</a:t>
            </a:r>
            <a:r>
              <a:rPr lang="tr-TR" sz="2600" i="1" dirty="0"/>
              <a:t> </a:t>
            </a:r>
            <a:r>
              <a:rPr lang="tr-TR" sz="2600" i="1" dirty="0" err="1"/>
              <a:t>Tefsîru’l-Kummî</a:t>
            </a:r>
            <a:r>
              <a:rPr lang="tr-TR" sz="2600" i="1" dirty="0"/>
              <a:t> </a:t>
            </a:r>
            <a:r>
              <a:rPr lang="tr-TR" sz="2600" dirty="0"/>
              <a:t>(Şia)</a:t>
            </a:r>
          </a:p>
          <a:p>
            <a:r>
              <a:rPr lang="tr-TR" sz="2600" dirty="0" smtClean="0"/>
              <a:t>Ebu </a:t>
            </a:r>
            <a:r>
              <a:rPr lang="tr-TR" sz="2600" dirty="0"/>
              <a:t>Cafer et-</a:t>
            </a:r>
            <a:r>
              <a:rPr lang="tr-TR" sz="2600" dirty="0" err="1"/>
              <a:t>Tûsî</a:t>
            </a:r>
            <a:r>
              <a:rPr lang="tr-TR" sz="2600" dirty="0"/>
              <a:t> (460/1068), </a:t>
            </a:r>
            <a:r>
              <a:rPr lang="tr-TR" sz="2600" i="1" dirty="0"/>
              <a:t>et-</a:t>
            </a:r>
            <a:r>
              <a:rPr lang="tr-TR" sz="2600" i="1" dirty="0" err="1"/>
              <a:t>Tıbyân</a:t>
            </a:r>
            <a:r>
              <a:rPr lang="tr-TR" sz="2600" dirty="0"/>
              <a:t> (Şia</a:t>
            </a:r>
            <a:r>
              <a:rPr lang="tr-TR" sz="2600" dirty="0" smtClean="0"/>
              <a:t>)</a:t>
            </a:r>
          </a:p>
          <a:p>
            <a:r>
              <a:rPr lang="tr-TR" sz="2800" dirty="0" err="1"/>
              <a:t>Tabersî</a:t>
            </a:r>
            <a:r>
              <a:rPr lang="tr-TR" sz="2800" dirty="0"/>
              <a:t> (ö. 548/1153), </a:t>
            </a:r>
            <a:r>
              <a:rPr lang="tr-TR" sz="2800" i="1" dirty="0" err="1"/>
              <a:t>Mecme‘u’l-Beyân</a:t>
            </a:r>
            <a:r>
              <a:rPr lang="tr-TR" sz="2800" i="1" dirty="0"/>
              <a:t> fî </a:t>
            </a:r>
            <a:r>
              <a:rPr lang="tr-TR" sz="2800" i="1" dirty="0" err="1"/>
              <a:t>Tefsîri’l</a:t>
            </a:r>
            <a:r>
              <a:rPr lang="tr-TR" sz="2800" i="1" dirty="0"/>
              <a:t>-Kur’an </a:t>
            </a:r>
            <a:r>
              <a:rPr lang="tr-TR" sz="2800" dirty="0"/>
              <a:t>(Şia</a:t>
            </a:r>
            <a:r>
              <a:rPr lang="tr-TR" sz="2800" dirty="0" smtClean="0"/>
              <a:t>)</a:t>
            </a:r>
          </a:p>
          <a:p>
            <a:r>
              <a:rPr lang="tr-TR" dirty="0"/>
              <a:t>Molla Muhsin </a:t>
            </a:r>
            <a:r>
              <a:rPr lang="tr-TR" dirty="0" err="1"/>
              <a:t>Kaşânî</a:t>
            </a:r>
            <a:r>
              <a:rPr lang="tr-TR" dirty="0"/>
              <a:t> (ö. 1090/1679), </a:t>
            </a:r>
            <a:r>
              <a:rPr lang="tr-TR" i="1" dirty="0" err="1"/>
              <a:t>Tefsîru’s-Sâfî</a:t>
            </a:r>
            <a:r>
              <a:rPr lang="tr-TR" dirty="0"/>
              <a:t> (Şia</a:t>
            </a:r>
            <a:r>
              <a:rPr lang="tr-TR" dirty="0" smtClean="0"/>
              <a:t>)</a:t>
            </a:r>
            <a:endParaRPr lang="tr-TR" sz="2600" dirty="0" smtClean="0"/>
          </a:p>
          <a:p>
            <a:pPr marL="0" indent="0" algn="r">
              <a:buNone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الخوارج</a:t>
            </a: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tr-TR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ar-SA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الخارجي و التفسير الخارجي الاباضي</a:t>
            </a:r>
            <a:r>
              <a:rPr lang="tr-TR" sz="2600" dirty="0" smtClean="0"/>
              <a:t> -2</a:t>
            </a:r>
          </a:p>
          <a:p>
            <a:pPr marL="0" indent="0">
              <a:buNone/>
            </a:pPr>
            <a:r>
              <a:rPr lang="tr-TR" sz="2600" dirty="0" smtClean="0"/>
              <a:t>Hûd b. </a:t>
            </a:r>
            <a:r>
              <a:rPr lang="tr-TR" sz="2600" dirty="0" err="1" smtClean="0"/>
              <a:t>Muhakkem</a:t>
            </a:r>
            <a:r>
              <a:rPr lang="tr-TR" sz="2600" dirty="0" smtClean="0"/>
              <a:t> el-</a:t>
            </a:r>
            <a:r>
              <a:rPr lang="tr-TR" sz="2600" dirty="0" err="1" smtClean="0"/>
              <a:t>Huvvârî</a:t>
            </a:r>
            <a:r>
              <a:rPr lang="tr-TR" sz="2600" dirty="0" smtClean="0"/>
              <a:t> (h. III. yy.), </a:t>
            </a:r>
            <a:r>
              <a:rPr lang="tr-TR" sz="2600" i="1" dirty="0" err="1" smtClean="0"/>
              <a:t>Tefsîru</a:t>
            </a:r>
            <a:r>
              <a:rPr lang="tr-TR" sz="2600" i="1" dirty="0" smtClean="0"/>
              <a:t> Kitabillâhi’l-‘</a:t>
            </a:r>
            <a:r>
              <a:rPr lang="tr-TR" sz="2600" i="1" dirty="0" err="1" smtClean="0"/>
              <a:t>Azîz</a:t>
            </a:r>
            <a:r>
              <a:rPr lang="tr-TR" sz="2600" dirty="0" smtClean="0"/>
              <a:t> (Harici/</a:t>
            </a:r>
            <a:r>
              <a:rPr lang="tr-TR" sz="2600" dirty="0" err="1" smtClean="0"/>
              <a:t>İbadi</a:t>
            </a:r>
            <a:r>
              <a:rPr lang="tr-TR" sz="2600" dirty="0" smtClean="0"/>
              <a:t>)</a:t>
            </a:r>
          </a:p>
          <a:p>
            <a:pPr marL="0" indent="0">
              <a:buNone/>
            </a:pPr>
            <a:r>
              <a:rPr lang="tr-TR" sz="2000" dirty="0"/>
              <a:t>Muhammed b. </a:t>
            </a:r>
            <a:r>
              <a:rPr lang="tr-TR" sz="2000" dirty="0" err="1"/>
              <a:t>Yûsuf</a:t>
            </a:r>
            <a:r>
              <a:rPr lang="tr-TR" sz="2000" dirty="0"/>
              <a:t> </a:t>
            </a:r>
            <a:r>
              <a:rPr lang="tr-TR" sz="2000" dirty="0" err="1"/>
              <a:t>İtfeyyiş</a:t>
            </a:r>
            <a:r>
              <a:rPr lang="tr-TR" sz="2000" dirty="0"/>
              <a:t> (ö. 1332/1914), </a:t>
            </a:r>
            <a:r>
              <a:rPr lang="tr-TR" sz="2000" i="1" dirty="0" err="1"/>
              <a:t>Teysîru’t-Tefsîr</a:t>
            </a:r>
            <a:r>
              <a:rPr lang="tr-TR" sz="2000" i="1" dirty="0"/>
              <a:t>; </a:t>
            </a:r>
            <a:r>
              <a:rPr lang="tr-TR" sz="2000" i="1" dirty="0" err="1"/>
              <a:t>Dâ‘iyu’l</a:t>
            </a:r>
            <a:r>
              <a:rPr lang="tr-TR" sz="2000" i="1" dirty="0"/>
              <a:t>-Amel </a:t>
            </a:r>
            <a:r>
              <a:rPr lang="tr-TR" sz="2000" i="1" dirty="0" err="1"/>
              <a:t>li</a:t>
            </a:r>
            <a:r>
              <a:rPr lang="tr-TR" sz="2000" i="1" dirty="0"/>
              <a:t> </a:t>
            </a:r>
            <a:r>
              <a:rPr lang="tr-TR" sz="2000" i="1" dirty="0" err="1"/>
              <a:t>Yevmi’l</a:t>
            </a:r>
            <a:r>
              <a:rPr lang="tr-TR" sz="2000" i="1" dirty="0"/>
              <a:t>-Emel; </a:t>
            </a:r>
            <a:r>
              <a:rPr lang="tr-TR" sz="2000" i="1" dirty="0" err="1"/>
              <a:t>Himyânu’z-Zâd</a:t>
            </a:r>
            <a:r>
              <a:rPr lang="tr-TR" sz="2000" i="1" dirty="0"/>
              <a:t> ilâ </a:t>
            </a:r>
            <a:r>
              <a:rPr lang="tr-TR" sz="2000" i="1" dirty="0" err="1"/>
              <a:t>Dâri’l-Me‘âd</a:t>
            </a:r>
            <a:r>
              <a:rPr lang="tr-TR" sz="2000" dirty="0"/>
              <a:t> (Harici</a:t>
            </a:r>
            <a:r>
              <a:rPr lang="tr-TR" sz="2000" dirty="0" smtClean="0"/>
              <a:t>)</a:t>
            </a:r>
          </a:p>
          <a:p>
            <a:pPr marL="0" indent="0">
              <a:buNone/>
            </a:pPr>
            <a:r>
              <a:rPr lang="tr-TR" sz="2000" dirty="0" smtClean="0"/>
              <a:t>-el-</a:t>
            </a:r>
            <a:r>
              <a:rPr lang="tr-TR" sz="2000" dirty="0" err="1" smtClean="0"/>
              <a:t>Halili</a:t>
            </a:r>
            <a:r>
              <a:rPr lang="tr-TR" sz="2000" dirty="0" smtClean="0"/>
              <a:t> (ö.1942), </a:t>
            </a:r>
            <a:r>
              <a:rPr lang="tr-TR" sz="2000" i="1" dirty="0" err="1" smtClean="0"/>
              <a:t>Cevâhiru’t</a:t>
            </a:r>
            <a:r>
              <a:rPr lang="tr-TR" sz="2000" i="1" dirty="0" smtClean="0"/>
              <a:t>-tefsir</a:t>
            </a:r>
            <a:r>
              <a:rPr lang="tr-TR" sz="2000" dirty="0"/>
              <a:t> </a:t>
            </a:r>
            <a:r>
              <a:rPr lang="tr-TR" sz="2000" smtClean="0"/>
              <a:t>(harici)</a:t>
            </a:r>
            <a:endParaRPr lang="tr-TR" sz="2600" dirty="0" smtClean="0"/>
          </a:p>
          <a:p>
            <a:pPr marL="0" indent="0" algn="r">
              <a:buNone/>
            </a:pPr>
            <a:r>
              <a:rPr lang="tr-TR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المعتزلة</a:t>
            </a: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المعتزلي</a:t>
            </a:r>
            <a:r>
              <a:rPr lang="tr-TR" sz="2600" dirty="0" smtClean="0"/>
              <a:t> -3</a:t>
            </a:r>
          </a:p>
          <a:p>
            <a:r>
              <a:rPr lang="tr-TR" sz="2800" dirty="0" err="1"/>
              <a:t>Ebû</a:t>
            </a:r>
            <a:r>
              <a:rPr lang="tr-TR" sz="2800" dirty="0"/>
              <a:t> Müslim el-</a:t>
            </a:r>
            <a:r>
              <a:rPr lang="tr-TR" sz="2800" dirty="0" err="1"/>
              <a:t>İsfehânî</a:t>
            </a:r>
            <a:r>
              <a:rPr lang="tr-TR" sz="2800" dirty="0"/>
              <a:t> (ö. 322/934); “</a:t>
            </a:r>
            <a:r>
              <a:rPr lang="tr-TR" sz="2800" i="1" dirty="0" err="1"/>
              <a:t>Câmi’u’t-Te’vîl</a:t>
            </a:r>
            <a:r>
              <a:rPr lang="tr-TR" sz="2800" i="1" dirty="0"/>
              <a:t> </a:t>
            </a:r>
            <a:r>
              <a:rPr lang="tr-TR" sz="2800" i="1" dirty="0" err="1"/>
              <a:t>li</a:t>
            </a:r>
            <a:r>
              <a:rPr lang="tr-TR" sz="2800" i="1" dirty="0"/>
              <a:t> </a:t>
            </a:r>
            <a:r>
              <a:rPr lang="tr-TR" sz="2800" i="1" dirty="0" err="1"/>
              <a:t>Muhkemi’t-Tenzîl</a:t>
            </a:r>
            <a:r>
              <a:rPr lang="tr-TR" sz="2800" dirty="0"/>
              <a:t> (Mutezile)</a:t>
            </a:r>
          </a:p>
          <a:p>
            <a:r>
              <a:rPr lang="tr-TR" sz="2800" dirty="0" err="1"/>
              <a:t>Kâdî</a:t>
            </a:r>
            <a:r>
              <a:rPr lang="tr-TR" sz="2800" dirty="0"/>
              <a:t> </a:t>
            </a:r>
            <a:r>
              <a:rPr lang="tr-TR" sz="2800" dirty="0" err="1"/>
              <a:t>Abdulcebbâr</a:t>
            </a:r>
            <a:r>
              <a:rPr lang="tr-TR" sz="2800" dirty="0"/>
              <a:t> (ö. 415/1024), </a:t>
            </a:r>
            <a:r>
              <a:rPr lang="tr-TR" sz="2800" i="1" dirty="0" err="1"/>
              <a:t>Müteşâbihu’l-Kur’ân</a:t>
            </a:r>
            <a:r>
              <a:rPr lang="tr-TR" sz="2800" dirty="0"/>
              <a:t>, </a:t>
            </a:r>
            <a:r>
              <a:rPr lang="tr-TR" sz="2800" i="1" dirty="0" err="1"/>
              <a:t>Tenzîhu’l-Kur’ân</a:t>
            </a:r>
            <a:r>
              <a:rPr lang="tr-TR" sz="2800" i="1" dirty="0"/>
              <a:t> ‘</a:t>
            </a:r>
            <a:r>
              <a:rPr lang="tr-TR" sz="2800" i="1" dirty="0" err="1"/>
              <a:t>ani’l-Metâin</a:t>
            </a:r>
            <a:r>
              <a:rPr lang="tr-TR" sz="2800" dirty="0"/>
              <a:t> (Mutezile</a:t>
            </a:r>
            <a:r>
              <a:rPr lang="tr-TR" sz="2800" dirty="0" smtClean="0"/>
              <a:t>)</a:t>
            </a:r>
          </a:p>
          <a:p>
            <a:r>
              <a:rPr lang="tr-TR" sz="2000" dirty="0" err="1"/>
              <a:t>Zemahşerî</a:t>
            </a:r>
            <a:r>
              <a:rPr lang="tr-TR" sz="2000" dirty="0"/>
              <a:t> (ö. 538/1143), </a:t>
            </a:r>
            <a:r>
              <a:rPr lang="tr-TR" sz="2000" i="1" dirty="0"/>
              <a:t>el-</a:t>
            </a:r>
            <a:r>
              <a:rPr lang="tr-TR" sz="2000" i="1" dirty="0" err="1"/>
              <a:t>Keşşâf</a:t>
            </a:r>
            <a:r>
              <a:rPr lang="tr-TR" sz="2000" dirty="0"/>
              <a:t> (Mutezile)</a:t>
            </a:r>
            <a:endParaRPr lang="tr-TR" sz="2600" dirty="0" smtClean="0"/>
          </a:p>
          <a:p>
            <a:pPr marL="0" indent="0" algn="r">
              <a:buNone/>
            </a:pPr>
            <a:r>
              <a:rPr lang="tr-TR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اهل السنة</a:t>
            </a:r>
            <a:r>
              <a:rPr lang="tr-TR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ar-SA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السني او تفاسير اهل السنة</a:t>
            </a:r>
            <a:r>
              <a:rPr lang="tr-TR" sz="2600" dirty="0" smtClean="0"/>
              <a:t> -4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39010" y="69115"/>
            <a:ext cx="7756263" cy="895389"/>
          </a:xfrm>
        </p:spPr>
        <p:txBody>
          <a:bodyPr/>
          <a:lstStyle/>
          <a:p>
            <a:pPr marL="0" indent="0" algn="r"/>
            <a:r>
              <a:rPr lang="ar-SA" sz="3200" dirty="0"/>
              <a:t>التفسير الكلامي او المذهبي</a:t>
            </a:r>
            <a:r>
              <a:rPr lang="tr-TR" sz="3200" dirty="0"/>
              <a:t> -4</a:t>
            </a:r>
            <a:br>
              <a:rPr lang="tr-TR" sz="3200" dirty="0"/>
            </a:br>
            <a:r>
              <a:rPr lang="tr-TR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ar-SA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التفسير المعتمدة علي اصول مذهب</a:t>
            </a:r>
            <a:r>
              <a:rPr lang="tr-TR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3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866378"/>
            <a:ext cx="8943584" cy="499162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600" dirty="0"/>
              <a:t>-Muhammed b. Ahmet el-</a:t>
            </a:r>
            <a:r>
              <a:rPr lang="tr-TR" sz="3600" dirty="0" err="1"/>
              <a:t>İskenderâni</a:t>
            </a:r>
            <a:r>
              <a:rPr lang="tr-TR" sz="3600" dirty="0"/>
              <a:t> (ö. 1306/1888</a:t>
            </a:r>
            <a:r>
              <a:rPr lang="tr-TR" sz="3600" dirty="0" smtClean="0"/>
              <a:t>),</a:t>
            </a:r>
            <a:r>
              <a:rPr lang="tr-TR" sz="3600" dirty="0"/>
              <a:t> </a:t>
            </a:r>
            <a:r>
              <a:rPr lang="tr-TR" sz="3600" i="1" dirty="0" err="1"/>
              <a:t>Keşfü’l-esrâri’n-nûrâniyye</a:t>
            </a:r>
            <a:endParaRPr lang="tr-TR" sz="3600" i="1" dirty="0" smtClean="0"/>
          </a:p>
          <a:p>
            <a:pPr>
              <a:buNone/>
            </a:pPr>
            <a:r>
              <a:rPr lang="tr-TR" sz="3600" dirty="0" smtClean="0"/>
              <a:t>-</a:t>
            </a:r>
            <a:r>
              <a:rPr lang="tr-TR" sz="3600" dirty="0"/>
              <a:t>Gazi </a:t>
            </a:r>
            <a:r>
              <a:rPr lang="tr-TR" sz="3600" dirty="0" err="1"/>
              <a:t>Ahmed</a:t>
            </a:r>
            <a:r>
              <a:rPr lang="tr-TR" sz="3600" dirty="0"/>
              <a:t> Muhtar </a:t>
            </a:r>
            <a:r>
              <a:rPr lang="tr-TR" sz="3600" dirty="0" smtClean="0"/>
              <a:t>Paşa </a:t>
            </a:r>
            <a:r>
              <a:rPr lang="tr-TR" sz="3600" dirty="0"/>
              <a:t>(ö. 1337/1920</a:t>
            </a:r>
            <a:r>
              <a:rPr lang="tr-TR" sz="3600" dirty="0" smtClean="0"/>
              <a:t>), </a:t>
            </a:r>
            <a:r>
              <a:rPr lang="tr-TR" sz="3600" i="1" dirty="0" err="1" smtClean="0"/>
              <a:t>Serâirü’l-Ķur’ân</a:t>
            </a:r>
            <a:r>
              <a:rPr lang="tr-TR" sz="3600" i="1" dirty="0" smtClean="0"/>
              <a:t> </a:t>
            </a:r>
            <a:r>
              <a:rPr lang="tr-TR" sz="3600" i="1" dirty="0"/>
              <a:t>fî </a:t>
            </a:r>
            <a:r>
              <a:rPr lang="tr-TR" sz="3600" i="1" dirty="0" err="1"/>
              <a:t>tekvîni</a:t>
            </a:r>
            <a:r>
              <a:rPr lang="tr-TR" sz="3600" i="1" dirty="0"/>
              <a:t> ve </a:t>
            </a:r>
            <a:r>
              <a:rPr lang="tr-TR" sz="3600" i="1" dirty="0" err="1" smtClean="0"/>
              <a:t>ifnâi</a:t>
            </a:r>
            <a:r>
              <a:rPr lang="tr-TR" sz="3600" i="1" dirty="0" smtClean="0"/>
              <a:t> </a:t>
            </a:r>
            <a:r>
              <a:rPr lang="tr-TR" sz="3600" i="1" dirty="0"/>
              <a:t>ve </a:t>
            </a:r>
            <a:r>
              <a:rPr lang="tr-TR" sz="3600" i="1" dirty="0" err="1" smtClean="0"/>
              <a:t>iâdeti’l-ekvân</a:t>
            </a:r>
            <a:endParaRPr lang="tr-TR" sz="3600" i="1" dirty="0" smtClean="0"/>
          </a:p>
          <a:p>
            <a:pPr>
              <a:buNone/>
            </a:pPr>
            <a:r>
              <a:rPr lang="tr-TR" sz="3600" dirty="0" smtClean="0"/>
              <a:t>-</a:t>
            </a:r>
            <a:r>
              <a:rPr lang="tr-TR" sz="3600" dirty="0" err="1" smtClean="0"/>
              <a:t>Tantâvî</a:t>
            </a:r>
            <a:r>
              <a:rPr lang="tr-TR" sz="3600" dirty="0" smtClean="0"/>
              <a:t> </a:t>
            </a:r>
            <a:r>
              <a:rPr lang="tr-TR" sz="3600" dirty="0" err="1"/>
              <a:t>Cevherî</a:t>
            </a:r>
            <a:r>
              <a:rPr lang="tr-TR" sz="3600" dirty="0"/>
              <a:t> (ö. 1358/1940), </a:t>
            </a:r>
            <a:r>
              <a:rPr lang="tr-TR" sz="3600" i="1" dirty="0"/>
              <a:t>el-</a:t>
            </a:r>
            <a:r>
              <a:rPr lang="tr-TR" sz="3600" i="1" dirty="0" err="1"/>
              <a:t>Cevâhir</a:t>
            </a:r>
            <a:r>
              <a:rPr lang="tr-TR" sz="3600" i="1" dirty="0"/>
              <a:t> fi </a:t>
            </a:r>
            <a:r>
              <a:rPr lang="tr-TR" sz="3600" i="1" dirty="0" err="1"/>
              <a:t>Tefsiri’l-Kur’ân</a:t>
            </a:r>
            <a:r>
              <a:rPr lang="tr-TR" sz="3600" dirty="0"/>
              <a:t>; </a:t>
            </a:r>
            <a:r>
              <a:rPr lang="tr-TR" sz="3600" i="1" dirty="0"/>
              <a:t>et-</a:t>
            </a:r>
            <a:r>
              <a:rPr lang="tr-TR" sz="3600" i="1" dirty="0" err="1"/>
              <a:t>Tâcu’l</a:t>
            </a:r>
            <a:r>
              <a:rPr lang="tr-TR" sz="3600" i="1" dirty="0"/>
              <a:t>-</a:t>
            </a:r>
            <a:r>
              <a:rPr lang="tr-TR" sz="3600" i="1" dirty="0" err="1"/>
              <a:t>Murassâ</a:t>
            </a:r>
            <a:r>
              <a:rPr lang="tr-TR" sz="3600" i="1" dirty="0"/>
              <a:t> </a:t>
            </a:r>
            <a:r>
              <a:rPr lang="tr-TR" sz="3600" i="1" dirty="0" err="1"/>
              <a:t>bi</a:t>
            </a:r>
            <a:r>
              <a:rPr lang="tr-TR" sz="3600" i="1" dirty="0"/>
              <a:t> </a:t>
            </a:r>
            <a:r>
              <a:rPr lang="tr-TR" sz="3600" i="1" dirty="0" err="1"/>
              <a:t>Cevâhiri’l-Kur’ân</a:t>
            </a:r>
            <a:r>
              <a:rPr lang="tr-TR" sz="3600" i="1" dirty="0"/>
              <a:t> </a:t>
            </a:r>
            <a:r>
              <a:rPr lang="tr-TR" sz="3600" i="1" dirty="0" err="1" smtClean="0"/>
              <a:t>ve’l-Uûm</a:t>
            </a:r>
            <a:endParaRPr lang="tr-TR" sz="3600" dirty="0"/>
          </a:p>
          <a:p>
            <a:pPr>
              <a:buNone/>
            </a:pPr>
            <a:r>
              <a:rPr lang="tr-TR" sz="3600" dirty="0" smtClean="0"/>
              <a:t>-</a:t>
            </a:r>
            <a:r>
              <a:rPr lang="tr-TR" sz="3600" dirty="0" err="1" smtClean="0"/>
              <a:t>Abdülazîz</a:t>
            </a:r>
            <a:r>
              <a:rPr lang="tr-TR" sz="3600" dirty="0" smtClean="0"/>
              <a:t> </a:t>
            </a:r>
            <a:r>
              <a:rPr lang="tr-TR" sz="3600" dirty="0" err="1" smtClean="0"/>
              <a:t>İsmâil</a:t>
            </a:r>
            <a:r>
              <a:rPr lang="tr-TR" sz="3600" dirty="0" smtClean="0"/>
              <a:t>, </a:t>
            </a:r>
            <a:r>
              <a:rPr lang="tr-TR" sz="3600" i="1" dirty="0"/>
              <a:t>el-İslâm </a:t>
            </a:r>
            <a:r>
              <a:rPr lang="tr-TR" sz="3600" i="1" dirty="0" err="1" smtClean="0"/>
              <a:t>ve’t-tıbbü’l-hadîŝ</a:t>
            </a:r>
            <a:endParaRPr lang="tr-TR" sz="3600" i="1" dirty="0" smtClean="0"/>
          </a:p>
          <a:p>
            <a:pPr>
              <a:buNone/>
            </a:pPr>
            <a:r>
              <a:rPr lang="tr-TR" sz="3600" dirty="0" smtClean="0"/>
              <a:t>-Hanefî </a:t>
            </a:r>
            <a:r>
              <a:rPr lang="tr-TR" sz="3600" dirty="0" err="1" smtClean="0"/>
              <a:t>Ahmed</a:t>
            </a:r>
            <a:r>
              <a:rPr lang="tr-TR" sz="3600" dirty="0" smtClean="0"/>
              <a:t>, </a:t>
            </a:r>
            <a:r>
              <a:rPr lang="tr-TR" sz="3600" i="1" dirty="0" err="1" smtClean="0"/>
              <a:t>Mu‘cizâtü’l-Kur’ân</a:t>
            </a:r>
            <a:r>
              <a:rPr lang="tr-TR" sz="3600" i="1" dirty="0" smtClean="0"/>
              <a:t> </a:t>
            </a:r>
            <a:r>
              <a:rPr lang="tr-TR" sz="3600" i="1" dirty="0"/>
              <a:t>fî </a:t>
            </a:r>
            <a:r>
              <a:rPr lang="tr-TR" sz="3600" i="1" dirty="0" err="1" smtClean="0"/>
              <a:t>vasfi’l-kâinât</a:t>
            </a:r>
            <a:r>
              <a:rPr lang="tr-TR" sz="3600" i="1" dirty="0" smtClean="0"/>
              <a:t>; et-</a:t>
            </a:r>
            <a:r>
              <a:rPr lang="tr-TR" sz="3600" i="1" dirty="0" err="1" smtClean="0"/>
              <a:t>Tefsîrü’l</a:t>
            </a:r>
            <a:r>
              <a:rPr lang="tr-TR" sz="3600" i="1" dirty="0" smtClean="0"/>
              <a:t>-‘ilmî </a:t>
            </a:r>
            <a:r>
              <a:rPr lang="tr-TR" sz="3600" i="1" dirty="0" err="1" smtClean="0"/>
              <a:t>li’l-âyâti’l-kevniyye</a:t>
            </a:r>
            <a:endParaRPr lang="tr-TR" sz="3600" i="1" dirty="0" smtClean="0"/>
          </a:p>
          <a:p>
            <a:pPr>
              <a:buNone/>
            </a:pPr>
            <a:endParaRPr lang="tr-TR" sz="4000" dirty="0"/>
          </a:p>
          <a:p>
            <a:pPr>
              <a:buNone/>
            </a:pPr>
            <a:r>
              <a:rPr lang="tr-TR" sz="4000" dirty="0" smtClean="0"/>
              <a:t>-</a:t>
            </a:r>
            <a:r>
              <a:rPr lang="lv-LV" sz="2800" dirty="0"/>
              <a:t>Hind Şelebî, </a:t>
            </a:r>
            <a:r>
              <a:rPr lang="lv-LV" sz="2800" i="1" dirty="0" smtClean="0"/>
              <a:t>et-Tefsîrü’l-</a:t>
            </a:r>
            <a:r>
              <a:rPr lang="tr-TR" sz="2800" i="1" dirty="0" smtClean="0"/>
              <a:t>‘</a:t>
            </a:r>
            <a:r>
              <a:rPr lang="lv-LV" sz="2800" i="1" dirty="0" smtClean="0"/>
              <a:t>ilmî li’l-</a:t>
            </a:r>
            <a:r>
              <a:rPr lang="tr-TR" sz="2800" i="1" dirty="0" smtClean="0"/>
              <a:t>K</a:t>
            </a:r>
            <a:r>
              <a:rPr lang="lv-LV" sz="2800" i="1" dirty="0" smtClean="0"/>
              <a:t>ur</a:t>
            </a:r>
            <a:r>
              <a:rPr lang="tr-TR" sz="2800" i="1" dirty="0" smtClean="0"/>
              <a:t>’</a:t>
            </a:r>
            <a:r>
              <a:rPr lang="lv-LV" sz="2800" i="1" dirty="0" smtClean="0"/>
              <a:t>âni’l-Kerîm beyne’n-na</a:t>
            </a:r>
            <a:r>
              <a:rPr lang="tr-TR" sz="2800" i="1" dirty="0" smtClean="0"/>
              <a:t>z</a:t>
            </a:r>
            <a:r>
              <a:rPr lang="lv-LV" sz="2800" i="1" dirty="0" smtClean="0"/>
              <a:t>ariyye ve’t-ta</a:t>
            </a:r>
            <a:r>
              <a:rPr lang="tr-TR" sz="2800" i="1" dirty="0" smtClean="0"/>
              <a:t>t</a:t>
            </a:r>
            <a:r>
              <a:rPr lang="lv-LV" sz="2800" i="1" dirty="0" smtClean="0"/>
              <a:t>bî</a:t>
            </a:r>
            <a:r>
              <a:rPr lang="tr-TR" sz="2800" i="1" dirty="0" smtClean="0"/>
              <a:t>k</a:t>
            </a:r>
            <a:r>
              <a:rPr lang="lv-LV" sz="2800" dirty="0" smtClean="0"/>
              <a:t>, </a:t>
            </a:r>
            <a:r>
              <a:rPr lang="lv-LV" sz="2800" dirty="0"/>
              <a:t>Tunus </a:t>
            </a:r>
            <a:r>
              <a:rPr lang="lv-LV" sz="2800" dirty="0" smtClean="0"/>
              <a:t>1985</a:t>
            </a:r>
            <a:endParaRPr lang="tr-TR" sz="2800" dirty="0" smtClean="0"/>
          </a:p>
          <a:p>
            <a:pPr>
              <a:buNone/>
            </a:pPr>
            <a:r>
              <a:rPr lang="tr-TR" sz="2800" dirty="0"/>
              <a:t>-</a:t>
            </a:r>
            <a:r>
              <a:rPr lang="lv-LV" sz="2800" dirty="0" smtClean="0"/>
              <a:t>Ahmed </a:t>
            </a:r>
            <a:r>
              <a:rPr lang="lv-LV" sz="2800" dirty="0"/>
              <a:t>Ömer Ebû Hacer, </a:t>
            </a:r>
            <a:r>
              <a:rPr lang="lv-LV" sz="2800" i="1" dirty="0" smtClean="0"/>
              <a:t>et-Tefsîrü’l-</a:t>
            </a:r>
            <a:r>
              <a:rPr lang="tr-TR" sz="2800" i="1" dirty="0" smtClean="0"/>
              <a:t>‘</a:t>
            </a:r>
            <a:r>
              <a:rPr lang="lv-LV" sz="2800" i="1" dirty="0" smtClean="0"/>
              <a:t>ilmî </a:t>
            </a:r>
            <a:r>
              <a:rPr lang="lv-LV" sz="2800" i="1" dirty="0"/>
              <a:t>fi’l-mîzân</a:t>
            </a:r>
            <a:endParaRPr lang="tr-TR" sz="4000" i="1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ar-SA" sz="3600" dirty="0"/>
              <a:t>التفسير العلمي</a:t>
            </a:r>
            <a:r>
              <a:rPr lang="tr-TR" sz="3600" dirty="0"/>
              <a:t> -5</a:t>
            </a:r>
          </a:p>
        </p:txBody>
      </p:sp>
    </p:spTree>
    <p:extLst>
      <p:ext uri="{BB962C8B-B14F-4D97-AF65-F5344CB8AC3E}">
        <p14:creationId xmlns:p14="http://schemas.microsoft.com/office/powerpoint/2010/main" val="273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10518</TotalTime>
  <Words>945</Words>
  <Application>Microsoft Office PowerPoint</Application>
  <PresentationFormat>Ekran Gösterisi (4:3)</PresentationFormat>
  <Paragraphs>101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2_Hardcover</vt:lpstr>
      <vt:lpstr>A.Ü. İlahiyat Fakültesi 1. Sınıf  Tefsir Tarihi ve Usulü  تاريخ التفسير وأصوله</vt:lpstr>
      <vt:lpstr>اقسام التفسير ss.?</vt:lpstr>
      <vt:lpstr>اقسام التفسير من ناحية المصدر</vt:lpstr>
      <vt:lpstr>اقسام التفسير من ناحية الاتجاه</vt:lpstr>
      <vt:lpstr>التفسير اللغوي او اللفظي للقرآن الكريم -1</vt:lpstr>
      <vt:lpstr>التفسير الفقهي -2</vt:lpstr>
      <vt:lpstr>التفسير الاشاري او الصوفي -3</vt:lpstr>
      <vt:lpstr>التفسير الكلامي او المذهبي -4 (التفسير المعتمدة علي اصول مذهب)</vt:lpstr>
      <vt:lpstr>التفسير العلمي -5</vt:lpstr>
      <vt:lpstr>التفسير الفلسفي -6</vt:lpstr>
      <vt:lpstr>التفسير الاجتماعي و الادبي -7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546</cp:revision>
  <cp:lastPrinted>2016-03-08T11:30:58Z</cp:lastPrinted>
  <dcterms:created xsi:type="dcterms:W3CDTF">2014-10-29T07:48:48Z</dcterms:created>
  <dcterms:modified xsi:type="dcterms:W3CDTF">2019-11-05T11:18:29Z</dcterms:modified>
</cp:coreProperties>
</file>