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7" r:id="rId21"/>
    <p:sldId id="279" r:id="rId22"/>
    <p:sldId id="280" r:id="rId23"/>
    <p:sldId id="282" r:id="rId24"/>
    <p:sldId id="281" r:id="rId25"/>
    <p:sldId id="283" r:id="rId26"/>
    <p:sldId id="284"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303" r:id="rId40"/>
    <p:sldId id="304" r:id="rId41"/>
    <p:sldId id="305" r:id="rId42"/>
    <p:sldId id="306"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br>
              <a:rPr lang="tr-TR" sz="6600" dirty="0">
                <a:solidFill>
                  <a:srgbClr val="FF0000"/>
                </a:solidFill>
                <a:latin typeface="Times New Roman"/>
                <a:ea typeface="Times New Roman"/>
              </a:rPr>
            </a:br>
            <a:endParaRPr lang="tr-TR" dirty="0">
              <a:solidFill>
                <a:srgbClr val="FF0000"/>
              </a:solidFill>
            </a:endParaRPr>
          </a:p>
        </p:txBody>
      </p:sp>
    </p:spTree>
    <p:extLst>
      <p:ext uri="{BB962C8B-B14F-4D97-AF65-F5344CB8AC3E}">
        <p14:creationId xmlns:p14="http://schemas.microsoft.com/office/powerpoint/2010/main" val="526776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just"/>
            <a:r>
              <a:rPr lang="tr-TR" dirty="0"/>
              <a:t>1- </a:t>
            </a:r>
            <a:r>
              <a:rPr lang="tr-TR" sz="1600" dirty="0"/>
              <a:t>(Değişik ikinci cümle: 25/5/2005 – 5353/8 md.) </a:t>
            </a:r>
            <a:r>
              <a:rPr lang="tr-TR" b="1" u="sng" dirty="0">
                <a:solidFill>
                  <a:srgbClr val="C00000"/>
                </a:solidFill>
              </a:rPr>
              <a:t>Gözaltı süresi</a:t>
            </a:r>
            <a:r>
              <a:rPr lang="tr-TR" dirty="0"/>
              <a:t>, </a:t>
            </a:r>
            <a:r>
              <a:rPr lang="tr-TR" b="1" dirty="0"/>
              <a:t>yakalama yerine en yakın hâkim veya mahkemeye gönderilmesi için zorunlu süre hariç, </a:t>
            </a:r>
            <a:r>
              <a:rPr lang="tr-TR" b="1" u="sng" dirty="0"/>
              <a:t>yakalama anından itibaren  </a:t>
            </a:r>
            <a:r>
              <a:rPr lang="tr-TR" b="1" dirty="0" err="1"/>
              <a:t>yirmidört</a:t>
            </a:r>
            <a:r>
              <a:rPr lang="tr-TR" b="1" dirty="0"/>
              <a:t> saati geçemez</a:t>
            </a:r>
            <a:r>
              <a:rPr lang="tr-TR" sz="1600" dirty="0"/>
              <a:t>.(Ek cümle: 25/5/2005 – 5353/8 md.) </a:t>
            </a:r>
            <a:br>
              <a:rPr lang="tr-TR" sz="1600" dirty="0"/>
            </a:br>
            <a:br>
              <a:rPr lang="tr-TR" sz="1600" dirty="0"/>
            </a:br>
            <a:r>
              <a:rPr lang="tr-TR" b="1" dirty="0"/>
              <a:t>Yakalama yerine en yakın hâkim veya mahkemeye gönderilme için zorunlu süre </a:t>
            </a:r>
            <a:r>
              <a:rPr lang="tr-TR" b="1" dirty="0" err="1"/>
              <a:t>oniki</a:t>
            </a:r>
            <a:r>
              <a:rPr lang="tr-TR" b="1" dirty="0"/>
              <a:t> saatten fazla olamaz</a:t>
            </a:r>
            <a:r>
              <a:rPr lang="tr-TR"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just"/>
            <a:r>
              <a:rPr lang="tr-TR" dirty="0"/>
              <a:t>(3) </a:t>
            </a:r>
            <a:r>
              <a:rPr lang="tr-TR" b="1" u="sng" dirty="0">
                <a:solidFill>
                  <a:srgbClr val="C00000"/>
                </a:solidFill>
              </a:rPr>
              <a:t>Toplu olarak işlenen suçlarda</a:t>
            </a:r>
            <a:r>
              <a:rPr lang="tr-TR" dirty="0"/>
              <a:t>, </a:t>
            </a:r>
            <a:r>
              <a:rPr lang="tr-TR" b="1" u="sng" dirty="0">
                <a:solidFill>
                  <a:srgbClr val="00B050"/>
                </a:solidFill>
              </a:rPr>
              <a:t>delillerin toplanmasındaki güçlük veya şüpheli sayısının çokluğu nedeniyle;</a:t>
            </a:r>
            <a:r>
              <a:rPr lang="tr-TR" dirty="0"/>
              <a:t> </a:t>
            </a:r>
            <a:r>
              <a:rPr lang="tr-TR" b="1" u="sng" dirty="0"/>
              <a:t>Cumhuriyet savcısı gözaltı süresinin, her defasında bir günü geçmemek üzere, üç gün süreyle uzatılmasına yazılı olarak emir verebilir</a:t>
            </a:r>
            <a:r>
              <a:rPr lang="tr-TR" dirty="0"/>
              <a:t>. </a:t>
            </a:r>
            <a:r>
              <a:rPr lang="tr-TR" dirty="0">
                <a:solidFill>
                  <a:srgbClr val="C00000"/>
                </a:solidFill>
              </a:rPr>
              <a:t>Gözaltı süresinin uzatılması emri gözaltına alınana derhâl tebliğ edilir.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lstStyle/>
          <a:p>
            <a:pPr algn="just"/>
            <a:r>
              <a:rPr lang="tr-TR" dirty="0"/>
              <a:t>(2) </a:t>
            </a:r>
            <a:r>
              <a:rPr lang="tr-TR" b="1" u="sng" dirty="0">
                <a:solidFill>
                  <a:srgbClr val="C00000"/>
                </a:solidFill>
              </a:rPr>
              <a:t>Gözaltına alma, bu tedbirin soruşturma yönünden zorunlu olmasına ve kişinin bir suçu işlediği şüphesini gösteren </a:t>
            </a:r>
            <a:r>
              <a:rPr lang="tr-TR" sz="4800" b="1" u="sng" dirty="0">
                <a:solidFill>
                  <a:srgbClr val="C00000"/>
                </a:solidFill>
              </a:rPr>
              <a:t>somut delillerin </a:t>
            </a:r>
            <a:r>
              <a:rPr lang="tr-TR" b="1" u="sng" dirty="0">
                <a:solidFill>
                  <a:srgbClr val="C00000"/>
                </a:solidFill>
              </a:rPr>
              <a:t>varlığına bağlıdır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6357982"/>
          </a:xfrm>
        </p:spPr>
        <p:txBody>
          <a:bodyPr>
            <a:normAutofit/>
          </a:bodyPr>
          <a:lstStyle/>
          <a:p>
            <a:pPr algn="just"/>
            <a:r>
              <a:rPr lang="tr-TR" sz="3200" b="1" u="sng" dirty="0">
                <a:solidFill>
                  <a:srgbClr val="FF0000"/>
                </a:solidFill>
              </a:rPr>
              <a:t>Kamuoyunda </a:t>
            </a:r>
            <a:r>
              <a:rPr lang="tr-TR" sz="3200" b="1" u="sng" dirty="0" err="1">
                <a:solidFill>
                  <a:srgbClr val="FF0000"/>
                </a:solidFill>
              </a:rPr>
              <a:t>içgüvenlik</a:t>
            </a:r>
            <a:r>
              <a:rPr lang="tr-TR" sz="3200" b="1" u="sng" dirty="0">
                <a:solidFill>
                  <a:srgbClr val="FF0000"/>
                </a:solidFill>
              </a:rPr>
              <a:t> paketi olarak bilinen (2015-6638 sayılı kanun) değişiklikle getirilen ve kolluk amirine yeni yetkiler veren değişik</a:t>
            </a:r>
            <a:br>
              <a:rPr lang="tr-TR" sz="3200" dirty="0"/>
            </a:br>
            <a:br>
              <a:rPr lang="tr-TR" sz="3600" dirty="0"/>
            </a:br>
            <a:r>
              <a:rPr lang="tr-TR" sz="3100" dirty="0"/>
              <a:t>(4) (Ek: </a:t>
            </a:r>
            <a:r>
              <a:rPr lang="tr-TR" sz="3100" b="1" dirty="0">
                <a:solidFill>
                  <a:srgbClr val="C00000"/>
                </a:solidFill>
              </a:rPr>
              <a:t>27/3/2015-6638/13</a:t>
            </a:r>
            <a:r>
              <a:rPr lang="tr-TR" sz="3100" dirty="0"/>
              <a:t> md.) </a:t>
            </a:r>
            <a:r>
              <a:rPr lang="tr-TR" sz="3100" b="1" dirty="0"/>
              <a:t>Suçüstü hâlleriyle sınırlı olmak kaydıyla;</a:t>
            </a:r>
            <a:r>
              <a:rPr lang="tr-TR" sz="3100" dirty="0"/>
              <a:t> </a:t>
            </a:r>
            <a:r>
              <a:rPr lang="tr-TR" sz="3100" dirty="0">
                <a:solidFill>
                  <a:srgbClr val="C00000"/>
                </a:solidFill>
              </a:rPr>
              <a:t>kişi hakkında aşağıdaki bentlerde belirtilen suçlarda </a:t>
            </a:r>
            <a:r>
              <a:rPr lang="tr-TR" sz="3100" b="1" u="sng" dirty="0"/>
              <a:t>mülki amirlerce belirlenecek kolluk amirleri tarafından </a:t>
            </a:r>
            <a:r>
              <a:rPr lang="tr-TR" sz="3100" dirty="0"/>
              <a:t>yirmi dört saate kadar, şiddet olaylarının yaygınlaşarak kamu düzeninin ciddi şekilde bozulmasına yol açabilecek toplumsal olaylar sırasında ve toplu olarak işlenen suçlarda kırk sekiz saate kadar gözaltına alınma kararı verilebilir.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40444"/>
          </a:xfrm>
        </p:spPr>
        <p:txBody>
          <a:bodyPr>
            <a:normAutofit fontScale="90000"/>
          </a:bodyPr>
          <a:lstStyle/>
          <a:p>
            <a:pPr algn="just"/>
            <a:r>
              <a:rPr lang="tr-TR" dirty="0"/>
              <a:t>(5) </a:t>
            </a:r>
            <a:r>
              <a:rPr lang="tr-TR" b="1" dirty="0">
                <a:solidFill>
                  <a:srgbClr val="C00000"/>
                </a:solidFill>
              </a:rPr>
              <a:t>Yakalama işlemine, gözaltına alma ve gözaltı süresinin uzatılmasına ilişkin Cumhuriyet savcısının yazılı emrine karşı</a:t>
            </a:r>
            <a:r>
              <a:rPr lang="tr-TR" b="1" dirty="0"/>
              <a:t>, </a:t>
            </a:r>
            <a:r>
              <a:rPr lang="tr-TR" b="1" u="sng" dirty="0"/>
              <a:t>yakalanan kişi, müdafii veya kanunî temsilcisi, eşi ya da birinci veya ikinci derecede kan hısımı,</a:t>
            </a:r>
            <a:r>
              <a:rPr lang="tr-TR" b="1" dirty="0"/>
              <a:t> hemen serbest bırakılmayı sağlamak için </a:t>
            </a:r>
            <a:r>
              <a:rPr lang="tr-TR" b="1" u="sng" dirty="0">
                <a:solidFill>
                  <a:srgbClr val="C00000"/>
                </a:solidFill>
              </a:rPr>
              <a:t>sulh ceza hâkimine başvurabilir.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40444"/>
          </a:xfrm>
        </p:spPr>
        <p:txBody>
          <a:bodyPr>
            <a:normAutofit fontScale="90000"/>
          </a:bodyPr>
          <a:lstStyle/>
          <a:p>
            <a:pPr algn="just"/>
            <a:r>
              <a:rPr lang="tr-TR" b="1" dirty="0"/>
              <a:t>Sulh ceza hâkimi </a:t>
            </a:r>
            <a:r>
              <a:rPr lang="tr-TR" dirty="0"/>
              <a:t>incelemeyi evrak üzerinde yaparak </a:t>
            </a:r>
            <a:r>
              <a:rPr lang="tr-TR" b="1" dirty="0"/>
              <a:t>derhâl ve nihayet </a:t>
            </a:r>
            <a:r>
              <a:rPr lang="tr-TR" b="1" dirty="0" err="1"/>
              <a:t>yirmidört</a:t>
            </a:r>
            <a:r>
              <a:rPr lang="tr-TR" b="1" dirty="0"/>
              <a:t> saat dolmadan başvuruyu sonuçlandırır.</a:t>
            </a:r>
            <a:r>
              <a:rPr lang="tr-TR" dirty="0"/>
              <a:t> Yakalamanın veya gözaltına alma veya gözaltı süresini uzatmanın </a:t>
            </a:r>
            <a:r>
              <a:rPr lang="tr-TR" b="1" dirty="0"/>
              <a:t>yerinde olduğu kanısına varılırsa başvuru reddedilir </a:t>
            </a:r>
            <a:r>
              <a:rPr lang="tr-TR" b="1" dirty="0">
                <a:solidFill>
                  <a:srgbClr val="C00000"/>
                </a:solidFill>
              </a:rPr>
              <a:t>ya da </a:t>
            </a:r>
            <a:r>
              <a:rPr lang="tr-TR" b="1" dirty="0"/>
              <a:t>yakalananın derhâl soruşturma evrakı ile Cumhuriyet Savcılığında hazır bulundurulmasına karar verilir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lstStyle/>
          <a:p>
            <a:pPr algn="just"/>
            <a:r>
              <a:rPr lang="tr-TR" dirty="0"/>
              <a:t>(6) </a:t>
            </a:r>
            <a:r>
              <a:rPr lang="tr-TR" b="1" dirty="0"/>
              <a:t>Gözaltı süresinin dolması</a:t>
            </a:r>
            <a:r>
              <a:rPr lang="tr-TR" dirty="0"/>
              <a:t> </a:t>
            </a:r>
            <a:r>
              <a:rPr lang="tr-TR" dirty="0">
                <a:solidFill>
                  <a:srgbClr val="C00000"/>
                </a:solidFill>
              </a:rPr>
              <a:t>veya</a:t>
            </a:r>
            <a:r>
              <a:rPr lang="tr-TR" dirty="0"/>
              <a:t> </a:t>
            </a:r>
            <a:r>
              <a:rPr lang="tr-TR" b="1" dirty="0"/>
              <a:t>sulh ceza hâkiminin kararı üzerine serbest bırakılan kişi </a:t>
            </a:r>
            <a:r>
              <a:rPr lang="tr-TR" dirty="0"/>
              <a:t>hakkında yakalamaya neden olan fiille ilgili  </a:t>
            </a:r>
            <a:r>
              <a:rPr lang="tr-TR" b="1" dirty="0">
                <a:solidFill>
                  <a:srgbClr val="C00000"/>
                </a:solidFill>
              </a:rPr>
              <a:t>yeni ve yeterli delil elde edilmedikçe ve Cumhuriyet savcısının kararı olmadıkça </a:t>
            </a:r>
            <a:r>
              <a:rPr lang="tr-TR" b="1" u="sng" dirty="0"/>
              <a:t>bir daha aynı nedenle yakalama işlemi uygulanamaz</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40444"/>
          </a:xfrm>
        </p:spPr>
        <p:txBody>
          <a:bodyPr/>
          <a:lstStyle/>
          <a:p>
            <a:pPr algn="just"/>
            <a:r>
              <a:rPr lang="tr-TR" dirty="0"/>
              <a:t>(</a:t>
            </a:r>
            <a:r>
              <a:rPr lang="tr-TR" b="1" u="sng" dirty="0"/>
              <a:t>7)Gözaltına alınan kişi bırakılmazsa, </a:t>
            </a:r>
            <a:r>
              <a:rPr lang="tr-TR" b="1" u="sng" dirty="0">
                <a:solidFill>
                  <a:srgbClr val="00B050"/>
                </a:solidFill>
              </a:rPr>
              <a:t>en geç bu süreler sonunda </a:t>
            </a:r>
            <a:r>
              <a:rPr lang="tr-TR" b="1" u="sng" dirty="0">
                <a:solidFill>
                  <a:srgbClr val="C00000"/>
                </a:solidFill>
              </a:rPr>
              <a:t>sulh ceza hâkimi önüne çıkarılıp sorguya çekilir.</a:t>
            </a:r>
            <a:r>
              <a:rPr lang="tr-TR" dirty="0"/>
              <a:t> </a:t>
            </a:r>
            <a:r>
              <a:rPr lang="tr-TR" b="1" u="sng" dirty="0">
                <a:solidFill>
                  <a:srgbClr val="7030A0"/>
                </a:solidFill>
              </a:rPr>
              <a:t>Sorguda müdafii de hazır bulunur.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a:bodyPr>
          <a:lstStyle/>
          <a:p>
            <a:pPr algn="just"/>
            <a:r>
              <a:rPr lang="tr-TR" sz="3600" b="1" dirty="0">
                <a:solidFill>
                  <a:srgbClr val="C00000"/>
                </a:solidFill>
              </a:rPr>
              <a:t>Gözaltı işlemlerinin denetimi  </a:t>
            </a:r>
            <a:r>
              <a:rPr lang="tr-TR" sz="3600" dirty="0"/>
              <a:t>Madde 92 –  (1) Cumhuriyet başsavcıları veya görevlendirecekleri Cumhuriyet savcıları, adlî görevlerinin gereği olarak, gözaltına alınan kişilerin bulundurulacakları nezarethaneleri, varsa ifade alma odalarını, bu kişilerin durumlarını, gözaltına alınma neden ve sürelerini, gözaltına alınma ile ilgili tüm kayıt ve işlemleri denetler; sonucunu </a:t>
            </a:r>
            <a:r>
              <a:rPr lang="tr-TR" sz="3600" dirty="0">
                <a:solidFill>
                  <a:srgbClr val="FF0000"/>
                </a:solidFill>
              </a:rPr>
              <a:t>Nezarethaneye Alınanlar Defteri</a:t>
            </a:r>
            <a:r>
              <a:rPr lang="tr-TR" sz="3600" dirty="0"/>
              <a:t>ne kaydederler.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a:bodyPr>
          <a:lstStyle/>
          <a:p>
            <a:pPr algn="just"/>
            <a:r>
              <a:rPr lang="tr-TR" sz="3200" b="1" dirty="0">
                <a:solidFill>
                  <a:srgbClr val="C00000"/>
                </a:solidFill>
              </a:rPr>
              <a:t>Yakalanan veya gözaltına alınanın durumunun yakınlarına bildirilmesi </a:t>
            </a:r>
            <a:r>
              <a:rPr lang="tr-TR" sz="3200" dirty="0"/>
              <a:t>Madde 95 – </a:t>
            </a:r>
            <a:br>
              <a:rPr lang="tr-TR" sz="3200" dirty="0"/>
            </a:br>
            <a:r>
              <a:rPr lang="tr-TR" sz="3200" dirty="0"/>
              <a:t>(1) Şüpheli veya sanık yakalandığında, gözaltına alındığında veya gözaltı süresi uzatıldığında, </a:t>
            </a:r>
            <a:r>
              <a:rPr lang="tr-TR" sz="3200" b="1" dirty="0"/>
              <a:t>Cumhuriyet savcısının emriyle bir yakınına veya belirlediği bir kişiye gecikmeksizin haber verilir</a:t>
            </a:r>
            <a:r>
              <a:rPr lang="tr-TR" sz="3200" dirty="0"/>
              <a:t>.  </a:t>
            </a:r>
            <a:br>
              <a:rPr lang="tr-TR" sz="3200" dirty="0"/>
            </a:br>
            <a:br>
              <a:rPr lang="tr-TR" sz="3200" dirty="0"/>
            </a:br>
            <a:r>
              <a:rPr lang="tr-TR" sz="3200" dirty="0"/>
              <a:t>(2) Yakalanan veya gözaltına alınan yabancı ise, yazılı olarak karşı çıkmaması halinde, </a:t>
            </a:r>
            <a:r>
              <a:rPr lang="tr-TR" sz="3200" b="1" dirty="0"/>
              <a:t>durumu, vatandaşı olduğu devletin konsolosluğuna bildirilir.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654692"/>
          </a:xfrm>
        </p:spPr>
        <p:txBody>
          <a:bodyPr/>
          <a:lstStyle/>
          <a:p>
            <a:r>
              <a:rPr lang="tr-TR" dirty="0"/>
              <a:t>BİRİNCİ BÖLÜM </a:t>
            </a:r>
            <a:br>
              <a:rPr lang="tr-TR" dirty="0"/>
            </a:br>
            <a:r>
              <a:rPr lang="tr-TR" b="1" dirty="0">
                <a:solidFill>
                  <a:srgbClr val="C00000"/>
                </a:solidFill>
              </a:rPr>
              <a:t>Yakalama ve Gözaltı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lstStyle/>
          <a:p>
            <a:pPr algn="just"/>
            <a:r>
              <a:rPr lang="tr-TR" b="1" dirty="0"/>
              <a:t>Yakalamanın ilgililere bildirilmesi  </a:t>
            </a:r>
            <a:r>
              <a:rPr lang="tr-TR" dirty="0"/>
              <a:t>Madde 96 –  (1) Soruşturma ve kovuşturması şikâyete bağlı olan suç hakkında 90 </a:t>
            </a:r>
            <a:r>
              <a:rPr lang="tr-TR" dirty="0" err="1"/>
              <a:t>ıncı</a:t>
            </a:r>
            <a:r>
              <a:rPr lang="tr-TR" dirty="0"/>
              <a:t> maddenin üçüncü fıkrasına göre şikâyetten önce şüpheli yakalanmış olursa şikâyete yetkili olan kimseye ve bunlar birden fazla ise hiç olmazsa birine yakalama bildirilir.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69006"/>
          </a:xfrm>
        </p:spPr>
        <p:txBody>
          <a:bodyPr>
            <a:normAutofit fontScale="90000"/>
          </a:bodyPr>
          <a:lstStyle/>
          <a:p>
            <a:pPr algn="just"/>
            <a:r>
              <a:rPr lang="tr-TR" sz="4000" b="1" dirty="0">
                <a:solidFill>
                  <a:srgbClr val="C00000"/>
                </a:solidFill>
              </a:rPr>
              <a:t>Yakalama emri ve nedenleri </a:t>
            </a:r>
            <a:r>
              <a:rPr lang="tr-TR" sz="2400" b="1" dirty="0">
                <a:solidFill>
                  <a:srgbClr val="C00000"/>
                </a:solidFill>
              </a:rPr>
              <a:t>Madde 98 </a:t>
            </a:r>
            <a:r>
              <a:rPr lang="tr-TR" sz="2400" dirty="0"/>
              <a:t>–  </a:t>
            </a:r>
            <a:br>
              <a:rPr lang="tr-TR" sz="2400" dirty="0"/>
            </a:br>
            <a:r>
              <a:rPr lang="tr-TR" sz="2400" dirty="0"/>
              <a:t>(1) (Değişik: 25/5/2005 – 5353/10 md.) </a:t>
            </a:r>
            <a:br>
              <a:rPr lang="tr-TR" sz="2400" dirty="0"/>
            </a:br>
            <a:r>
              <a:rPr lang="tr-TR" sz="2400" b="1" dirty="0"/>
              <a:t>Soruşturma evresinde çağrı üzerine gelmeyen veya çağrı yapılamayan şüpheli hakkında,</a:t>
            </a:r>
            <a:r>
              <a:rPr lang="tr-TR" sz="2400" dirty="0"/>
              <a:t> </a:t>
            </a:r>
            <a:r>
              <a:rPr lang="tr-TR" sz="2400" b="1" dirty="0">
                <a:solidFill>
                  <a:srgbClr val="C00000"/>
                </a:solidFill>
              </a:rPr>
              <a:t>Cumhuriyet savcısının istemi üzerine sulh ceza hâkimi tarafından yakalama emri düzenlenebilir</a:t>
            </a:r>
            <a:r>
              <a:rPr lang="tr-TR" sz="2400" dirty="0"/>
              <a:t>. Ayrıca, tutuklama isteminin reddi kararına itiraz halinde, itiraz mercii tarafından da yakalama emri düzenlenebilir. </a:t>
            </a:r>
            <a:br>
              <a:rPr lang="tr-TR" sz="2400" dirty="0"/>
            </a:br>
            <a:r>
              <a:rPr lang="tr-TR" sz="2400" dirty="0"/>
              <a:t>(2) </a:t>
            </a:r>
            <a:r>
              <a:rPr lang="tr-TR" sz="2400" b="1" dirty="0"/>
              <a:t>Yakalanmış iken kolluk görevlisinin elinden kaçan şüpheli veya sanık ya da tutukevi veya ceza infaz kurumundan kaçan tutuklu veya hükümlü hakkında Cumhuriyet savcıları ve kolluk kuvvetleri de yakalama emri düzenleyebilirler.</a:t>
            </a:r>
            <a:r>
              <a:rPr lang="tr-TR" sz="2400" dirty="0"/>
              <a:t> </a:t>
            </a:r>
            <a:br>
              <a:rPr lang="tr-TR" sz="2400" dirty="0"/>
            </a:br>
            <a:r>
              <a:rPr lang="tr-TR" sz="2400" dirty="0"/>
              <a:t>(3) Kovuşturma evresinde kaçak sanık hakkında yakalama emri </a:t>
            </a:r>
            <a:r>
              <a:rPr lang="tr-TR" sz="2400" dirty="0" err="1"/>
              <a:t>re'sen</a:t>
            </a:r>
            <a:r>
              <a:rPr lang="tr-TR" sz="2400" dirty="0"/>
              <a:t> veya Cumhuriyet savcısının istemi üzerine hâkim veya mahkeme tarafından düzenlenir. </a:t>
            </a:r>
            <a:br>
              <a:rPr lang="tr-TR" sz="2400" dirty="0"/>
            </a:br>
            <a:r>
              <a:rPr lang="tr-TR" sz="2400" dirty="0"/>
              <a:t>(4) </a:t>
            </a:r>
            <a:r>
              <a:rPr lang="tr-TR" sz="2400" b="1" dirty="0"/>
              <a:t>Yakalama emrinde, kişinin açık eşkâli, bilindiğinde kimliği ve yüklenen suç ile yakalandığında nereye gönderileceği gösterilir.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fontScale="90000"/>
          </a:bodyPr>
          <a:lstStyle/>
          <a:p>
            <a:pPr algn="just"/>
            <a:r>
              <a:rPr lang="tr-TR" sz="3100" b="1" u="sng" dirty="0">
                <a:solidFill>
                  <a:srgbClr val="C00000"/>
                </a:solidFill>
              </a:rPr>
              <a:t>Yakalanan kişinin mahkemeye götürülmesi </a:t>
            </a:r>
            <a:r>
              <a:rPr lang="tr-TR" sz="3100" b="1" u="sng" dirty="0">
                <a:solidFill>
                  <a:srgbClr val="00B050"/>
                </a:solidFill>
              </a:rPr>
              <a:t>Madde 94 </a:t>
            </a:r>
            <a:r>
              <a:rPr lang="tr-TR" sz="3100" dirty="0"/>
              <a:t>– (Değişik:21/2/2014 – 6526/7 md.) </a:t>
            </a:r>
            <a:br>
              <a:rPr lang="tr-TR" sz="3100" dirty="0"/>
            </a:br>
            <a:r>
              <a:rPr lang="tr-TR" sz="3100" dirty="0"/>
              <a:t>(1) </a:t>
            </a:r>
            <a:r>
              <a:rPr lang="tr-TR" sz="3100" b="1" dirty="0"/>
              <a:t>Hâkim veya mahkeme tarafından verilen yakalama emri üzerine soruşturma veya kovuşturma evresinde yakalanan kişi,</a:t>
            </a:r>
            <a:r>
              <a:rPr lang="tr-TR" sz="3100" dirty="0"/>
              <a:t> </a:t>
            </a:r>
            <a:r>
              <a:rPr lang="tr-TR" sz="3100" b="1" dirty="0">
                <a:solidFill>
                  <a:srgbClr val="C00000"/>
                </a:solidFill>
              </a:rPr>
              <a:t>en geç yirmi dört saat içinde yetkili hâkim veya mahkeme önüne çıkarılır.</a:t>
            </a:r>
            <a:r>
              <a:rPr lang="tr-TR" sz="3100" dirty="0"/>
              <a:t> </a:t>
            </a:r>
            <a:br>
              <a:rPr lang="tr-TR" sz="3100" dirty="0"/>
            </a:br>
            <a:r>
              <a:rPr lang="tr-TR" sz="3100" dirty="0"/>
              <a:t>(2) </a:t>
            </a:r>
            <a:r>
              <a:rPr lang="tr-TR" sz="3100" b="1" dirty="0"/>
              <a:t>Yakalanan kişi, en geç yirmi dört saat içinde yetkili hâkim veya mahkeme önüne çıkarılamıyorsa</a:t>
            </a:r>
            <a:r>
              <a:rPr lang="tr-TR" sz="3100" dirty="0"/>
              <a:t>, </a:t>
            </a:r>
            <a:r>
              <a:rPr lang="tr-TR" sz="3100" b="1" dirty="0">
                <a:solidFill>
                  <a:schemeClr val="accent6">
                    <a:lumMod val="50000"/>
                  </a:schemeClr>
                </a:solidFill>
              </a:rPr>
              <a:t>aynı süre içinde yakalandığı yer adliyesinde, mevcut değil ise en yakın adliyede kurulu sesli ve görüntülü iletişim sisteminin kullanılması suretiyle yetkili hâkim veya mahkeme tarafından bu kişinin sorgusu yapılır veya ifadesi alınır</a:t>
            </a:r>
            <a:r>
              <a:rPr lang="tr-TR" b="1" dirty="0">
                <a:solidFill>
                  <a:schemeClr val="accent6">
                    <a:lumMod val="50000"/>
                  </a:schemeClr>
                </a:solidFill>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lstStyle/>
          <a:p>
            <a:pPr algn="just"/>
            <a:r>
              <a:rPr lang="tr-TR" b="1" dirty="0">
                <a:solidFill>
                  <a:srgbClr val="C00000"/>
                </a:solidFill>
              </a:rPr>
              <a:t>Yakalama tutanağı </a:t>
            </a:r>
            <a:r>
              <a:rPr lang="tr-TR" dirty="0"/>
              <a:t>Madde 97 – (1) </a:t>
            </a:r>
            <a:r>
              <a:rPr lang="tr-TR" b="1" u="sng" dirty="0"/>
              <a:t>Yakalama işlemi bir tutanağa bağlanır</a:t>
            </a:r>
            <a:r>
              <a:rPr lang="tr-TR" b="1" dirty="0"/>
              <a:t>. Bu tutanağa yakalananın, </a:t>
            </a:r>
            <a:r>
              <a:rPr lang="tr-TR" b="1" u="sng" dirty="0">
                <a:solidFill>
                  <a:schemeClr val="accent6">
                    <a:lumMod val="50000"/>
                  </a:schemeClr>
                </a:solidFill>
              </a:rPr>
              <a:t>hangi suç nedeniyle</a:t>
            </a:r>
            <a:r>
              <a:rPr lang="tr-TR" b="1" dirty="0"/>
              <a:t>, </a:t>
            </a:r>
            <a:r>
              <a:rPr lang="tr-TR" b="1" u="sng" dirty="0">
                <a:solidFill>
                  <a:schemeClr val="tx2">
                    <a:lumMod val="75000"/>
                  </a:schemeClr>
                </a:solidFill>
              </a:rPr>
              <a:t>hangi koşullarda, </a:t>
            </a:r>
            <a:r>
              <a:rPr lang="tr-TR" b="1" u="sng" dirty="0">
                <a:solidFill>
                  <a:srgbClr val="FFC000"/>
                </a:solidFill>
              </a:rPr>
              <a:t>hangi yer ve zamanda </a:t>
            </a:r>
            <a:r>
              <a:rPr lang="tr-TR" b="1" dirty="0"/>
              <a:t>yakalandığı, </a:t>
            </a:r>
            <a:r>
              <a:rPr lang="tr-TR" b="1" u="sng" dirty="0">
                <a:solidFill>
                  <a:schemeClr val="accent3">
                    <a:lumMod val="75000"/>
                  </a:schemeClr>
                </a:solidFill>
              </a:rPr>
              <a:t>yakalamayı kimlerin yaptığı</a:t>
            </a:r>
            <a:r>
              <a:rPr lang="tr-TR" b="1" dirty="0"/>
              <a:t>, </a:t>
            </a:r>
            <a:r>
              <a:rPr lang="tr-TR" b="1" u="sng" dirty="0">
                <a:solidFill>
                  <a:schemeClr val="accent5">
                    <a:lumMod val="75000"/>
                  </a:schemeClr>
                </a:solidFill>
              </a:rPr>
              <a:t>hangi kolluk mensubunca tespit edildiği,</a:t>
            </a:r>
            <a:r>
              <a:rPr lang="tr-TR" b="1" dirty="0"/>
              <a:t> </a:t>
            </a:r>
            <a:r>
              <a:rPr lang="tr-TR" b="1" u="sng" dirty="0">
                <a:solidFill>
                  <a:srgbClr val="00B050"/>
                </a:solidFill>
              </a:rPr>
              <a:t>haklarının tam olarak anlatıldığı </a:t>
            </a:r>
            <a:r>
              <a:rPr lang="tr-TR" b="1" u="sng" dirty="0">
                <a:solidFill>
                  <a:srgbClr val="C00000"/>
                </a:solidFill>
              </a:rPr>
              <a:t>açıkça yazılır.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fontScale="90000"/>
          </a:bodyPr>
          <a:lstStyle/>
          <a:p>
            <a:pPr algn="just"/>
            <a:r>
              <a:rPr lang="tr-TR" sz="3100" dirty="0">
                <a:solidFill>
                  <a:srgbClr val="C00000"/>
                </a:solidFill>
              </a:rPr>
              <a:t>Yakalanan veya tutuklanan kişilerin nakli </a:t>
            </a:r>
            <a:r>
              <a:rPr lang="tr-TR" dirty="0"/>
              <a:t>Madde 93 – (1) </a:t>
            </a:r>
            <a:r>
              <a:rPr lang="tr-TR" b="1" dirty="0"/>
              <a:t>Yakalanan veya tutuklanarak bir yerden diğer bir yere nakledilen kişilere</a:t>
            </a:r>
            <a:r>
              <a:rPr lang="tr-TR" dirty="0"/>
              <a:t>, </a:t>
            </a:r>
            <a:r>
              <a:rPr lang="tr-TR" b="1" dirty="0">
                <a:solidFill>
                  <a:srgbClr val="C00000"/>
                </a:solidFill>
              </a:rPr>
              <a:t>kaçacaklarına ya da kendisi veya başkalarının hayat ve beden bütünlükleri bakımından tehlike arz ettiğine ilişkin </a:t>
            </a:r>
            <a:r>
              <a:rPr lang="tr-TR" b="1" u="sng" dirty="0">
                <a:solidFill>
                  <a:srgbClr val="C00000"/>
                </a:solidFill>
              </a:rPr>
              <a:t>belirtilerin varlığı hâllerinde kelepçe takılabilir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just"/>
            <a:r>
              <a:rPr lang="tr-TR" sz="2800" b="1" dirty="0"/>
              <a:t>Yönetmelik</a:t>
            </a:r>
            <a:r>
              <a:rPr lang="tr-TR" sz="2800" dirty="0"/>
              <a:t> Madde 99 – </a:t>
            </a:r>
            <a:br>
              <a:rPr lang="tr-TR" sz="2800" dirty="0"/>
            </a:br>
            <a:r>
              <a:rPr lang="tr-TR" sz="2800" dirty="0"/>
              <a:t> (1) Gözaltına alınan kişilerin bulundurulacakları nezarethanelerin maddî koşulları, bu kişinin hangi görevlinin sorumluluğuna bırakılacağı, sağlık kontrolünün nasıl yapılacağı, gözaltı işlemlerine ilişkin kayıt ve defterlerin nasıl tutulacağı, gözaltına alınmanın başlangıcında ve bu tedbire son verildiğinde hangi tutanakların tutulacağı ve gözaltına alınan kişiye hangi belgelerin verileceği ile kolluk tarafından gerçekleştirilen yakalama işlemlerinin yürütülmesinde uyulacak kurallar, yönetmelikte gösterili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lstStyle/>
          <a:p>
            <a:r>
              <a:rPr lang="tr-TR" dirty="0"/>
              <a:t>İKİNCİ BÖLÜM </a:t>
            </a:r>
            <a:br>
              <a:rPr lang="tr-TR" dirty="0"/>
            </a:br>
            <a:r>
              <a:rPr lang="tr-TR" b="1" dirty="0"/>
              <a:t>Tutuklama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just"/>
            <a:r>
              <a:rPr lang="tr-TR" b="1" u="sng" dirty="0">
                <a:solidFill>
                  <a:srgbClr val="FF0000"/>
                </a:solidFill>
              </a:rPr>
              <a:t>Tutuklama nedenleri </a:t>
            </a:r>
            <a:r>
              <a:rPr lang="tr-TR" dirty="0"/>
              <a:t>Madde 100 –  </a:t>
            </a:r>
            <a:br>
              <a:rPr lang="tr-TR" dirty="0"/>
            </a:br>
            <a:r>
              <a:rPr lang="tr-TR" dirty="0"/>
              <a:t>(1) </a:t>
            </a:r>
            <a:r>
              <a:rPr lang="tr-TR" b="1" dirty="0"/>
              <a:t>Kuvvetli suç şüphesinin varlığını gösteren somut delillerin ve bir tutuklama nedeninin bulunması halinde,</a:t>
            </a:r>
            <a:r>
              <a:rPr lang="tr-TR" dirty="0"/>
              <a:t> şüpheli veya sanık hakkında tutuklama kararı </a:t>
            </a:r>
            <a:r>
              <a:rPr lang="tr-TR" b="1" u="sng" dirty="0">
                <a:solidFill>
                  <a:srgbClr val="FF0000"/>
                </a:solidFill>
              </a:rPr>
              <a:t>verilebilir. </a:t>
            </a:r>
            <a:r>
              <a:rPr lang="tr-TR" dirty="0"/>
              <a:t>İşin önemi, verilmesi beklenen ceza veya güvenlik tedbiri ile </a:t>
            </a:r>
            <a:r>
              <a:rPr lang="tr-TR" b="1" u="sng" dirty="0"/>
              <a:t>ölçülü olmaması halinde</a:t>
            </a:r>
            <a:r>
              <a:rPr lang="tr-TR" dirty="0"/>
              <a:t>, tutuklama kararı verilemez</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69006"/>
          </a:xfrm>
        </p:spPr>
        <p:txBody>
          <a:bodyPr>
            <a:normAutofit fontScale="90000"/>
          </a:bodyPr>
          <a:lstStyle/>
          <a:p>
            <a:pPr algn="l"/>
            <a:r>
              <a:rPr lang="tr-TR" dirty="0"/>
              <a:t>(</a:t>
            </a:r>
            <a:r>
              <a:rPr lang="tr-TR" sz="4000" dirty="0"/>
              <a:t>2) </a:t>
            </a:r>
            <a:r>
              <a:rPr lang="tr-TR" sz="4000" b="1" u="sng" dirty="0">
                <a:solidFill>
                  <a:srgbClr val="FF0000"/>
                </a:solidFill>
              </a:rPr>
              <a:t>Aşağıdaki hallerde bir tutuklama nedeni var sayılabilir</a:t>
            </a:r>
            <a:r>
              <a:rPr lang="tr-TR" sz="4000" dirty="0"/>
              <a:t>: </a:t>
            </a:r>
            <a:br>
              <a:rPr lang="tr-TR" sz="4000" dirty="0"/>
            </a:br>
            <a:r>
              <a:rPr lang="tr-TR" sz="4000" dirty="0"/>
              <a:t> a) </a:t>
            </a:r>
            <a:r>
              <a:rPr lang="tr-TR" sz="4000" b="1" dirty="0"/>
              <a:t>Şüpheli veya sanığın kaçması, saklanması veya kaçacağı şüphesini uyandıran somut olgular varsa</a:t>
            </a:r>
            <a:r>
              <a:rPr lang="tr-TR" sz="4000" dirty="0"/>
              <a:t>.  </a:t>
            </a:r>
            <a:br>
              <a:rPr lang="tr-TR" sz="4000" dirty="0"/>
            </a:br>
            <a:r>
              <a:rPr lang="tr-TR" sz="4000" dirty="0"/>
              <a:t>b) Şüpheli veya sanığın davranışları;  </a:t>
            </a:r>
            <a:br>
              <a:rPr lang="tr-TR" sz="4000" dirty="0"/>
            </a:br>
            <a:r>
              <a:rPr lang="tr-TR" sz="4000" dirty="0"/>
              <a:t>1. </a:t>
            </a:r>
            <a:r>
              <a:rPr lang="tr-TR" sz="4000" b="1" dirty="0"/>
              <a:t>Delilleri yok etme, gizleme veya değiştirme,  </a:t>
            </a:r>
            <a:br>
              <a:rPr lang="tr-TR" sz="4000" dirty="0"/>
            </a:br>
            <a:r>
              <a:rPr lang="tr-TR" sz="4000" dirty="0"/>
              <a:t>2. </a:t>
            </a:r>
            <a:r>
              <a:rPr lang="tr-TR" sz="4000" b="1" dirty="0"/>
              <a:t>Tanık, mağdur veya başkaları üzerinde baskı yapılması girişiminde bulunma</a:t>
            </a:r>
            <a:r>
              <a:rPr lang="tr-TR" sz="4000" dirty="0"/>
              <a:t>,  hususlarında kuvvetli şüphe oluşturuyorsa.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572560" cy="6286544"/>
          </a:xfrm>
        </p:spPr>
        <p:txBody>
          <a:bodyPr>
            <a:noAutofit/>
          </a:bodyPr>
          <a:lstStyle/>
          <a:p>
            <a:pPr algn="just"/>
            <a:br>
              <a:rPr lang="tr-TR" sz="1800" dirty="0"/>
            </a:br>
            <a:r>
              <a:rPr lang="tr-TR" sz="1800" b="1" u="sng" dirty="0">
                <a:solidFill>
                  <a:srgbClr val="FF0000"/>
                </a:solidFill>
              </a:rPr>
              <a:t>KAMUOYUNDA KATALOG SUÇLAR OLARAK ADLANDIRILAN SUÇ LİSTESİ</a:t>
            </a:r>
            <a:br>
              <a:rPr lang="tr-TR" sz="1800" dirty="0"/>
            </a:br>
            <a:r>
              <a:rPr lang="tr-TR" sz="1800" dirty="0"/>
              <a:t>(3) </a:t>
            </a:r>
            <a:r>
              <a:rPr lang="tr-TR" sz="1800" b="1" u="sng" dirty="0">
                <a:solidFill>
                  <a:srgbClr val="FF0000"/>
                </a:solidFill>
              </a:rPr>
              <a:t>Aşağıdaki suçların işlendiği hususunda kuvvetli şüphe sebeplerinin varlığı halinde, tutuklama nedeni var sayılabilir:</a:t>
            </a:r>
            <a:r>
              <a:rPr lang="tr-TR" sz="1800" dirty="0"/>
              <a:t>  a) 26.9.2004 tarihli ve 5237 sayılı Türk Ceza Kanununda yer alan; (2) 1. Soykırım ve insanlığa karşı suçlar (madde 76, 77, 78),  2. </a:t>
            </a:r>
            <a:r>
              <a:rPr lang="tr-TR" sz="1800" b="1" dirty="0"/>
              <a:t>Kasten öldürme </a:t>
            </a:r>
            <a:r>
              <a:rPr lang="tr-TR" sz="1800" dirty="0"/>
              <a:t>(madde 81, 82, 83), 3.(Ek: 6/12/2006 – 5560/17 md.) </a:t>
            </a:r>
            <a:r>
              <a:rPr lang="tr-TR" sz="1800" b="1" dirty="0"/>
              <a:t>Silahla işlenmiş kasten yaralama </a:t>
            </a:r>
            <a:r>
              <a:rPr lang="tr-TR" sz="1800" dirty="0"/>
              <a:t>(madde 86, fıkra 3, bent e) ve </a:t>
            </a:r>
            <a:r>
              <a:rPr lang="tr-TR" sz="1800" b="1" dirty="0"/>
              <a:t>neticesi sebebiyle ağırlaşmış kasten yaralama </a:t>
            </a:r>
            <a:r>
              <a:rPr lang="tr-TR" sz="1800" dirty="0"/>
              <a:t>(madde 87), 4. </a:t>
            </a:r>
            <a:r>
              <a:rPr lang="tr-TR" sz="1800" b="1" dirty="0"/>
              <a:t>İşkence</a:t>
            </a:r>
            <a:r>
              <a:rPr lang="tr-TR" sz="1800" dirty="0"/>
              <a:t> (madde 94, 95) 5. </a:t>
            </a:r>
            <a:r>
              <a:rPr lang="tr-TR" sz="1800" b="1" dirty="0"/>
              <a:t>Cinsel saldırı </a:t>
            </a:r>
            <a:r>
              <a:rPr lang="tr-TR" sz="1800" dirty="0"/>
              <a:t>(birinci fıkra hariç, madde 102),  6. </a:t>
            </a:r>
            <a:r>
              <a:rPr lang="tr-TR" sz="1800" b="1" dirty="0"/>
              <a:t>Çocukların cinsel istismarı </a:t>
            </a:r>
            <a:r>
              <a:rPr lang="tr-TR" sz="1800" dirty="0"/>
              <a:t>(madde 103), 7.(Ek: 6/12/2006 – 5560/17 md.) </a:t>
            </a:r>
            <a:r>
              <a:rPr lang="tr-TR" sz="1800" b="1" dirty="0"/>
              <a:t>Hırsızlık </a:t>
            </a:r>
            <a:r>
              <a:rPr lang="tr-TR" sz="1800" dirty="0"/>
              <a:t>(madde 141, 142) ve y</a:t>
            </a:r>
            <a:r>
              <a:rPr lang="tr-TR" sz="1800" b="1" dirty="0"/>
              <a:t>ağma </a:t>
            </a:r>
            <a:r>
              <a:rPr lang="tr-TR" sz="1800" dirty="0"/>
              <a:t>(madde 148, 149), 8. </a:t>
            </a:r>
            <a:r>
              <a:rPr lang="tr-TR" sz="1800" b="1" dirty="0"/>
              <a:t>Uyuşturucu veya uyarıcı madde imal ve ticareti</a:t>
            </a:r>
            <a:r>
              <a:rPr lang="tr-TR" sz="1800" dirty="0"/>
              <a:t> (madde 188), 9. </a:t>
            </a:r>
            <a:r>
              <a:rPr lang="tr-TR" sz="1800" b="1" dirty="0"/>
              <a:t>Suç işlemek amacıyla örgüt kurma </a:t>
            </a:r>
            <a:r>
              <a:rPr lang="tr-TR" sz="1800" dirty="0"/>
              <a:t>(iki, yedi ve sekizinci fıkralar hariç, madde 220), 10. </a:t>
            </a:r>
            <a:r>
              <a:rPr lang="tr-TR" sz="1800" b="1" dirty="0"/>
              <a:t>Devletin Güvenliğine Karşı Suçlar </a:t>
            </a:r>
            <a:r>
              <a:rPr lang="tr-TR" sz="1800" dirty="0"/>
              <a:t>(madde 302, 303, 304, 307, 308),  11. </a:t>
            </a:r>
            <a:r>
              <a:rPr lang="tr-TR" sz="1800" b="1" dirty="0"/>
              <a:t>Anayasal Düzene ve Bu Düzenin İşleyişine Karşı Suçla</a:t>
            </a:r>
            <a:r>
              <a:rPr lang="tr-TR" sz="1800" dirty="0"/>
              <a:t>r (madde 309, 310, 311, 312, 313, 314, 315), b) 10.7.1953 tarihli ve 6136 sayılı Ateşli Silahlar ve Bıçaklar ile Diğer Aletler Hakkında Kanunda tanımlanan silah kaçakçılığı (madde 12) suçları. c) 18.6.1999 tarihli ve 4389 sayılı Bankalar Kanununun 22 </a:t>
            </a:r>
            <a:r>
              <a:rPr lang="tr-TR" sz="1800" dirty="0" err="1"/>
              <a:t>nci</a:t>
            </a:r>
            <a:r>
              <a:rPr lang="tr-TR" sz="1800" dirty="0"/>
              <a:t> maddesinin (3) ve (4) numaralı fıkralarında tanımlanan zimmet suçu. d) 10.7.2003 tarihli ve 4926 sayılı Kaçakçılıkla Mücadele Kanununda tanımlanan ve hapis cezasını gerektiren suçlar. e) 21.7.1983 tarihli ve 2863 sayılı Kültür ve Tabiat Varlıklarını Koruma Kanununun 68 ve 74 üncü maddelerinde tanımlanan suçlar. f) 31.8.1956 tarihli ve 6831 sayılı Orman Kanununun 110 uncu maddesinin dört ve beşinci fıkralarında tanımlanan kasten orman yakma suçları. g) (Ek: 27/3/2015-6638/14 md.) 6/10/1983 tarihli ve 2911 sayılı Toplantı ve Gösteri Yürüyüşleri Kanununun 33 üncü maddesinde sayılan suçlar. h) (Ek: 27/3/2015-6638/14 md.) 12/4/1991 tarihli ve 3713 sayılı Terörle Mücadele Kanununun 7 </a:t>
            </a:r>
            <a:r>
              <a:rPr lang="tr-TR" sz="1800" dirty="0" err="1"/>
              <a:t>nci</a:t>
            </a:r>
            <a:r>
              <a:rPr lang="tr-TR" sz="1800" dirty="0"/>
              <a:t> maddesinin üçüncü fıkrasında belirtilen suçlar.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97634"/>
          </a:xfrm>
        </p:spPr>
        <p:txBody>
          <a:bodyPr>
            <a:normAutofit fontScale="90000"/>
          </a:bodyPr>
          <a:lstStyle/>
          <a:p>
            <a:pPr algn="just"/>
            <a:r>
              <a:rPr lang="tr-TR" b="1" dirty="0"/>
              <a:t>Yakalama ve yakalanan kişi hakkında yapılacak işlemler  Madde 90 </a:t>
            </a:r>
            <a:r>
              <a:rPr lang="tr-TR" dirty="0"/>
              <a:t>– </a:t>
            </a:r>
            <a:br>
              <a:rPr lang="tr-TR" dirty="0"/>
            </a:br>
            <a:r>
              <a:rPr lang="tr-TR" sz="3600" dirty="0"/>
              <a:t>(1) </a:t>
            </a:r>
            <a:r>
              <a:rPr lang="tr-TR" sz="3600" b="1" dirty="0">
                <a:solidFill>
                  <a:srgbClr val="FF0000"/>
                </a:solidFill>
              </a:rPr>
              <a:t>Aşağıda belirtilen hâllerde, herkes tarafından geçici olarak </a:t>
            </a:r>
            <a:r>
              <a:rPr lang="tr-TR" sz="4000" b="1" u="sng" dirty="0">
                <a:solidFill>
                  <a:srgbClr val="FF0000"/>
                </a:solidFill>
              </a:rPr>
              <a:t>yakalama yapılabilir</a:t>
            </a:r>
            <a:r>
              <a:rPr lang="tr-TR" sz="3600" b="1" dirty="0">
                <a:solidFill>
                  <a:srgbClr val="FF0000"/>
                </a:solidFill>
              </a:rPr>
              <a:t>:</a:t>
            </a:r>
            <a:r>
              <a:rPr lang="tr-TR" sz="3600" dirty="0"/>
              <a:t> </a:t>
            </a:r>
            <a:br>
              <a:rPr lang="tr-TR" sz="3600" dirty="0"/>
            </a:br>
            <a:br>
              <a:rPr lang="tr-TR" sz="3600" dirty="0"/>
            </a:br>
            <a:r>
              <a:rPr lang="tr-TR" sz="3600" dirty="0">
                <a:solidFill>
                  <a:srgbClr val="FF0000"/>
                </a:solidFill>
              </a:rPr>
              <a:t>a)</a:t>
            </a:r>
            <a:r>
              <a:rPr lang="tr-TR" sz="3600" b="1" dirty="0"/>
              <a:t>Kişiye suçu işlerken rastlanması.</a:t>
            </a:r>
            <a:r>
              <a:rPr lang="tr-TR" sz="3600" dirty="0"/>
              <a:t> </a:t>
            </a:r>
            <a:br>
              <a:rPr lang="tr-TR" sz="3600" dirty="0"/>
            </a:br>
            <a:r>
              <a:rPr lang="tr-TR" sz="3600" u="sng" dirty="0">
                <a:solidFill>
                  <a:srgbClr val="00B050"/>
                </a:solidFill>
              </a:rPr>
              <a:t>b)</a:t>
            </a:r>
            <a:r>
              <a:rPr lang="tr-TR" sz="3600" b="1" u="sng" dirty="0">
                <a:solidFill>
                  <a:srgbClr val="00B050"/>
                </a:solidFill>
              </a:rPr>
              <a:t>Suçüstü bir fiilden </a:t>
            </a:r>
            <a:r>
              <a:rPr lang="tr-TR" sz="3600" b="1" dirty="0"/>
              <a:t>dolayı izlenen kişinin kaçması olasılığının bulunması</a:t>
            </a:r>
            <a:r>
              <a:rPr lang="tr-TR" sz="3600" dirty="0"/>
              <a:t> </a:t>
            </a:r>
            <a:r>
              <a:rPr lang="tr-TR" sz="3600" dirty="0">
                <a:solidFill>
                  <a:srgbClr val="FF0000"/>
                </a:solidFill>
              </a:rPr>
              <a:t>veya </a:t>
            </a:r>
            <a:r>
              <a:rPr lang="tr-TR" sz="3600" b="1" dirty="0"/>
              <a:t>hemen kimliğini belirleme olanağının bulunmaması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lstStyle/>
          <a:p>
            <a:pPr algn="just"/>
            <a:r>
              <a:rPr lang="tr-TR" dirty="0"/>
              <a:t>(4) (Değişik: 2/7/2012-6352/96 md.) </a:t>
            </a:r>
            <a:r>
              <a:rPr lang="tr-TR" b="1" u="sng" dirty="0">
                <a:solidFill>
                  <a:srgbClr val="FF0000"/>
                </a:solidFill>
              </a:rPr>
              <a:t>Sadece adlî para cezasını gerektiren suçlarda veya </a:t>
            </a:r>
            <a:r>
              <a:rPr lang="tr-TR" b="1" u="sng" dirty="0"/>
              <a:t>vücut dokunulmazlığına karşı kasten işlenenler hariç olmak üzere </a:t>
            </a:r>
            <a:r>
              <a:rPr lang="tr-TR" b="1" u="sng" dirty="0">
                <a:solidFill>
                  <a:srgbClr val="FF0000"/>
                </a:solidFill>
              </a:rPr>
              <a:t>hapis cezasının üst sınırı iki yıldan fazla olmayan suçlarda tutuklama kararı verilemez.</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83320"/>
          </a:xfrm>
        </p:spPr>
        <p:txBody>
          <a:bodyPr>
            <a:normAutofit fontScale="90000"/>
          </a:bodyPr>
          <a:lstStyle/>
          <a:p>
            <a:pPr algn="just"/>
            <a:r>
              <a:rPr lang="tr-TR" sz="3600" b="1" u="sng" dirty="0">
                <a:solidFill>
                  <a:srgbClr val="C00000"/>
                </a:solidFill>
              </a:rPr>
              <a:t>Tutuklama kararı </a:t>
            </a:r>
            <a:r>
              <a:rPr lang="tr-TR" sz="3600" dirty="0"/>
              <a:t>Madde 101 – (1) </a:t>
            </a:r>
            <a:br>
              <a:rPr lang="tr-TR" sz="3600" dirty="0"/>
            </a:br>
            <a:r>
              <a:rPr lang="tr-TR" sz="3600" b="1" dirty="0"/>
              <a:t>Soruşturma evresinde şüphelinin tutuklanmasına Cumhuriyet savcısının istemi üzerine sulh ceza hâkimi tarafından, </a:t>
            </a:r>
            <a:r>
              <a:rPr lang="tr-TR" sz="3600" b="1" dirty="0">
                <a:solidFill>
                  <a:srgbClr val="C00000"/>
                </a:solidFill>
              </a:rPr>
              <a:t>kovuşturma evresinde sanığın tutuklanmasına Cumhuriyet savcısının istemi üzerine veya </a:t>
            </a:r>
            <a:r>
              <a:rPr lang="tr-TR" sz="3600" b="1" dirty="0" err="1">
                <a:solidFill>
                  <a:srgbClr val="C00000"/>
                </a:solidFill>
              </a:rPr>
              <a:t>re'sen</a:t>
            </a:r>
            <a:r>
              <a:rPr lang="tr-TR" sz="3600" b="1" dirty="0">
                <a:solidFill>
                  <a:srgbClr val="C00000"/>
                </a:solidFill>
              </a:rPr>
              <a:t> mahkemece karar verilir. </a:t>
            </a:r>
            <a:r>
              <a:rPr lang="tr-TR" sz="3600" b="1" u="sng" dirty="0">
                <a:solidFill>
                  <a:srgbClr val="00B050"/>
                </a:solidFill>
              </a:rPr>
              <a:t>Bu istemlerde mutlaka gerekçe gösterilir ve adlî kontrol uygulamasının yetersiz kalacağını belirten hukukî ve fiilî nedenlere yer verilir</a:t>
            </a:r>
            <a:r>
              <a:rPr lang="tr-TR" b="1" u="sng" dirty="0">
                <a:solidFill>
                  <a:srgbClr val="00B050"/>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just"/>
            <a:r>
              <a:rPr lang="tr-TR" dirty="0"/>
              <a:t>(</a:t>
            </a:r>
            <a:r>
              <a:rPr lang="tr-TR" sz="3600" dirty="0"/>
              <a:t>2) </a:t>
            </a:r>
            <a:r>
              <a:rPr lang="tr-TR" sz="2200" dirty="0"/>
              <a:t>(Değişik: 2/7/2012-6352/97 md.) </a:t>
            </a:r>
            <a:r>
              <a:rPr lang="tr-TR" sz="3600" b="1" dirty="0"/>
              <a:t>Tutuklamaya, tutuklamanın devamına veya bu husustaki bir tahliye isteminin reddine ilişkin kararlarda</a:t>
            </a:r>
            <a:r>
              <a:rPr lang="tr-TR" sz="3600" dirty="0"/>
              <a:t>; </a:t>
            </a:r>
            <a:br>
              <a:rPr lang="tr-TR" sz="3600" dirty="0"/>
            </a:br>
            <a:r>
              <a:rPr lang="tr-TR" sz="3600" dirty="0"/>
              <a:t>a)</a:t>
            </a:r>
            <a:r>
              <a:rPr lang="tr-TR" sz="3600" b="1" dirty="0">
                <a:solidFill>
                  <a:srgbClr val="C00000"/>
                </a:solidFill>
              </a:rPr>
              <a:t>Kuvvetli suç şüphesini</a:t>
            </a:r>
            <a:r>
              <a:rPr lang="tr-TR" sz="3600" dirty="0"/>
              <a:t>,  </a:t>
            </a:r>
            <a:br>
              <a:rPr lang="tr-TR" sz="3600" dirty="0"/>
            </a:br>
            <a:r>
              <a:rPr lang="tr-TR" sz="3600" dirty="0"/>
              <a:t>b)</a:t>
            </a:r>
            <a:r>
              <a:rPr lang="tr-TR" sz="3600" b="1" dirty="0">
                <a:solidFill>
                  <a:srgbClr val="C00000"/>
                </a:solidFill>
              </a:rPr>
              <a:t>Tutuklama nedenlerinin varlığını</a:t>
            </a:r>
            <a:r>
              <a:rPr lang="tr-TR" sz="3600" dirty="0"/>
              <a:t>,  </a:t>
            </a:r>
            <a:br>
              <a:rPr lang="tr-TR" sz="3600" dirty="0"/>
            </a:br>
            <a:r>
              <a:rPr lang="tr-TR" sz="3600" b="1" dirty="0">
                <a:solidFill>
                  <a:srgbClr val="C00000"/>
                </a:solidFill>
              </a:rPr>
              <a:t>c)Tutuklama tedbirinin ölçülü olduğunu,  gösteren deliller somut olgularla gerekçelendirilerek açıkça gösterilir</a:t>
            </a:r>
            <a:r>
              <a:rPr lang="tr-TR" sz="3600" dirty="0"/>
              <a:t>. Kararın içeriği şüpheli veya sanığa sözlü olarak bildirilir, ayrıca bir örneği yazılmak suretiyle kendilerine verilir ve bu husus kararda belirtilir.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583254"/>
          </a:xfrm>
        </p:spPr>
        <p:txBody>
          <a:bodyPr/>
          <a:lstStyle/>
          <a:p>
            <a:pPr algn="just"/>
            <a:r>
              <a:rPr lang="tr-TR" dirty="0"/>
              <a:t>(3) </a:t>
            </a:r>
            <a:r>
              <a:rPr lang="tr-TR" b="1" dirty="0">
                <a:solidFill>
                  <a:srgbClr val="C00000"/>
                </a:solidFill>
              </a:rPr>
              <a:t>Tutuklama istenildiğinde, şüpheli veya sanık, kendisinin seçeceği veya baro tarafından görevlendirilecek bir müdafiin yardımından yararlanır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226064"/>
          </a:xfrm>
        </p:spPr>
        <p:txBody>
          <a:bodyPr/>
          <a:lstStyle/>
          <a:p>
            <a:r>
              <a:rPr lang="tr-TR" dirty="0"/>
              <a:t>(4) </a:t>
            </a:r>
            <a:r>
              <a:rPr lang="tr-TR" b="1" dirty="0">
                <a:solidFill>
                  <a:srgbClr val="C00000"/>
                </a:solidFill>
              </a:rPr>
              <a:t>Tutuklama kararı verilmezse, şüpheli veya sanık derhâl serbest bırakılır.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583254"/>
          </a:xfrm>
        </p:spPr>
        <p:txBody>
          <a:bodyPr/>
          <a:lstStyle/>
          <a:p>
            <a:pPr algn="just"/>
            <a:r>
              <a:rPr lang="tr-TR" dirty="0"/>
              <a:t>(5) </a:t>
            </a:r>
            <a:r>
              <a:rPr lang="tr-TR" b="1" dirty="0">
                <a:solidFill>
                  <a:srgbClr val="C00000"/>
                </a:solidFill>
              </a:rPr>
              <a:t>Bu madde ile 100 üncü madde gereğince verilen kararlara </a:t>
            </a:r>
            <a:r>
              <a:rPr lang="tr-TR" sz="4800" b="1" u="sng" dirty="0">
                <a:solidFill>
                  <a:srgbClr val="C00000"/>
                </a:solidFill>
              </a:rPr>
              <a:t>itiraz edilebilir.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357166"/>
            <a:ext cx="8229600" cy="6226196"/>
          </a:xfrm>
        </p:spPr>
        <p:txBody>
          <a:bodyPr>
            <a:noAutofit/>
          </a:bodyPr>
          <a:lstStyle/>
          <a:p>
            <a:pPr algn="just"/>
            <a:r>
              <a:rPr lang="tr-TR" sz="2800" b="1" u="sng" dirty="0">
                <a:solidFill>
                  <a:srgbClr val="C00000"/>
                </a:solidFill>
              </a:rPr>
              <a:t>Tutuklulukta geçecek süre </a:t>
            </a:r>
            <a:r>
              <a:rPr lang="tr-TR" sz="1200" dirty="0"/>
              <a:t>Madde 102 – (1) (Değişik: 6/12/2006 – 5560/18 md.) </a:t>
            </a:r>
            <a:br>
              <a:rPr lang="tr-TR" sz="1200" dirty="0"/>
            </a:br>
            <a:br>
              <a:rPr lang="tr-TR" sz="1200" dirty="0"/>
            </a:br>
            <a:r>
              <a:rPr lang="tr-TR" sz="2400" b="1" u="sng" dirty="0">
                <a:solidFill>
                  <a:srgbClr val="FF0000"/>
                </a:solidFill>
              </a:rPr>
              <a:t>Ağır ceza mahkemesinin görevine girmeyen işlerde tutukluluk süresi en çok bir yıldır</a:t>
            </a:r>
            <a:r>
              <a:rPr lang="tr-TR" sz="2400" b="1" dirty="0"/>
              <a:t>. Ancak bu süre, zorunlu hallerde gerekçeleri gösterilerek </a:t>
            </a:r>
            <a:r>
              <a:rPr lang="tr-TR" sz="2400" b="1" u="sng" dirty="0">
                <a:solidFill>
                  <a:srgbClr val="00B050"/>
                </a:solidFill>
              </a:rPr>
              <a:t>altı ay daha uzatılabilir. </a:t>
            </a:r>
            <a:br>
              <a:rPr lang="tr-TR" sz="2800" b="1" u="sng" dirty="0">
                <a:solidFill>
                  <a:srgbClr val="00B050"/>
                </a:solidFill>
              </a:rPr>
            </a:br>
            <a:br>
              <a:rPr lang="tr-TR" sz="2800" b="1" dirty="0"/>
            </a:br>
            <a:r>
              <a:rPr lang="tr-TR" sz="2800" dirty="0"/>
              <a:t>(2) </a:t>
            </a:r>
            <a:r>
              <a:rPr lang="tr-TR" sz="2400" b="1" u="sng" dirty="0">
                <a:solidFill>
                  <a:srgbClr val="FF0000"/>
                </a:solidFill>
              </a:rPr>
              <a:t>Ağır ceza mahkemesinin görevine giren işlerde, tutukluluk süresi en çok iki yıldır. </a:t>
            </a:r>
            <a:r>
              <a:rPr lang="tr-TR" sz="2400" b="1" dirty="0"/>
              <a:t>Bu süre, zorunlu hallerde, gerekçesi gösterilerek uzatılabilir; </a:t>
            </a:r>
            <a:r>
              <a:rPr lang="tr-TR" sz="2400" b="1" u="sng" dirty="0">
                <a:solidFill>
                  <a:srgbClr val="00B050"/>
                </a:solidFill>
              </a:rPr>
              <a:t>uzatma süresi toplam üç yılı</a:t>
            </a:r>
            <a:r>
              <a:rPr lang="tr-TR" sz="2800" b="1" dirty="0"/>
              <a:t>,</a:t>
            </a:r>
            <a:r>
              <a:rPr lang="tr-TR" sz="2800" dirty="0"/>
              <a:t> </a:t>
            </a:r>
            <a:r>
              <a:rPr lang="tr-TR" sz="2400" dirty="0">
                <a:solidFill>
                  <a:srgbClr val="C00000"/>
                </a:solidFill>
              </a:rPr>
              <a:t>5237 sayılı Türk Ceza Kanununun İkinci Kitap Dördüncü Kısım Dördüncü, Beşinci, Altıncı ve Yedinci Bölümünde tanımlanan suçlar ile 12/4/1991 tarihli ve 3713 sayılı Terörle Mücadele Kanunu kapsamına giren suçlarda </a:t>
            </a:r>
            <a:r>
              <a:rPr lang="tr-TR" sz="2400" b="1" u="sng" dirty="0">
                <a:solidFill>
                  <a:srgbClr val="00B050"/>
                </a:solidFill>
              </a:rPr>
              <a:t>beş yılı geçemez</a:t>
            </a:r>
            <a:r>
              <a:rPr lang="tr-TR" sz="2400" dirty="0">
                <a:solidFill>
                  <a:srgbClr val="C00000"/>
                </a:solidFill>
              </a:rPr>
              <a:t>. </a:t>
            </a:r>
            <a:r>
              <a:rPr lang="tr-TR" sz="2800" dirty="0"/>
              <a:t> </a:t>
            </a:r>
            <a:br>
              <a:rPr lang="tr-TR" sz="2800" dirty="0"/>
            </a:br>
            <a:r>
              <a:rPr lang="tr-TR" sz="2800" dirty="0"/>
              <a:t>(3) </a:t>
            </a:r>
            <a:r>
              <a:rPr lang="tr-TR" sz="2800" b="1" u="sng" dirty="0">
                <a:solidFill>
                  <a:srgbClr val="00B050"/>
                </a:solidFill>
              </a:rPr>
              <a:t>Bu maddede öngörülen uzatma kararları, Cumhuriyet savcısının, şüpheli veya sanık ile müdafiinin görüşleri alındıktan sonra verilir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26130"/>
          </a:xfrm>
        </p:spPr>
        <p:txBody>
          <a:bodyPr>
            <a:noAutofit/>
          </a:bodyPr>
          <a:lstStyle/>
          <a:p>
            <a:pPr algn="just"/>
            <a:br>
              <a:rPr lang="tr-TR" sz="3200" dirty="0"/>
            </a:br>
            <a:br>
              <a:rPr lang="tr-TR" sz="3200" dirty="0"/>
            </a:br>
            <a:r>
              <a:rPr lang="tr-TR" sz="3200" b="1" dirty="0">
                <a:solidFill>
                  <a:srgbClr val="C00000"/>
                </a:solidFill>
              </a:rPr>
              <a:t>Cumhuriyet savcısının tutuklama kararının geri alınmasını istemesi  </a:t>
            </a:r>
            <a:r>
              <a:rPr lang="tr-TR" sz="3200" dirty="0"/>
              <a:t>Madde 103 –</a:t>
            </a:r>
            <a:br>
              <a:rPr lang="tr-TR" sz="3200" dirty="0"/>
            </a:br>
            <a:r>
              <a:rPr lang="tr-TR" sz="3200" dirty="0"/>
              <a:t> (1) </a:t>
            </a:r>
            <a:r>
              <a:rPr lang="tr-TR" sz="3200" b="1" dirty="0"/>
              <a:t>Cumhuriyet savcısı, şüphelinin adlî kontrol altına alınarak serbest bırakılmasını sulh ceza hâkiminden isteyebilir. </a:t>
            </a:r>
            <a:r>
              <a:rPr lang="tr-TR" sz="3200" dirty="0">
                <a:solidFill>
                  <a:srgbClr val="C00000"/>
                </a:solidFill>
              </a:rPr>
              <a:t>Hakkında tutuklama kararı verilmiş şüpheli ve müdafii de aynı istemde bulunabilirler.</a:t>
            </a:r>
            <a:br>
              <a:rPr lang="tr-TR" sz="3200" dirty="0">
                <a:solidFill>
                  <a:srgbClr val="C00000"/>
                </a:solidFill>
              </a:rPr>
            </a:br>
            <a:r>
              <a:rPr lang="tr-TR" sz="3200" dirty="0">
                <a:solidFill>
                  <a:srgbClr val="C00000"/>
                </a:solidFill>
              </a:rPr>
              <a:t> </a:t>
            </a:r>
            <a:r>
              <a:rPr lang="tr-TR" sz="1800" dirty="0"/>
              <a:t>(Mülga üçüncü cümle: 25/5/2005 – 5353/12 md.) </a:t>
            </a:r>
            <a:br>
              <a:rPr lang="tr-TR" sz="1800" dirty="0"/>
            </a:br>
            <a:r>
              <a:rPr lang="tr-TR" sz="3200" dirty="0"/>
              <a:t>(2) </a:t>
            </a:r>
            <a:r>
              <a:rPr lang="tr-TR" sz="3200" b="1" dirty="0"/>
              <a:t>Soruşturma evresinde Cumhuriyet savcısı adlî kontrol veya tutuklamanın artık gereksiz olduğu kanısına varacak olursa, şüpheliyi </a:t>
            </a:r>
            <a:r>
              <a:rPr lang="tr-TR" sz="3200" b="1" dirty="0" err="1"/>
              <a:t>re'sen</a:t>
            </a:r>
            <a:r>
              <a:rPr lang="tr-TR" sz="3200" b="1" dirty="0"/>
              <a:t> serbest bırakır.</a:t>
            </a:r>
            <a:r>
              <a:rPr lang="tr-TR" sz="3200" dirty="0"/>
              <a:t> </a:t>
            </a:r>
            <a:r>
              <a:rPr lang="tr-TR" sz="3200" b="1" u="sng" dirty="0">
                <a:solidFill>
                  <a:srgbClr val="C00000"/>
                </a:solidFill>
              </a:rPr>
              <a:t>Kovuşturmaya yer olmadığı kararı verildiğinde şüpheli serbest kalır.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142984"/>
            <a:ext cx="8015318" cy="3929082"/>
          </a:xfrm>
        </p:spPr>
        <p:txBody>
          <a:bodyPr>
            <a:normAutofit fontScale="90000"/>
          </a:bodyPr>
          <a:lstStyle/>
          <a:p>
            <a:pPr algn="just"/>
            <a:r>
              <a:rPr lang="tr-TR" b="1" u="sng" dirty="0">
                <a:solidFill>
                  <a:srgbClr val="C00000"/>
                </a:solidFill>
              </a:rPr>
              <a:t>Şüpheli veya sanığın salıverilme istemleri  </a:t>
            </a:r>
            <a:r>
              <a:rPr lang="tr-TR" dirty="0"/>
              <a:t>Madde 104 – (1) </a:t>
            </a:r>
            <a:r>
              <a:rPr lang="tr-TR" b="1" dirty="0"/>
              <a:t>Soruşturma ve kovuşturma evrelerinin her aşamasında şüpheli veya sanık salıverilmesini isteyebilir</a:t>
            </a:r>
            <a:r>
              <a:rPr lang="tr-TR" dirty="0"/>
              <a:t>. (2) </a:t>
            </a:r>
            <a:r>
              <a:rPr lang="tr-TR" b="1" dirty="0"/>
              <a:t>Şüpheli veya sanığın tutukluluk hâlinin devamına veya salıverilmesine hâkim veya mahkemece karar verilir. </a:t>
            </a:r>
            <a:br>
              <a:rPr lang="tr-TR" b="1" dirty="0"/>
            </a:br>
            <a:r>
              <a:rPr lang="tr-TR" b="1" dirty="0">
                <a:solidFill>
                  <a:srgbClr val="C00000"/>
                </a:solidFill>
              </a:rPr>
              <a:t>Bu kararlara itiraz edilebilir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40444"/>
          </a:xfrm>
        </p:spPr>
        <p:txBody>
          <a:bodyPr>
            <a:noAutofit/>
          </a:bodyPr>
          <a:lstStyle/>
          <a:p>
            <a:pPr algn="just"/>
            <a:r>
              <a:rPr lang="tr-TR" sz="3200" b="1" dirty="0">
                <a:solidFill>
                  <a:srgbClr val="C00000"/>
                </a:solidFill>
              </a:rPr>
              <a:t>Tutuklananın durumunun yakınlarına bildirilmesi </a:t>
            </a:r>
            <a:r>
              <a:rPr lang="tr-TR" sz="3200" dirty="0"/>
              <a:t>Madde 107 – </a:t>
            </a:r>
            <a:br>
              <a:rPr lang="tr-TR" sz="3200" dirty="0"/>
            </a:br>
            <a:r>
              <a:rPr lang="tr-TR" sz="3200" dirty="0"/>
              <a:t>(1) </a:t>
            </a:r>
            <a:r>
              <a:rPr lang="tr-TR" sz="3200" b="1" dirty="0"/>
              <a:t>Tutuklamadan ve tutuklamanın uzatılmasına ilişkin her karardan tutuklunun bir yakınına veya belirlediği bir kişiye, hâkimin kararıyla gecikmeksizin haber verilir.</a:t>
            </a:r>
            <a:r>
              <a:rPr lang="tr-TR" sz="3200" dirty="0"/>
              <a:t> </a:t>
            </a:r>
            <a:br>
              <a:rPr lang="tr-TR" sz="3200" dirty="0"/>
            </a:br>
            <a:r>
              <a:rPr lang="tr-TR" sz="3200" dirty="0"/>
              <a:t>(2) Ayrıca, soruşturmanın amacını tehlikeye düşürmemek kaydıyla, tutuklunun tutuklamayı bir yakınına veya belirlediği bir kişiye bizzat bildirmesine de izin verilir.  </a:t>
            </a:r>
            <a:br>
              <a:rPr lang="tr-TR" sz="3200" dirty="0"/>
            </a:br>
            <a:r>
              <a:rPr lang="tr-TR" sz="3200" dirty="0"/>
              <a:t>(3) Şüpheli veya sanık </a:t>
            </a:r>
            <a:r>
              <a:rPr lang="tr-TR" sz="3200" b="1" dirty="0"/>
              <a:t>yabancı olduğunda </a:t>
            </a:r>
            <a:r>
              <a:rPr lang="tr-TR" sz="3200" dirty="0"/>
              <a:t>tutuklanma durumu, yazılı olarak karşı çıkmaması halinde, vatandaşı olduğu devletin konsolosluğuna bildirilir.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l"/>
            <a:r>
              <a:rPr lang="tr-TR" sz="2800" dirty="0">
                <a:solidFill>
                  <a:srgbClr val="C00000"/>
                </a:solidFill>
              </a:rPr>
              <a:t>Tanımlar Madde </a:t>
            </a:r>
            <a:r>
              <a:rPr lang="tr-TR" sz="2800" dirty="0"/>
              <a:t>2 –  </a:t>
            </a:r>
            <a:br>
              <a:rPr lang="tr-TR" sz="2800" dirty="0"/>
            </a:br>
            <a:r>
              <a:rPr lang="tr-TR" sz="2800" dirty="0"/>
              <a:t>(1) Bu Kanunun uygulanmasında;</a:t>
            </a:r>
            <a:br>
              <a:rPr lang="tr-TR" sz="2800" dirty="0"/>
            </a:br>
            <a:r>
              <a:rPr lang="tr-TR" sz="2800" dirty="0"/>
              <a:t> </a:t>
            </a:r>
            <a:r>
              <a:rPr lang="tr-TR" sz="2800" b="1" u="sng" dirty="0">
                <a:solidFill>
                  <a:srgbClr val="C00000"/>
                </a:solidFill>
              </a:rPr>
              <a:t>j)Suçüstü</a:t>
            </a:r>
            <a:r>
              <a:rPr lang="tr-TR" sz="4000" b="1" u="sng" dirty="0">
                <a:solidFill>
                  <a:srgbClr val="C00000"/>
                </a:solidFill>
              </a:rPr>
              <a:t>: </a:t>
            </a:r>
            <a:br>
              <a:rPr lang="tr-TR" sz="4000" b="1" u="sng" dirty="0">
                <a:solidFill>
                  <a:srgbClr val="C00000"/>
                </a:solidFill>
              </a:rPr>
            </a:br>
            <a:r>
              <a:rPr lang="tr-TR" sz="4000" dirty="0"/>
              <a:t>1.</a:t>
            </a:r>
            <a:r>
              <a:rPr lang="tr-TR" sz="4000" b="1" dirty="0"/>
              <a:t>İşlenmekte olan suçu, </a:t>
            </a:r>
            <a:br>
              <a:rPr lang="tr-TR" sz="4000" b="1" dirty="0"/>
            </a:br>
            <a:r>
              <a:rPr lang="tr-TR" sz="4000" b="1" dirty="0"/>
              <a:t>2.Henüz işlenmiş olan fiil ile fiilin işlenmesinden hemen sonra kolluk, suçtan zarar gören veya başkaları tarafından takip edilerek yakalanan kişinin işlediği suçu, </a:t>
            </a:r>
            <a:r>
              <a:rPr lang="tr-TR" sz="4000" dirty="0"/>
              <a:t>ifade eder.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85728"/>
            <a:ext cx="8401080" cy="6357982"/>
          </a:xfrm>
        </p:spPr>
        <p:txBody>
          <a:bodyPr>
            <a:noAutofit/>
          </a:bodyPr>
          <a:lstStyle/>
          <a:p>
            <a:pPr algn="just"/>
            <a:r>
              <a:rPr lang="tr-TR" sz="2800" b="1" u="sng" dirty="0">
                <a:solidFill>
                  <a:srgbClr val="C00000"/>
                </a:solidFill>
              </a:rPr>
              <a:t>Tutukluluğun incelenmesi </a:t>
            </a:r>
            <a:r>
              <a:rPr lang="tr-TR" sz="2800" dirty="0"/>
              <a:t>Madde 108 – (1) </a:t>
            </a:r>
            <a:r>
              <a:rPr lang="tr-TR" sz="2800" b="1" u="sng" dirty="0"/>
              <a:t>Soruşturma evresinde şüphelinin tutukevinde bulunduğu süre içinde ve en geç otuzar günlük süreler itibarıyla</a:t>
            </a:r>
            <a:r>
              <a:rPr lang="tr-TR" sz="2800" dirty="0"/>
              <a:t> tutukluluk hâlinin devamının gerekip gerekmeyeceği hususunda, </a:t>
            </a:r>
            <a:r>
              <a:rPr lang="tr-TR" sz="2800" b="1" dirty="0"/>
              <a:t>Cumhuriyet savcısının istemi üzerine sulh ceza hâkimi tarafından</a:t>
            </a:r>
            <a:r>
              <a:rPr lang="tr-TR" sz="2800" dirty="0"/>
              <a:t> 100 üncü madde hükümleri göz önünde bulundurularak, şüpheli veya müdafii dinlenilmek suretiyle </a:t>
            </a:r>
            <a:r>
              <a:rPr lang="tr-TR" sz="2800" b="1" dirty="0"/>
              <a:t>karar verilir</a:t>
            </a:r>
            <a:r>
              <a:rPr lang="tr-TR" sz="2800" dirty="0"/>
              <a:t>. </a:t>
            </a:r>
            <a:br>
              <a:rPr lang="tr-TR" sz="2800" dirty="0"/>
            </a:br>
            <a:r>
              <a:rPr lang="tr-TR" sz="2800" dirty="0"/>
              <a:t>(2) </a:t>
            </a:r>
            <a:r>
              <a:rPr lang="tr-TR" sz="2400" dirty="0"/>
              <a:t>Tutukluluk durumunun incelenmesi, yukarıdaki fıkrada öngörülen süre içinde şüpheli tarafından da istenebilir. </a:t>
            </a:r>
            <a:br>
              <a:rPr lang="tr-TR" sz="2800" dirty="0"/>
            </a:br>
            <a:r>
              <a:rPr lang="tr-TR" sz="2800" dirty="0"/>
              <a:t>(3) </a:t>
            </a:r>
            <a:r>
              <a:rPr lang="tr-TR" sz="2800" b="1" u="sng" dirty="0"/>
              <a:t>Hâkim veya mahkeme, tutukevinde bulunan sanığın tutukluluk hâlinin devamının gerekip gerekmeyeceğine </a:t>
            </a:r>
            <a:r>
              <a:rPr lang="tr-TR" sz="2800" b="1" u="sng" dirty="0">
                <a:solidFill>
                  <a:srgbClr val="C00000"/>
                </a:solidFill>
              </a:rPr>
              <a:t>her oturumda veya koşullar gerektirdiğinde oturumlar arasında ya da birinci fıkrada öngörülen süre içinde de </a:t>
            </a:r>
            <a:r>
              <a:rPr lang="tr-TR" sz="2800" b="1" u="sng" dirty="0" err="1">
                <a:solidFill>
                  <a:srgbClr val="C00000"/>
                </a:solidFill>
              </a:rPr>
              <a:t>re'sen</a:t>
            </a:r>
            <a:r>
              <a:rPr lang="tr-TR" sz="2800" b="1" u="sng" dirty="0">
                <a:solidFill>
                  <a:srgbClr val="C00000"/>
                </a:solidFill>
              </a:rPr>
              <a:t> karar verir</a:t>
            </a:r>
            <a:r>
              <a:rPr lang="tr-TR" sz="2800"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3214686"/>
            <a:ext cx="7872442" cy="1143000"/>
          </a:xfrm>
        </p:spPr>
        <p:txBody>
          <a:bodyPr>
            <a:normAutofit fontScale="90000"/>
          </a:bodyPr>
          <a:lstStyle/>
          <a:p>
            <a:r>
              <a:rPr lang="tr-TR" dirty="0"/>
              <a:t>ÜÇÜNCÜ BÖLÜM </a:t>
            </a:r>
            <a:br>
              <a:rPr lang="tr-TR" dirty="0"/>
            </a:br>
            <a:r>
              <a:rPr lang="tr-TR" b="1" dirty="0">
                <a:solidFill>
                  <a:srgbClr val="C00000"/>
                </a:solidFill>
              </a:rPr>
              <a:t>Adlî Kontrol</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29600" cy="6011882"/>
          </a:xfrm>
        </p:spPr>
        <p:txBody>
          <a:bodyPr>
            <a:normAutofit fontScale="90000"/>
          </a:bodyPr>
          <a:lstStyle/>
          <a:p>
            <a:pPr algn="just"/>
            <a:r>
              <a:rPr lang="tr-TR" b="1" dirty="0">
                <a:solidFill>
                  <a:srgbClr val="C00000"/>
                </a:solidFill>
              </a:rPr>
              <a:t>Adlî kontrol </a:t>
            </a:r>
            <a:r>
              <a:rPr lang="tr-TR" sz="2000" dirty="0"/>
              <a:t>Madde 109 – (1) (Değişik: 2/7/2012-6352/98 md.) </a:t>
            </a:r>
            <a:br>
              <a:rPr lang="tr-TR" sz="2000" dirty="0"/>
            </a:br>
            <a:r>
              <a:rPr lang="tr-TR" b="1" dirty="0"/>
              <a:t>Bir suç sebebiyle yürütülen soruşturmada</a:t>
            </a:r>
            <a:r>
              <a:rPr lang="tr-TR" dirty="0"/>
              <a:t>, 100 üncü maddede belirtilen </a:t>
            </a:r>
            <a:r>
              <a:rPr lang="tr-TR" b="1" dirty="0"/>
              <a:t>tutuklama sebeplerinin varlığı halinde,</a:t>
            </a:r>
            <a:r>
              <a:rPr lang="tr-TR" dirty="0"/>
              <a:t> </a:t>
            </a:r>
            <a:r>
              <a:rPr lang="tr-TR" dirty="0">
                <a:solidFill>
                  <a:srgbClr val="C00000"/>
                </a:solidFill>
              </a:rPr>
              <a:t>şüphelinin tutuklanması yerine adlî kontrol altına alınmasına </a:t>
            </a:r>
            <a:r>
              <a:rPr lang="tr-TR" sz="6000" u="sng" dirty="0">
                <a:solidFill>
                  <a:srgbClr val="C00000"/>
                </a:solidFill>
              </a:rPr>
              <a:t>karar verilebilir. </a:t>
            </a:r>
            <a:br>
              <a:rPr lang="tr-TR" sz="6000" u="sng" dirty="0">
                <a:solidFill>
                  <a:srgbClr val="C00000"/>
                </a:solidFill>
              </a:rPr>
            </a:br>
            <a:r>
              <a:rPr lang="tr-TR" dirty="0"/>
              <a:t>(2) </a:t>
            </a:r>
            <a:r>
              <a:rPr lang="tr-TR" b="1" dirty="0"/>
              <a:t>Kanunda tutuklama yasağı öngörülen hallerde de, adlî kontrole ilişkin hükümler uygulanabilir.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lstStyle/>
          <a:p>
            <a:pPr algn="just"/>
            <a:r>
              <a:rPr lang="tr-TR" dirty="0"/>
              <a:t>(2) </a:t>
            </a:r>
            <a:r>
              <a:rPr lang="tr-TR" b="1" u="sng" dirty="0">
                <a:solidFill>
                  <a:srgbClr val="C00000"/>
                </a:solidFill>
              </a:rPr>
              <a:t>Kolluk görevlileri</a:t>
            </a:r>
            <a:r>
              <a:rPr lang="tr-TR" dirty="0"/>
              <a:t>, </a:t>
            </a:r>
            <a:r>
              <a:rPr lang="tr-TR" b="1" dirty="0">
                <a:solidFill>
                  <a:srgbClr val="00B050"/>
                </a:solidFill>
              </a:rPr>
              <a:t>tutuklama kararı veya yakalama emri düzenlenmesini gerektiren</a:t>
            </a:r>
            <a:r>
              <a:rPr lang="tr-TR" dirty="0"/>
              <a:t> </a:t>
            </a:r>
            <a:r>
              <a:rPr lang="tr-TR" b="1" u="sng" dirty="0">
                <a:solidFill>
                  <a:srgbClr val="C00000"/>
                </a:solidFill>
              </a:rPr>
              <a:t>ve</a:t>
            </a:r>
            <a:r>
              <a:rPr lang="tr-TR" dirty="0"/>
              <a:t> </a:t>
            </a:r>
            <a:r>
              <a:rPr lang="tr-TR" b="1" dirty="0">
                <a:solidFill>
                  <a:srgbClr val="00B050"/>
                </a:solidFill>
              </a:rPr>
              <a:t>gecikmesinde sakınca bulunan hâllerde;</a:t>
            </a:r>
            <a:r>
              <a:rPr lang="tr-TR" dirty="0"/>
              <a:t> </a:t>
            </a:r>
            <a:r>
              <a:rPr lang="tr-TR" b="1" dirty="0">
                <a:solidFill>
                  <a:srgbClr val="C00000"/>
                </a:solidFill>
              </a:rPr>
              <a:t>Cumhuriyet savcısına veya âmirlerine derhâl başvurma olanağı bulunmadığı takdirde</a:t>
            </a:r>
            <a:r>
              <a:rPr lang="tr-TR" dirty="0"/>
              <a:t>, </a:t>
            </a:r>
            <a:r>
              <a:rPr lang="tr-TR" b="1" dirty="0"/>
              <a:t>yakalama yetkisine sahiptirler.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lstStyle/>
          <a:p>
            <a:pPr algn="just"/>
            <a:r>
              <a:rPr lang="tr-TR" dirty="0"/>
              <a:t>(3) </a:t>
            </a:r>
            <a:r>
              <a:rPr lang="tr-TR" b="1" dirty="0"/>
              <a:t>Soruşturma ve kovuşturması şikâyete bağlı olmakla birlikte</a:t>
            </a:r>
            <a:r>
              <a:rPr lang="tr-TR" dirty="0"/>
              <a:t>, </a:t>
            </a:r>
            <a:r>
              <a:rPr lang="tr-TR" b="1" dirty="0">
                <a:solidFill>
                  <a:srgbClr val="C00000"/>
                </a:solidFill>
              </a:rPr>
              <a:t>çocuklara, beden veya akıl hastalığı, malûllük veya güçsüzlükleri nedeniyle kendilerini idareden aciz bulunanlara karşı işlenen suçüstü hallerinde </a:t>
            </a:r>
            <a:r>
              <a:rPr lang="tr-TR" b="1" dirty="0"/>
              <a:t>kişinin yakalanması şikâyete bağlı değildir.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lstStyle/>
          <a:p>
            <a:pPr algn="just"/>
            <a:r>
              <a:rPr lang="tr-TR" dirty="0"/>
              <a:t>(4) </a:t>
            </a:r>
            <a:r>
              <a:rPr lang="tr-TR" sz="1400" dirty="0"/>
              <a:t>(Değişik: 25/5/2005 – 5353/7 md.) </a:t>
            </a:r>
            <a:r>
              <a:rPr lang="tr-TR" b="1" u="sng" dirty="0">
                <a:solidFill>
                  <a:srgbClr val="C00000"/>
                </a:solidFill>
              </a:rPr>
              <a:t>Kolluk, </a:t>
            </a:r>
            <a:r>
              <a:rPr lang="tr-TR" b="1" dirty="0"/>
              <a:t>yakalandığı sırada kaçmasını, kendisine veya başkalarına zarar vermesini önleyecek tedbirleri aldıktan sonra, </a:t>
            </a:r>
            <a:r>
              <a:rPr lang="tr-TR" b="1" u="sng" dirty="0">
                <a:solidFill>
                  <a:srgbClr val="C00000"/>
                </a:solidFill>
              </a:rPr>
              <a:t>yakalanan kişiye kanunî haklarını derhal bildirir.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lstStyle/>
          <a:p>
            <a:pPr algn="just"/>
            <a:r>
              <a:rPr lang="tr-TR" dirty="0"/>
              <a:t>(5) </a:t>
            </a:r>
            <a:r>
              <a:rPr lang="tr-TR" sz="1800" dirty="0"/>
              <a:t>(Değişik: 25/5/2005 – 5353/7 md.) </a:t>
            </a:r>
            <a:r>
              <a:rPr lang="tr-TR" dirty="0"/>
              <a:t>Birinci fıkraya göre yakalanıp kolluğa teslim edilen veya ikinci fıkra uyarınca </a:t>
            </a:r>
            <a:r>
              <a:rPr lang="tr-TR" b="1" dirty="0">
                <a:solidFill>
                  <a:srgbClr val="C00000"/>
                </a:solidFill>
              </a:rPr>
              <a:t>görevlilerce yakalanan kişi ve olay hakkında Cumhuriyet savcısına hemen bilgi verilerek, emri doğrultusunda işlem yapılır.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a:bodyPr>
          <a:lstStyle/>
          <a:p>
            <a:pPr algn="l"/>
            <a:r>
              <a:rPr lang="tr-TR" b="1" dirty="0">
                <a:solidFill>
                  <a:srgbClr val="C00000"/>
                </a:solidFill>
              </a:rPr>
              <a:t>Gözaltı </a:t>
            </a:r>
            <a:br>
              <a:rPr lang="tr-TR" b="1" dirty="0">
                <a:solidFill>
                  <a:srgbClr val="C00000"/>
                </a:solidFill>
              </a:rPr>
            </a:br>
            <a:r>
              <a:rPr lang="tr-TR" b="1" dirty="0">
                <a:solidFill>
                  <a:srgbClr val="C00000"/>
                </a:solidFill>
              </a:rPr>
              <a:t>Madde 91 </a:t>
            </a:r>
            <a:r>
              <a:rPr lang="tr-TR" dirty="0"/>
              <a:t>– </a:t>
            </a:r>
            <a:br>
              <a:rPr lang="tr-TR" dirty="0"/>
            </a:br>
            <a:r>
              <a:rPr lang="tr-TR" sz="3600" dirty="0"/>
              <a:t>(1) </a:t>
            </a:r>
            <a:r>
              <a:rPr lang="tr-TR" sz="3600" b="1" dirty="0"/>
              <a:t>Yukarıdaki maddeye göre yakalanan kişi, Cumhuriyet Savcılığınca bırakılmazsa, soruşturmanın tamamlanması için </a:t>
            </a:r>
            <a:r>
              <a:rPr lang="tr-TR" sz="4800" b="1" dirty="0"/>
              <a:t>gözaltına alınmasına karar verilebilir</a:t>
            </a:r>
            <a:r>
              <a:rPr lang="tr-TR" sz="3600" b="1" dirty="0"/>
              <a:t>.</a:t>
            </a:r>
            <a:r>
              <a:rPr lang="tr-TR" sz="3600" dirty="0"/>
              <a:t>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2462</Words>
  <Application>Microsoft Office PowerPoint</Application>
  <PresentationFormat>Ekran Gösterisi (4:3)</PresentationFormat>
  <Paragraphs>42</Paragraphs>
  <Slides>42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42</vt:i4>
      </vt:variant>
    </vt:vector>
  </HeadingPairs>
  <TitlesOfParts>
    <vt:vector size="46" baseType="lpstr">
      <vt:lpstr>Arial</vt:lpstr>
      <vt:lpstr>Calibri</vt:lpstr>
      <vt:lpstr>Times New Roman</vt:lpstr>
      <vt:lpstr>Ofis Teması</vt:lpstr>
      <vt:lpstr> </vt:lpstr>
      <vt:lpstr>BİRİNCİ BÖLÜM  Yakalama ve Gözaltı </vt:lpstr>
      <vt:lpstr>Yakalama ve yakalanan kişi hakkında yapılacak işlemler  Madde 90 –  (1) Aşağıda belirtilen hâllerde, herkes tarafından geçici olarak yakalama yapılabilir:   a)Kişiye suçu işlerken rastlanması.  b)Suçüstü bir fiilden dolayı izlenen kişinin kaçması olasılığının bulunması veya hemen kimliğini belirleme olanağının bulunmaması</vt:lpstr>
      <vt:lpstr>Tanımlar Madde 2 –   (1) Bu Kanunun uygulanmasında;  j)Suçüstü:  1.İşlenmekte olan suçu,  2.Henüz işlenmiş olan fiil ile fiilin işlenmesinden hemen sonra kolluk, suçtan zarar gören veya başkaları tarafından takip edilerek yakalanan kişinin işlediği suçu, ifade eder.</vt:lpstr>
      <vt:lpstr>(2) Kolluk görevlileri, tutuklama kararı veya yakalama emri düzenlenmesini gerektiren ve gecikmesinde sakınca bulunan hâllerde; Cumhuriyet savcısına veya âmirlerine derhâl başvurma olanağı bulunmadığı takdirde, yakalama yetkisine sahiptirler. </vt:lpstr>
      <vt:lpstr>(3) Soruşturma ve kovuşturması şikâyete bağlı olmakla birlikte, çocuklara, beden veya akıl hastalığı, malûllük veya güçsüzlükleri nedeniyle kendilerini idareden aciz bulunanlara karşı işlenen suçüstü hallerinde kişinin yakalanması şikâyete bağlı değildir. </vt:lpstr>
      <vt:lpstr>(4) (Değişik: 25/5/2005 – 5353/7 md.) Kolluk, yakalandığı sırada kaçmasını, kendisine veya başkalarına zarar vermesini önleyecek tedbirleri aldıktan sonra, yakalanan kişiye kanunî haklarını derhal bildirir. </vt:lpstr>
      <vt:lpstr>(5) (Değişik: 25/5/2005 – 5353/7 md.) Birinci fıkraya göre yakalanıp kolluğa teslim edilen veya ikinci fıkra uyarınca görevlilerce yakalanan kişi ve olay hakkında Cumhuriyet savcısına hemen bilgi verilerek, emri doğrultusunda işlem yapılır. </vt:lpstr>
      <vt:lpstr>Gözaltı  Madde 91 –  (1) Yukarıdaki maddeye göre yakalanan kişi, Cumhuriyet Savcılığınca bırakılmazsa, soruşturmanın tamamlanması için gözaltına alınmasına karar verilebilir. </vt:lpstr>
      <vt:lpstr>1- (Değişik ikinci cümle: 25/5/2005 – 5353/8 md.) Gözaltı süresi, yakalama yerine en yakın hâkim veya mahkemeye gönderilmesi için zorunlu süre hariç, yakalama anından itibaren  yirmidört saati geçemez.(Ek cümle: 25/5/2005 – 5353/8 md.)   Yakalama yerine en yakın hâkim veya mahkemeye gönderilme için zorunlu süre oniki saatten fazla olamaz.</vt:lpstr>
      <vt:lpstr>(3) Toplu olarak işlenen suçlarda, delillerin toplanmasındaki güçlük veya şüpheli sayısının çokluğu nedeniyle; Cumhuriyet savcısı gözaltı süresinin, her defasında bir günü geçmemek üzere, üç gün süreyle uzatılmasına yazılı olarak emir verebilir. Gözaltı süresinin uzatılması emri gözaltına alınana derhâl tebliğ edilir. </vt:lpstr>
      <vt:lpstr>(2) Gözaltına alma, bu tedbirin soruşturma yönünden zorunlu olmasına ve kişinin bir suçu işlediği şüphesini gösteren somut delillerin varlığına bağlıdır</vt:lpstr>
      <vt:lpstr>Kamuoyunda içgüvenlik paketi olarak bilinen (2015-6638 sayılı kanun) değişiklikle getirilen ve kolluk amirine yeni yetkiler veren değişik  (4) (Ek: 27/3/2015-6638/13 md.) Suçüstü hâlleriyle sınırlı olmak kaydıyla; kişi hakkında aşağıdaki bentlerde belirtilen suçlarda mülki amirlerce belirlenecek kolluk amirleri tarafından yirmi dört saate kadar, şiddet olaylarının yaygınlaşarak kamu düzeninin ciddi şekilde bozulmasına yol açabilecek toplumsal olaylar sırasında ve toplu olarak işlenen suçlarda kırk sekiz saate kadar gözaltına alınma kararı verilebilir. </vt:lpstr>
      <vt:lpstr>(5) Yakalama işlemine, gözaltına alma ve gözaltı süresinin uzatılmasına ilişkin Cumhuriyet savcısının yazılı emrine karşı, yakalanan kişi, müdafii veya kanunî temsilcisi, eşi ya da birinci veya ikinci derecede kan hısımı, hemen serbest bırakılmayı sağlamak için sulh ceza hâkimine başvurabilir. </vt:lpstr>
      <vt:lpstr>Sulh ceza hâkimi incelemeyi evrak üzerinde yaparak derhâl ve nihayet yirmidört saat dolmadan başvuruyu sonuçlandırır. Yakalamanın veya gözaltına alma veya gözaltı süresini uzatmanın yerinde olduğu kanısına varılırsa başvuru reddedilir ya da yakalananın derhâl soruşturma evrakı ile Cumhuriyet Savcılığında hazır bulundurulmasına karar verilir</vt:lpstr>
      <vt:lpstr>(6) Gözaltı süresinin dolması veya sulh ceza hâkiminin kararı üzerine serbest bırakılan kişi hakkında yakalamaya neden olan fiille ilgili  yeni ve yeterli delil elde edilmedikçe ve Cumhuriyet savcısının kararı olmadıkça bir daha aynı nedenle yakalama işlemi uygulanamaz</vt:lpstr>
      <vt:lpstr>(7)Gözaltına alınan kişi bırakılmazsa, en geç bu süreler sonunda sulh ceza hâkimi önüne çıkarılıp sorguya çekilir. Sorguda müdafii de hazır bulunur.</vt:lpstr>
      <vt:lpstr>Gözaltı işlemlerinin denetimi  Madde 92 –  (1) Cumhuriyet başsavcıları veya görevlendirecekleri Cumhuriyet savcıları, adlî görevlerinin gereği olarak, gözaltına alınan kişilerin bulundurulacakları nezarethaneleri, varsa ifade alma odalarını, bu kişilerin durumlarını, gözaltına alınma neden ve sürelerini, gözaltına alınma ile ilgili tüm kayıt ve işlemleri denetler; sonucunu Nezarethaneye Alınanlar Defterine kaydederler. </vt:lpstr>
      <vt:lpstr>Yakalanan veya gözaltına alınanın durumunun yakınlarına bildirilmesi Madde 95 –  (1) Şüpheli veya sanık yakalandığında, gözaltına alındığında veya gözaltı süresi uzatıldığında, Cumhuriyet savcısının emriyle bir yakınına veya belirlediği bir kişiye gecikmeksizin haber verilir.    (2) Yakalanan veya gözaltına alınan yabancı ise, yazılı olarak karşı çıkmaması halinde, durumu, vatandaşı olduğu devletin konsolosluğuna bildirilir. </vt:lpstr>
      <vt:lpstr>Yakalamanın ilgililere bildirilmesi  Madde 96 –  (1) Soruşturma ve kovuşturması şikâyete bağlı olan suç hakkında 90 ıncı maddenin üçüncü fıkrasına göre şikâyetten önce şüpheli yakalanmış olursa şikâyete yetkili olan kimseye ve bunlar birden fazla ise hiç olmazsa birine yakalama bildirilir. </vt:lpstr>
      <vt:lpstr>Yakalama emri ve nedenleri Madde 98 –   (1) (Değişik: 25/5/2005 – 5353/10 md.)  Soruşturma evresinde çağrı üzerine gelmeyen veya çağrı yapılamayan şüpheli hakkında, Cumhuriyet savcısının istemi üzerine sulh ceza hâkimi tarafından yakalama emri düzenlenebilir. Ayrıca, tutuklama isteminin reddi kararına itiraz halinde, itiraz mercii tarafından da yakalama emri düzenlenebilir.  (2) Yakalanmış iken kolluk görevlisinin elinden kaçan şüpheli veya sanık ya da tutukevi veya ceza infaz kurumundan kaçan tutuklu veya hükümlü hakkında Cumhuriyet savcıları ve kolluk kuvvetleri de yakalama emri düzenleyebilirler.  (3) Kovuşturma evresinde kaçak sanık hakkında yakalama emri re'sen veya Cumhuriyet savcısının istemi üzerine hâkim veya mahkeme tarafından düzenlenir.  (4) Yakalama emrinde, kişinin açık eşkâli, bilindiğinde kimliği ve yüklenen suç ile yakalandığında nereye gönderileceği gösterilir. </vt:lpstr>
      <vt:lpstr>Yakalanan kişinin mahkemeye götürülmesi Madde 94 – (Değişik:21/2/2014 – 6526/7 md.)  (1) Hâkim veya mahkeme tarafından verilen yakalama emri üzerine soruşturma veya kovuşturma evresinde yakalanan kişi, en geç yirmi dört saat içinde yetkili hâkim veya mahkeme önüne çıkarılır.  (2) Yakalanan kişi, en geç yirmi dört saat içinde yetkili hâkim veya mahkeme önüne çıkarılamıyorsa, aynı süre içinde yakalandığı yer adliyesinde, mevcut değil ise en yakın adliyede kurulu sesli ve görüntülü iletişim sisteminin kullanılması suretiyle yetkili hâkim veya mahkeme tarafından bu kişinin sorgusu yapılır veya ifadesi alınır. </vt:lpstr>
      <vt:lpstr>Yakalama tutanağı Madde 97 – (1) Yakalama işlemi bir tutanağa bağlanır. Bu tutanağa yakalananın, hangi suç nedeniyle, hangi koşullarda, hangi yer ve zamanda yakalandığı, yakalamayı kimlerin yaptığı, hangi kolluk mensubunca tespit edildiği, haklarının tam olarak anlatıldığı açıkça yazılır. </vt:lpstr>
      <vt:lpstr>Yakalanan veya tutuklanan kişilerin nakli Madde 93 – (1) Yakalanan veya tutuklanarak bir yerden diğer bir yere nakledilen kişilere, kaçacaklarına ya da kendisi veya başkalarının hayat ve beden bütünlükleri bakımından tehlike arz ettiğine ilişkin belirtilerin varlığı hâllerinde kelepçe takılabilir</vt:lpstr>
      <vt:lpstr>Yönetmelik Madde 99 –   (1) Gözaltına alınan kişilerin bulundurulacakları nezarethanelerin maddî koşulları, bu kişinin hangi görevlinin sorumluluğuna bırakılacağı, sağlık kontrolünün nasıl yapılacağı, gözaltı işlemlerine ilişkin kayıt ve defterlerin nasıl tutulacağı, gözaltına alınmanın başlangıcında ve bu tedbire son verildiğinde hangi tutanakların tutulacağı ve gözaltına alınan kişiye hangi belgelerin verileceği ile kolluk tarafından gerçekleştirilen yakalama işlemlerinin yürütülmesinde uyulacak kurallar, yönetmelikte gösterili</vt:lpstr>
      <vt:lpstr>İKİNCİ BÖLÜM  Tutuklama</vt:lpstr>
      <vt:lpstr>Tutuklama nedenleri Madde 100 –   (1) Kuvvetli suç şüphesinin varlığını gösteren somut delillerin ve bir tutuklama nedeninin bulunması halinde, şüpheli veya sanık hakkında tutuklama kararı verilebilir. İşin önemi, verilmesi beklenen ceza veya güvenlik tedbiri ile ölçülü olmaması halinde, tutuklama kararı verilemez</vt:lpstr>
      <vt:lpstr>(2) Aşağıdaki hallerde bir tutuklama nedeni var sayılabilir:   a) Şüpheli veya sanığın kaçması, saklanması veya kaçacağı şüphesini uyandıran somut olgular varsa.   b) Şüpheli veya sanığın davranışları;   1. Delilleri yok etme, gizleme veya değiştirme,   2. Tanık, mağdur veya başkaları üzerinde baskı yapılması girişiminde bulunma,  hususlarında kuvvetli şüphe oluşturuyorsa.</vt:lpstr>
      <vt:lpstr> KAMUOYUNDA KATALOG SUÇLAR OLARAK ADLANDIRILAN SUÇ LİSTESİ (3) Aşağıdaki suçların işlendiği hususunda kuvvetli şüphe sebeplerinin varlığı halinde, tutuklama nedeni var sayılabilir:  a) 26.9.2004 tarihli ve 5237 sayılı Türk Ceza Kanununda yer alan; (2) 1. Soykırım ve insanlığa karşı suçlar (madde 76, 77, 78),  2. Kasten öldürme (madde 81, 82, 83), 3.(Ek: 6/12/2006 – 5560/17 md.) Silahla işlenmiş kasten yaralama (madde 86, fıkra 3, bent e) ve neticesi sebebiyle ağırlaşmış kasten yaralama (madde 87), 4. İşkence (madde 94, 95) 5. Cinsel saldırı (birinci fıkra hariç, madde 102),  6. Çocukların cinsel istismarı (madde 103), 7.(Ek: 6/12/2006 – 5560/17 md.) Hırsızlık (madde 141, 142) ve yağma (madde 148, 149), 8. Uyuşturucu veya uyarıcı madde imal ve ticareti (madde 188), 9. Suç işlemek amacıyla örgüt kurma (iki, yedi ve sekizinci fıkralar hariç, madde 220), 10. Devletin Güvenliğine Karşı Suçlar (madde 302, 303, 304, 307, 308),  11. Anayasal Düzene ve Bu Düzenin İşleyişine Karşı Suçlar (madde 309, 310, 311, 312, 313, 314, 315), b) 10.7.1953 tarihli ve 6136 sayılı Ateşli Silahlar ve Bıçaklar ile Diğer Aletler Hakkında Kanunda tanımlanan silah kaçakçılığı (madde 12) suçları. c) 18.6.1999 tarihli ve 4389 sayılı Bankalar Kanununun 22 nci maddesinin (3) ve (4) numaralı fıkralarında tanımlanan zimmet suçu. d) 10.7.2003 tarihli ve 4926 sayılı Kaçakçılıkla Mücadele Kanununda tanımlanan ve hapis cezasını gerektiren suçlar. e) 21.7.1983 tarihli ve 2863 sayılı Kültür ve Tabiat Varlıklarını Koruma Kanununun 68 ve 74 üncü maddelerinde tanımlanan suçlar. f) 31.8.1956 tarihli ve 6831 sayılı Orman Kanununun 110 uncu maddesinin dört ve beşinci fıkralarında tanımlanan kasten orman yakma suçları. g) (Ek: 27/3/2015-6638/14 md.) 6/10/1983 tarihli ve 2911 sayılı Toplantı ve Gösteri Yürüyüşleri Kanununun 33 üncü maddesinde sayılan suçlar. h) (Ek: 27/3/2015-6638/14 md.) 12/4/1991 tarihli ve 3713 sayılı Terörle Mücadele Kanununun 7 nci maddesinin üçüncü fıkrasında belirtilen suçlar. </vt:lpstr>
      <vt:lpstr>(4) (Değişik: 2/7/2012-6352/96 md.) Sadece adlî para cezasını gerektiren suçlarda veya vücut dokunulmazlığına karşı kasten işlenenler hariç olmak üzere hapis cezasının üst sınırı iki yıldan fazla olmayan suçlarda tutuklama kararı verilemez.</vt:lpstr>
      <vt:lpstr>Tutuklama kararı Madde 101 – (1)  Soruşturma evresinde şüphelinin tutuklanmasına Cumhuriyet savcısının istemi üzerine sulh ceza hâkimi tarafından, kovuşturma evresinde sanığın tutuklanmasına Cumhuriyet savcısının istemi üzerine veya re'sen mahkemece karar verilir. Bu istemlerde mutlaka gerekçe gösterilir ve adlî kontrol uygulamasının yetersiz kalacağını belirten hukukî ve fiilî nedenlere yer verilir.</vt:lpstr>
      <vt:lpstr>(2) (Değişik: 2/7/2012-6352/97 md.) Tutuklamaya, tutuklamanın devamına veya bu husustaki bir tahliye isteminin reddine ilişkin kararlarda;  a)Kuvvetli suç şüphesini,   b)Tutuklama nedenlerinin varlığını,   c)Tutuklama tedbirinin ölçülü olduğunu,  gösteren deliller somut olgularla gerekçelendirilerek açıkça gösterilir. Kararın içeriği şüpheli veya sanığa sözlü olarak bildirilir, ayrıca bir örneği yazılmak suretiyle kendilerine verilir ve bu husus kararda belirtilir.</vt:lpstr>
      <vt:lpstr>(3) Tutuklama istenildiğinde, şüpheli veya sanık, kendisinin seçeceği veya baro tarafından görevlendirilecek bir müdafiin yardımından yararlanır</vt:lpstr>
      <vt:lpstr>(4) Tutuklama kararı verilmezse, şüpheli veya sanık derhâl serbest bırakılır.</vt:lpstr>
      <vt:lpstr>(5) Bu madde ile 100 üncü madde gereğince verilen kararlara itiraz edilebilir.</vt:lpstr>
      <vt:lpstr>Tutuklulukta geçecek süre Madde 102 – (1) (Değişik: 6/12/2006 – 5560/18 md.)   Ağır ceza mahkemesinin görevine girmeyen işlerde tutukluluk süresi en çok bir yıldır. Ancak bu süre, zorunlu hallerde gerekçeleri gösterilerek altı ay daha uzatılabilir.   (2) Ağır ceza mahkemesinin görevine giren işlerde, tutukluluk süresi en çok iki yıldır. Bu süre, zorunlu hallerde, gerekçesi gösterilerek uzatılabilir; uzatma süresi toplam üç yılı, 5237 sayılı Türk Ceza Kanununun İkinci Kitap Dördüncü Kısım Dördüncü, Beşinci, Altıncı ve Yedinci Bölümünde tanımlanan suçlar ile 12/4/1991 tarihli ve 3713 sayılı Terörle Mücadele Kanunu kapsamına giren suçlarda beş yılı geçemez.   (3) Bu maddede öngörülen uzatma kararları, Cumhuriyet savcısının, şüpheli veya sanık ile müdafiinin görüşleri alındıktan sonra verilir</vt:lpstr>
      <vt:lpstr>  Cumhuriyet savcısının tutuklama kararının geri alınmasını istemesi  Madde 103 –  (1) Cumhuriyet savcısı, şüphelinin adlî kontrol altına alınarak serbest bırakılmasını sulh ceza hâkiminden isteyebilir. Hakkında tutuklama kararı verilmiş şüpheli ve müdafii de aynı istemde bulunabilirler.  (Mülga üçüncü cümle: 25/5/2005 – 5353/12 md.)  (2) Soruşturma evresinde Cumhuriyet savcısı adlî kontrol veya tutuklamanın artık gereksiz olduğu kanısına varacak olursa, şüpheliyi re'sen serbest bırakır. Kovuşturmaya yer olmadığı kararı verildiğinde şüpheli serbest kalır.</vt:lpstr>
      <vt:lpstr>Şüpheli veya sanığın salıverilme istemleri  Madde 104 – (1) Soruşturma ve kovuşturma evrelerinin her aşamasında şüpheli veya sanık salıverilmesini isteyebilir. (2) Şüpheli veya sanığın tutukluluk hâlinin devamına veya salıverilmesine hâkim veya mahkemece karar verilir.  Bu kararlara itiraz edilebilir</vt:lpstr>
      <vt:lpstr>Tutuklananın durumunun yakınlarına bildirilmesi Madde 107 –  (1) Tutuklamadan ve tutuklamanın uzatılmasına ilişkin her karardan tutuklunun bir yakınına veya belirlediği bir kişiye, hâkimin kararıyla gecikmeksizin haber verilir.  (2) Ayrıca, soruşturmanın amacını tehlikeye düşürmemek kaydıyla, tutuklunun tutuklamayı bir yakınına veya belirlediği bir kişiye bizzat bildirmesine de izin verilir.   (3) Şüpheli veya sanık yabancı olduğunda tutuklanma durumu, yazılı olarak karşı çıkmaması halinde, vatandaşı olduğu devletin konsolosluğuna bildirilir.</vt:lpstr>
      <vt:lpstr>Tutukluluğun incelenmesi Madde 108 – (1) Soruşturma evresinde şüphelinin tutukevinde bulunduğu süre içinde ve en geç otuzar günlük süreler itibarıyla tutukluluk hâlinin devamının gerekip gerekmeyeceği hususunda, Cumhuriyet savcısının istemi üzerine sulh ceza hâkimi tarafından 100 üncü madde hükümleri göz önünde bulundurularak, şüpheli veya müdafii dinlenilmek suretiyle karar verilir.  (2) Tutukluluk durumunun incelenmesi, yukarıdaki fıkrada öngörülen süre içinde şüpheli tarafından da istenebilir.  (3) Hâkim veya mahkeme, tutukevinde bulunan sanığın tutukluluk hâlinin devamının gerekip gerekmeyeceğine her oturumda veya koşullar gerektirdiğinde oturumlar arasında ya da birinci fıkrada öngörülen süre içinde de re'sen karar verir.</vt:lpstr>
      <vt:lpstr>ÜÇÜNCÜ BÖLÜM  Adlî Kontrol</vt:lpstr>
      <vt:lpstr>Adlî kontrol Madde 109 – (1) (Değişik: 2/7/2012-6352/98 md.)  Bir suç sebebiyle yürütülen soruşturmada, 100 üncü maddede belirtilen tutuklama sebeplerinin varlığı halinde, şüphelinin tutuklanması yerine adlî kontrol altına alınmasına karar verilebilir.  (2) Kanunda tutuklama yasağı öngörülen hallerde de, adlî kontrole ilişkin hükümler uygulanabilir.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SUÇUN MANEVİ UNSURU </dc:title>
  <dc:creator>User</dc:creator>
  <cp:lastModifiedBy>User</cp:lastModifiedBy>
  <cp:revision>9</cp:revision>
  <dcterms:created xsi:type="dcterms:W3CDTF">2014-12-04T21:58:08Z</dcterms:created>
  <dcterms:modified xsi:type="dcterms:W3CDTF">2020-02-11T21:23:50Z</dcterms:modified>
</cp:coreProperties>
</file>