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724" r:id="rId5"/>
    <p:sldId id="725" r:id="rId6"/>
    <p:sldId id="726" r:id="rId7"/>
    <p:sldId id="727" r:id="rId8"/>
    <p:sldId id="728" r:id="rId9"/>
    <p:sldId id="729" r:id="rId10"/>
    <p:sldId id="730" r:id="rId11"/>
    <p:sldId id="712" r:id="rId12"/>
    <p:sldId id="713" r:id="rId13"/>
    <p:sldId id="714"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69" d="100"/>
          <a:sy n="69" d="100"/>
        </p:scale>
        <p:origin x="60" y="45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3802738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tr-TR" dirty="0"/>
              <a:t>Ersoy, M.2007. Kentsel Planlama Kuramları, </a:t>
            </a:r>
            <a:r>
              <a:rPr lang="tr-TR" b="1" i="1" dirty="0"/>
              <a:t>İmge Yayınevi, </a:t>
            </a:r>
            <a:r>
              <a:rPr lang="tr-TR" dirty="0"/>
              <a:t>ODTÜ Ankara</a:t>
            </a:r>
          </a:p>
          <a:p>
            <a:pPr lvl="1" algn="just">
              <a:lnSpc>
                <a:spcPct val="100000"/>
              </a:lnSpc>
            </a:pPr>
            <a:r>
              <a:rPr lang="en-US" dirty="0"/>
              <a:t>Forester, J.</a:t>
            </a:r>
            <a:r>
              <a:rPr lang="tr-TR" dirty="0"/>
              <a:t> 1989</a:t>
            </a:r>
            <a:r>
              <a:rPr lang="en-US" dirty="0"/>
              <a:t> </a:t>
            </a:r>
            <a:r>
              <a:rPr lang="en-US" dirty="0" err="1"/>
              <a:t>Palning</a:t>
            </a:r>
            <a:r>
              <a:rPr lang="en-US" dirty="0"/>
              <a:t> in the force of power, University of California Press, Berkeley </a:t>
            </a:r>
            <a:r>
              <a:rPr lang="tr-TR" dirty="0"/>
              <a:t> </a:t>
            </a:r>
            <a:endParaRPr lang="tr-TR" dirty="0" smtClean="0"/>
          </a:p>
          <a:p>
            <a:pPr lvl="1" algn="just">
              <a:lnSpc>
                <a:spcPct val="100000"/>
              </a:lnSpc>
            </a:pPr>
            <a:r>
              <a:rPr lang="en-US" dirty="0" smtClean="0"/>
              <a:t>Forester</a:t>
            </a:r>
            <a:r>
              <a:rPr lang="en-US" dirty="0"/>
              <a:t>,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8"/>
            <a:ext cx="8517837" cy="4697961"/>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r>
              <a:rPr lang="tr-TR" dirty="0" smtClean="0"/>
              <a:t>.</a:t>
            </a:r>
          </a:p>
          <a:p>
            <a:pPr lvl="1" algn="just">
              <a:lnSpc>
                <a:spcPct val="100000"/>
              </a:lnSpc>
            </a:pPr>
            <a:r>
              <a:rPr lang="tr-TR" dirty="0" smtClean="0"/>
              <a:t>Brown, A., </a:t>
            </a:r>
            <a:r>
              <a:rPr lang="tr-TR" dirty="0" err="1" smtClean="0"/>
              <a:t>Hinks</a:t>
            </a:r>
            <a:r>
              <a:rPr lang="tr-TR" dirty="0" smtClean="0"/>
              <a:t>, J. </a:t>
            </a:r>
            <a:r>
              <a:rPr lang="tr-TR" dirty="0" err="1" smtClean="0"/>
              <a:t>and</a:t>
            </a:r>
            <a:r>
              <a:rPr lang="tr-TR" dirty="0" smtClean="0"/>
              <a:t> </a:t>
            </a:r>
            <a:r>
              <a:rPr lang="tr-TR" dirty="0" err="1" smtClean="0"/>
              <a:t>Sneddon</a:t>
            </a:r>
            <a:r>
              <a:rPr lang="tr-TR" dirty="0" smtClean="0"/>
              <a:t>, J. 2001. </a:t>
            </a:r>
            <a:r>
              <a:rPr lang="en-US" dirty="0"/>
              <a:t>The </a:t>
            </a:r>
            <a:r>
              <a:rPr lang="en-US" dirty="0" smtClean="0"/>
              <a:t>facilities</a:t>
            </a:r>
            <a:r>
              <a:rPr lang="tr-TR" dirty="0" smtClean="0"/>
              <a:t> </a:t>
            </a:r>
            <a:r>
              <a:rPr lang="en-US" dirty="0" smtClean="0"/>
              <a:t>management </a:t>
            </a:r>
            <a:r>
              <a:rPr lang="en-US" dirty="0"/>
              <a:t>role </a:t>
            </a:r>
            <a:r>
              <a:rPr lang="en-US" dirty="0" smtClean="0"/>
              <a:t>in</a:t>
            </a:r>
            <a:r>
              <a:rPr lang="tr-TR" dirty="0" smtClean="0"/>
              <a:t> </a:t>
            </a:r>
            <a:r>
              <a:rPr lang="en-US" dirty="0" smtClean="0"/>
              <a:t>new building</a:t>
            </a:r>
            <a:r>
              <a:rPr lang="tr-TR" dirty="0" smtClean="0"/>
              <a:t> </a:t>
            </a:r>
            <a:r>
              <a:rPr lang="en-US" dirty="0" smtClean="0"/>
              <a:t>procurement</a:t>
            </a:r>
            <a:r>
              <a:rPr lang="tr-TR" dirty="0" smtClean="0"/>
              <a:t>,</a:t>
            </a:r>
            <a:r>
              <a:rPr lang="tr-TR" dirty="0"/>
              <a:t> </a:t>
            </a:r>
            <a:r>
              <a:rPr lang="tr-TR" dirty="0" err="1" smtClean="0"/>
              <a:t>Facilities</a:t>
            </a:r>
            <a:r>
              <a:rPr lang="tr-TR" dirty="0" smtClean="0"/>
              <a:t> MCB </a:t>
            </a:r>
            <a:r>
              <a:rPr lang="tr-TR" dirty="0" err="1"/>
              <a:t>University</a:t>
            </a:r>
            <a:r>
              <a:rPr lang="tr-TR" dirty="0"/>
              <a:t> </a:t>
            </a:r>
            <a:r>
              <a:rPr lang="tr-TR" dirty="0" err="1" smtClean="0"/>
              <a:t>Press</a:t>
            </a:r>
            <a:r>
              <a:rPr lang="tr-TR" dirty="0" smtClean="0"/>
              <a:t>, 19(3/4):119-130.</a:t>
            </a:r>
            <a:endParaRPr lang="tr-TR" dirty="0"/>
          </a:p>
          <a:p>
            <a:pPr lvl="1" algn="just">
              <a:lnSpc>
                <a:spcPct val="100000"/>
              </a:lnSpc>
            </a:pPr>
            <a:r>
              <a:rPr lang="tr-TR" dirty="0" err="1" smtClean="0"/>
              <a:t>Kohler</a:t>
            </a:r>
            <a:r>
              <a:rPr lang="tr-TR" dirty="0" smtClean="0"/>
              <a:t>, N. </a:t>
            </a:r>
            <a:r>
              <a:rPr lang="tr-TR" dirty="0" err="1" smtClean="0"/>
              <a:t>and</a:t>
            </a:r>
            <a:r>
              <a:rPr lang="tr-TR" dirty="0" smtClean="0"/>
              <a:t> </a:t>
            </a:r>
            <a:r>
              <a:rPr lang="tr-TR" dirty="0" err="1" smtClean="0"/>
              <a:t>Yang</a:t>
            </a:r>
            <a:r>
              <a:rPr lang="tr-TR" dirty="0"/>
              <a:t>, W. </a:t>
            </a:r>
            <a:r>
              <a:rPr lang="tr-TR" dirty="0" smtClean="0"/>
              <a:t> 2007. </a:t>
            </a:r>
            <a:r>
              <a:rPr lang="tr-TR" dirty="0" err="1" smtClean="0"/>
              <a:t>Long-termmanagement</a:t>
            </a:r>
            <a:r>
              <a:rPr lang="tr-TR" dirty="0" smtClean="0"/>
              <a:t> </a:t>
            </a:r>
            <a:r>
              <a:rPr lang="tr-TR" dirty="0"/>
              <a:t>of </a:t>
            </a:r>
            <a:r>
              <a:rPr lang="tr-TR" dirty="0" err="1"/>
              <a:t>building</a:t>
            </a:r>
            <a:r>
              <a:rPr lang="tr-TR" dirty="0"/>
              <a:t> </a:t>
            </a:r>
            <a:r>
              <a:rPr lang="tr-TR" dirty="0" err="1" smtClean="0"/>
              <a:t>stocks</a:t>
            </a:r>
            <a:r>
              <a:rPr lang="tr-TR" dirty="0" smtClean="0"/>
              <a:t>, </a:t>
            </a:r>
            <a:r>
              <a:rPr lang="en-US" dirty="0" smtClean="0"/>
              <a:t>Building Research &amp; Information</a:t>
            </a:r>
            <a:r>
              <a:rPr lang="tr-TR" dirty="0" smtClean="0"/>
              <a:t>,</a:t>
            </a:r>
            <a:r>
              <a:rPr lang="en-US" dirty="0" smtClean="0"/>
              <a:t> 35(4)</a:t>
            </a:r>
            <a:r>
              <a:rPr lang="tr-TR" dirty="0" smtClean="0"/>
              <a:t>:</a:t>
            </a:r>
            <a:r>
              <a:rPr lang="en-US" dirty="0" smtClean="0"/>
              <a:t>351–362</a:t>
            </a:r>
            <a:r>
              <a:rPr lang="tr-TR" dirty="0" smtClean="0"/>
              <a:t>.</a:t>
            </a:r>
          </a:p>
          <a:p>
            <a:pPr lvl="1" algn="just">
              <a:lnSpc>
                <a:spcPct val="100000"/>
              </a:lnSpc>
            </a:pPr>
            <a:r>
              <a:rPr lang="tr-TR" dirty="0" err="1" smtClean="0"/>
              <a:t>Mucan</a:t>
            </a:r>
            <a:r>
              <a:rPr lang="tr-TR" dirty="0" smtClean="0"/>
              <a:t>, B., Kayabaşı, A. ve Madran, C. </a:t>
            </a:r>
            <a:r>
              <a:rPr lang="tr-TR" dirty="0"/>
              <a:t>2016. </a:t>
            </a:r>
            <a:r>
              <a:rPr lang="tr-TR" dirty="0" smtClean="0"/>
              <a:t>Yöneticilerde Sürdürülebilirlik Algısı ve Firma Uygulamalarına </a:t>
            </a:r>
            <a:r>
              <a:rPr lang="tr-TR" dirty="0"/>
              <a:t>Yönelik Değerlendirme, Ekonomik ve Sosyal Araştırmalar Dergisi, </a:t>
            </a:r>
            <a:r>
              <a:rPr lang="tr-TR" dirty="0" smtClean="0"/>
              <a:t>12(2):57-72.</a:t>
            </a: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smtClean="0"/>
              <a:t>Müşterinin </a:t>
            </a:r>
            <a:r>
              <a:rPr lang="tr-TR" sz="2200" dirty="0"/>
              <a:t>iş ihtiyaçlarını (zaman, maliyet ve kalite hedefleri ile ilgili olarak) yeterince karşılamayan yeni bir bina, müşterinin temel </a:t>
            </a:r>
            <a:r>
              <a:rPr lang="tr-TR" sz="2200" dirty="0" smtClean="0"/>
              <a:t>ihtiyaçlarına en </a:t>
            </a:r>
            <a:r>
              <a:rPr lang="tr-TR" sz="2200" dirty="0"/>
              <a:t>iyi şekilde katkıda bulunamaz. </a:t>
            </a:r>
            <a:endParaRPr lang="tr-TR" sz="2200" dirty="0" smtClean="0"/>
          </a:p>
          <a:p>
            <a:pPr algn="just">
              <a:lnSpc>
                <a:spcPct val="100000"/>
              </a:lnSpc>
              <a:spcBef>
                <a:spcPts val="0"/>
              </a:spcBef>
            </a:pPr>
            <a:r>
              <a:rPr lang="tr-TR" sz="2200" dirty="0" smtClean="0"/>
              <a:t>Tesis </a:t>
            </a:r>
            <a:r>
              <a:rPr lang="tr-TR" sz="2200" dirty="0"/>
              <a:t>yöneticisinin sahip olması gereken iş süreci uzmanlığı, </a:t>
            </a:r>
            <a:r>
              <a:rPr lang="tr-TR" sz="2200" dirty="0" err="1"/>
              <a:t>operasyonel</a:t>
            </a:r>
            <a:r>
              <a:rPr lang="tr-TR" sz="2200" dirty="0"/>
              <a:t> bina varlıklarını yönetmeyle ilgili temel becerilerle birlikte, tesis yönetimi rolünün proje teslimi sorumluluğunu içerecek şekilde genişletilebileceğini önermek mantıklıdır. Bazı tesis yöneticileri şu anda bu rolü </a:t>
            </a:r>
            <a:r>
              <a:rPr lang="tr-TR" sz="2200" dirty="0" smtClean="0"/>
              <a:t>üstlenmektedir (Brown vd. 2001).</a:t>
            </a:r>
            <a:endParaRPr lang="tr-TR" sz="2200" dirty="0" smtClean="0"/>
          </a:p>
        </p:txBody>
      </p:sp>
    </p:spTree>
    <p:extLst>
      <p:ext uri="{BB962C8B-B14F-4D97-AF65-F5344CB8AC3E}">
        <p14:creationId xmlns:p14="http://schemas.microsoft.com/office/powerpoint/2010/main" val="3732671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Yapılı çevre, binalar, altyapılar ve kültürel peyzajlardan (stoklar) oluşmaktadır. Bu insan yapımı eserler karmaşık bir sermaye (doğal, insan yapımı, insan, sosyal ve kültürel) oluşturur ve evrimi sürdürülebilir kalkınma için çok önemli bir parametredir. </a:t>
            </a:r>
            <a:endParaRPr lang="tr-TR" sz="2200" dirty="0" smtClean="0"/>
          </a:p>
          <a:p>
            <a:pPr algn="just">
              <a:lnSpc>
                <a:spcPct val="100000"/>
              </a:lnSpc>
              <a:spcBef>
                <a:spcPts val="0"/>
              </a:spcBef>
            </a:pPr>
            <a:r>
              <a:rPr lang="tr-TR" sz="2200" dirty="0" smtClean="0"/>
              <a:t>Bileşimleri </a:t>
            </a:r>
            <a:r>
              <a:rPr lang="tr-TR" sz="2200" dirty="0"/>
              <a:t>ve dinamikleri, akışlar olarak veya ikisinin başkentleri veya kombinasyonları olarak modellenebilir. Farklı stok türlerinin uzun vadeli davranışlarının modellenmesine örnekler verilir ve davranışları analiz edilir ve tartışılır. Bir kaynak ekonomik çerçevesi sunulur ve eski / sabit ve yeni / genişleyen iki farklı hisse senedi için stratejiler </a:t>
            </a:r>
            <a:r>
              <a:rPr lang="tr-TR" sz="2200" dirty="0" smtClean="0"/>
              <a:t>karşılaştırılır </a:t>
            </a:r>
            <a:r>
              <a:rPr lang="tr-TR" sz="2200" dirty="0"/>
              <a:t>(</a:t>
            </a:r>
            <a:r>
              <a:rPr lang="tr-TR" sz="2200" dirty="0" err="1"/>
              <a:t>Kohler</a:t>
            </a:r>
            <a:r>
              <a:rPr lang="tr-TR" sz="2200" dirty="0"/>
              <a:t> ve </a:t>
            </a:r>
            <a:r>
              <a:rPr lang="tr-TR" sz="2200" dirty="0" err="1"/>
              <a:t>Yang</a:t>
            </a:r>
            <a:r>
              <a:rPr lang="tr-TR" sz="2200" dirty="0"/>
              <a:t> 2007</a:t>
            </a:r>
            <a:r>
              <a:rPr lang="tr-TR" sz="2200" dirty="0" smtClean="0"/>
              <a:t>).</a:t>
            </a:r>
            <a:endParaRPr lang="tr-TR" sz="2200" dirty="0"/>
          </a:p>
        </p:txBody>
      </p:sp>
    </p:spTree>
    <p:extLst>
      <p:ext uri="{BB962C8B-B14F-4D97-AF65-F5344CB8AC3E}">
        <p14:creationId xmlns:p14="http://schemas.microsoft.com/office/powerpoint/2010/main" val="286001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Kurumsal rejimlerin hisse senetlerinin uzun vadeli yönetimi ile demografik ve emeklilik finansmanı arasındaki önemi tartışılmaktadır. Önümüzdeki yıllarda ekonomik, sosyal ve kültürel sermayelerin dramatik kayıplarını önlemek için uzun vadeli kurumsal yönler dikkate </a:t>
            </a:r>
            <a:r>
              <a:rPr lang="tr-TR" sz="2200" dirty="0" smtClean="0"/>
              <a:t>alınmalıdır (</a:t>
            </a:r>
            <a:r>
              <a:rPr lang="tr-TR" sz="2200" dirty="0" err="1" smtClean="0"/>
              <a:t>Kohler</a:t>
            </a:r>
            <a:r>
              <a:rPr lang="tr-TR" sz="2200" dirty="0" smtClean="0"/>
              <a:t> ve </a:t>
            </a:r>
            <a:r>
              <a:rPr lang="tr-TR" sz="2200" dirty="0" err="1" smtClean="0"/>
              <a:t>Yang</a:t>
            </a:r>
            <a:r>
              <a:rPr lang="tr-TR" sz="2200" dirty="0" smtClean="0"/>
              <a:t> 2007).</a:t>
            </a:r>
            <a:endParaRPr lang="tr-TR" sz="2200" dirty="0"/>
          </a:p>
        </p:txBody>
      </p:sp>
    </p:spTree>
    <p:extLst>
      <p:ext uri="{BB962C8B-B14F-4D97-AF65-F5344CB8AC3E}">
        <p14:creationId xmlns:p14="http://schemas.microsoft.com/office/powerpoint/2010/main" val="2228847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YÖNETİMİNİN SÜRDÜRÜLEBİLİRLİĞİ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Sürdürülebilirlik ekonomik, sosyal ve çevresel (ekolojik) katmanları olan bir yaklaşımdır</a:t>
            </a:r>
            <a:r>
              <a:rPr lang="tr-TR" sz="2200" dirty="0" smtClean="0"/>
              <a:t>. Genel </a:t>
            </a:r>
            <a:r>
              <a:rPr lang="tr-TR" sz="2200" dirty="0"/>
              <a:t>anlamda incelenen çalışmalarda sürdürülebilirlik, büyüyen pazarlarda </a:t>
            </a:r>
            <a:r>
              <a:rPr lang="tr-TR" sz="2200" dirty="0" smtClean="0"/>
              <a:t>sürdürülebilir pazarlamanın </a:t>
            </a:r>
            <a:r>
              <a:rPr lang="tr-TR" sz="2200" dirty="0"/>
              <a:t>benimsenmesinin fırsat ve engeller kapsamında </a:t>
            </a:r>
            <a:r>
              <a:rPr lang="tr-TR" sz="2200" dirty="0" smtClean="0"/>
              <a:t>değerlendirilmesi, </a:t>
            </a:r>
            <a:r>
              <a:rPr lang="tr-TR" sz="2200" dirty="0"/>
              <a:t>sağlık, çevresel etki ve yoksulluk gibi dışsal faktörlerin değer zinciri açısından </a:t>
            </a:r>
            <a:r>
              <a:rPr lang="tr-TR" sz="2200" dirty="0" smtClean="0"/>
              <a:t>incelenmesi, sürdürülebilir </a:t>
            </a:r>
            <a:r>
              <a:rPr lang="tr-TR" sz="2200" dirty="0"/>
              <a:t>kalkınma ve endüstriyel ekoloji </a:t>
            </a:r>
            <a:r>
              <a:rPr lang="tr-TR" sz="2200" dirty="0" smtClean="0"/>
              <a:t>kavramlarının incelenmesi, </a:t>
            </a:r>
            <a:r>
              <a:rPr lang="tr-TR" sz="2200" dirty="0"/>
              <a:t>stratejik sürdürülebilirlik ve ihracat performansının </a:t>
            </a:r>
            <a:r>
              <a:rPr lang="tr-TR" sz="2200" dirty="0" smtClean="0"/>
              <a:t>incelenmesi, </a:t>
            </a:r>
            <a:r>
              <a:rPr lang="tr-TR" sz="2200" dirty="0"/>
              <a:t>bireysel olarak sürdürülebilirlik </a:t>
            </a:r>
            <a:r>
              <a:rPr lang="tr-TR" sz="2200" dirty="0" smtClean="0"/>
              <a:t>görülmektedir (</a:t>
            </a:r>
            <a:r>
              <a:rPr lang="tr-TR" sz="2200" dirty="0" err="1" smtClean="0"/>
              <a:t>Mucan</a:t>
            </a:r>
            <a:r>
              <a:rPr lang="tr-TR" sz="2200" dirty="0" smtClean="0"/>
              <a:t> vd. 2016).</a:t>
            </a:r>
            <a:endParaRPr lang="tr-TR" sz="2200" dirty="0"/>
          </a:p>
        </p:txBody>
      </p:sp>
    </p:spTree>
    <p:extLst>
      <p:ext uri="{BB962C8B-B14F-4D97-AF65-F5344CB8AC3E}">
        <p14:creationId xmlns:p14="http://schemas.microsoft.com/office/powerpoint/2010/main" val="272340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Bugün özellikle iklim kriziyle kendini gösteren, insan eliyle yaratılmış küresel </a:t>
            </a:r>
            <a:r>
              <a:rPr lang="tr-TR" sz="2200" dirty="0" smtClean="0"/>
              <a:t>problemlerin çözümünün </a:t>
            </a:r>
            <a:r>
              <a:rPr lang="tr-TR" sz="2200" dirty="0"/>
              <a:t>planlanması açısından sürdürülebilirlik anlayışı giderek daha da kritik bir </a:t>
            </a:r>
            <a:r>
              <a:rPr lang="tr-TR" sz="2200" dirty="0" smtClean="0"/>
              <a:t>önem kazanmaktadır</a:t>
            </a:r>
            <a:r>
              <a:rPr lang="tr-TR" sz="2200" dirty="0"/>
              <a:t>. Özellikle doğal çevreye karşı artan farkındalık, son yıllarda tüketiciye </a:t>
            </a:r>
            <a:r>
              <a:rPr lang="tr-TR" sz="2200" dirty="0" smtClean="0"/>
              <a:t>sunulan yenilikçi</a:t>
            </a:r>
            <a:r>
              <a:rPr lang="tr-TR" sz="2200" dirty="0"/>
              <a:t>, çevreci ürünlere ve yöntemlere yansımıştır. Firmalar ürünleri ve süreçlerini </a:t>
            </a:r>
            <a:r>
              <a:rPr lang="tr-TR" sz="2200" dirty="0" smtClean="0"/>
              <a:t>yeşile döndürme </a:t>
            </a:r>
            <a:r>
              <a:rPr lang="tr-TR" sz="2200" dirty="0"/>
              <a:t>amacı ile faaliyetlerinin çevresel ve sosyal etkilerini azaltarak, sürdürülebilir </a:t>
            </a:r>
            <a:r>
              <a:rPr lang="tr-TR" sz="2200" dirty="0" smtClean="0"/>
              <a:t>programlar geliştirmeye başlamışlardır.</a:t>
            </a:r>
            <a:endParaRPr lang="tr-TR" sz="2200" dirty="0"/>
          </a:p>
        </p:txBody>
      </p:sp>
      <p:sp>
        <p:nvSpPr>
          <p:cNvPr id="5" name="Dikdörtgen 4"/>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YÖNETİMİNİN SÜRDÜRÜLEBİLİRLİĞİ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946822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İşletmelerde sürdürülebilirlik yenilik, teknoloji ve diğer tamamlayıcı politikalarla paralel </a:t>
            </a:r>
            <a:r>
              <a:rPr lang="tr-TR" sz="2200" dirty="0" smtClean="0"/>
              <a:t>olarak ele </a:t>
            </a:r>
            <a:r>
              <a:rPr lang="tr-TR" sz="2200" dirty="0"/>
              <a:t>alınmalıdır. Söz konusu amaç doğrudan yenilik ve teknoloji politikalarına dayanmaktadır</a:t>
            </a:r>
            <a:r>
              <a:rPr lang="tr-TR" sz="2200" dirty="0" smtClean="0"/>
              <a:t>. Dolayısıyla </a:t>
            </a:r>
            <a:r>
              <a:rPr lang="tr-TR" sz="2200" dirty="0"/>
              <a:t>sürdürülebilirliğin mevcut sürdürülemez üretim yöntemleri ve tüketim </a:t>
            </a:r>
            <a:r>
              <a:rPr lang="tr-TR" sz="2200" dirty="0" smtClean="0"/>
              <a:t>tarzlarını ikame </a:t>
            </a:r>
            <a:r>
              <a:rPr lang="tr-TR" sz="2200" dirty="0"/>
              <a:t>edecek ve aynı zamanda modern dünyanın sahip olduğu problemlerin </a:t>
            </a:r>
            <a:r>
              <a:rPr lang="tr-TR" sz="2200" dirty="0" smtClean="0"/>
              <a:t>çözülmesine destek </a:t>
            </a:r>
            <a:r>
              <a:rPr lang="tr-TR" sz="2200" dirty="0"/>
              <a:t>olacak niteliğe bürünmesi </a:t>
            </a:r>
            <a:r>
              <a:rPr lang="tr-TR" sz="2200" dirty="0" smtClean="0"/>
              <a:t>gerekmektedir </a:t>
            </a:r>
            <a:r>
              <a:rPr lang="tr-TR" sz="2200" dirty="0"/>
              <a:t>(</a:t>
            </a:r>
            <a:r>
              <a:rPr lang="tr-TR" sz="2200" dirty="0" err="1"/>
              <a:t>Mucan</a:t>
            </a:r>
            <a:r>
              <a:rPr lang="tr-TR" sz="2200" dirty="0"/>
              <a:t> vd. 2016)</a:t>
            </a:r>
            <a:r>
              <a:rPr lang="tr-TR" sz="2200" dirty="0" smtClean="0"/>
              <a:t>. </a:t>
            </a:r>
            <a:endParaRPr lang="tr-TR" sz="2200" dirty="0"/>
          </a:p>
        </p:txBody>
      </p:sp>
      <p:sp>
        <p:nvSpPr>
          <p:cNvPr id="5" name="Dikdörtgen 4"/>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YÖNETİMİNİN SÜRDÜRÜLEBİLİRLİĞİ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719690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Bu politikaların üretilmesinde tüm paydaşlarca (hissedarlar, çalışanlar, müşteriler, baskı grupları, topluluklar, vb.) tam bir ortak tavır olması da son derece önem taşımaktadır. Sürdürülebilirliğin uzun dönemli bir politika amacı olması, özel bir paydaş desteği gerektirmesi ve özel ve kamu hedefleri arasında çok yakın bir etkileşime sahip olması konuyu daha da güncel hale </a:t>
            </a:r>
            <a:r>
              <a:rPr lang="tr-TR" sz="2200" dirty="0" smtClean="0"/>
              <a:t>getirmektedir </a:t>
            </a:r>
            <a:r>
              <a:rPr lang="tr-TR" sz="2200" dirty="0"/>
              <a:t>(</a:t>
            </a:r>
            <a:r>
              <a:rPr lang="tr-TR" sz="2200" dirty="0" err="1"/>
              <a:t>Mucan</a:t>
            </a:r>
            <a:r>
              <a:rPr lang="tr-TR" sz="2200" dirty="0"/>
              <a:t> vd. 2016)</a:t>
            </a:r>
            <a:r>
              <a:rPr lang="tr-TR" sz="2200" dirty="0" smtClean="0"/>
              <a:t>.</a:t>
            </a:r>
            <a:endParaRPr lang="tr-TR" sz="2200" dirty="0"/>
          </a:p>
        </p:txBody>
      </p:sp>
      <p:sp>
        <p:nvSpPr>
          <p:cNvPr id="5" name="Dikdörtgen 4"/>
          <p:cNvSpPr/>
          <p:nvPr/>
        </p:nvSpPr>
        <p:spPr>
          <a:xfrm>
            <a:off x="313080" y="384955"/>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TESİS YÖNETİMİNİN SÜRDÜRÜLEBİLİRLİĞİ VE TESİS YÖNETİCİLERİNİN ROLÜ</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22289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smtClean="0"/>
              <a:t>Akgün, T. D. 2010. Karma İşlevli Yapıların Kentsel ve Mimari Tasarım Arakesitinde Kamu Yararı Gözetilerek İrdelenmesi: Zincirlikuyu-levent </a:t>
            </a:r>
            <a:r>
              <a:rPr lang="tr-TR" dirty="0"/>
              <a:t>Aksı Örneği</a:t>
            </a:r>
            <a:r>
              <a:rPr lang="tr-TR" dirty="0" smtClean="0"/>
              <a:t>, Yüksek Lisans Tezi, İstanbul Teknik Üniversitesi, Fen Bilimleri Enstitüsü.</a:t>
            </a:r>
          </a:p>
          <a:p>
            <a:pPr lvl="1" algn="just">
              <a:lnSpc>
                <a:spcPct val="100000"/>
              </a:lnSpc>
            </a:pPr>
            <a:r>
              <a:rPr lang="tr-TR" dirty="0" err="1" smtClean="0"/>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17263</TotalTime>
  <Words>1001</Words>
  <Application>Microsoft Office PowerPoint</Application>
  <PresentationFormat>Ekran Gösterisi (4:3)</PresentationFormat>
  <Paragraphs>53</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900</cp:revision>
  <cp:lastPrinted>2016-10-24T07:53:35Z</cp:lastPrinted>
  <dcterms:created xsi:type="dcterms:W3CDTF">2016-09-18T09:35:24Z</dcterms:created>
  <dcterms:modified xsi:type="dcterms:W3CDTF">2020-03-03T09:44:38Z</dcterms:modified>
</cp:coreProperties>
</file>