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631-4B08-40DE-8466-EB234A306E9A}" type="datetimeFigureOut">
              <a:rPr lang="tr-TR" smtClean="0"/>
              <a:pPr/>
              <a:t>18.08.2020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8C7-3DEF-463A-9554-BBE5FFF911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631-4B08-40DE-8466-EB234A306E9A}" type="datetimeFigureOut">
              <a:rPr lang="tr-TR" smtClean="0"/>
              <a:pPr/>
              <a:t>18.08.2020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8C7-3DEF-463A-9554-BBE5FFF911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631-4B08-40DE-8466-EB234A306E9A}" type="datetimeFigureOut">
              <a:rPr lang="tr-TR" smtClean="0"/>
              <a:pPr/>
              <a:t>18.08.2020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8C7-3DEF-463A-9554-BBE5FFF911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631-4B08-40DE-8466-EB234A306E9A}" type="datetimeFigureOut">
              <a:rPr lang="tr-TR" smtClean="0"/>
              <a:pPr/>
              <a:t>18.08.2020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8C7-3DEF-463A-9554-BBE5FFF911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631-4B08-40DE-8466-EB234A306E9A}" type="datetimeFigureOut">
              <a:rPr lang="tr-TR" smtClean="0"/>
              <a:pPr/>
              <a:t>18.08.2020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8C7-3DEF-463A-9554-BBE5FFF911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631-4B08-40DE-8466-EB234A306E9A}" type="datetimeFigureOut">
              <a:rPr lang="tr-TR" smtClean="0"/>
              <a:pPr/>
              <a:t>18.08.2020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8C7-3DEF-463A-9554-BBE5FFF911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631-4B08-40DE-8466-EB234A306E9A}" type="datetimeFigureOut">
              <a:rPr lang="tr-TR" smtClean="0"/>
              <a:pPr/>
              <a:t>18.08.2020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8C7-3DEF-463A-9554-BBE5FFF911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631-4B08-40DE-8466-EB234A306E9A}" type="datetimeFigureOut">
              <a:rPr lang="tr-TR" smtClean="0"/>
              <a:pPr/>
              <a:t>18.08.2020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8C7-3DEF-463A-9554-BBE5FFF911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631-4B08-40DE-8466-EB234A306E9A}" type="datetimeFigureOut">
              <a:rPr lang="tr-TR" smtClean="0"/>
              <a:pPr/>
              <a:t>18.08.2020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8C7-3DEF-463A-9554-BBE5FFF911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631-4B08-40DE-8466-EB234A306E9A}" type="datetimeFigureOut">
              <a:rPr lang="tr-TR" smtClean="0"/>
              <a:pPr/>
              <a:t>18.08.2020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8C7-3DEF-463A-9554-BBE5FFF911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7631-4B08-40DE-8466-EB234A306E9A}" type="datetimeFigureOut">
              <a:rPr lang="tr-TR" smtClean="0"/>
              <a:pPr/>
              <a:t>18.08.2020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88C7-3DEF-463A-9554-BBE5FFF9116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97631-4B08-40DE-8466-EB234A306E9A}" type="datetimeFigureOut">
              <a:rPr lang="tr-TR" smtClean="0"/>
              <a:pPr/>
              <a:t>18.08.2020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D88C7-3DEF-463A-9554-BBE5FFF9116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Başlık">
            <a:extLst>
              <a:ext uri="{FF2B5EF4-FFF2-40B4-BE49-F238E27FC236}">
                <a16:creationId xmlns="" xmlns:a16="http://schemas.microsoft.com/office/drawing/2014/main" id="{CAA3028C-7D6A-2C4B-AB65-A47D55B9C2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58437" y="274640"/>
            <a:ext cx="8190411" cy="1425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en-US" b="1" cap="none" dirty="0" err="1">
                <a:solidFill>
                  <a:schemeClr val="accent1"/>
                </a:solidFill>
                <a:ea typeface="ＭＳ Ｐゴシック" panose="020B0600070205080204" pitchFamily="34" charset="-128"/>
              </a:rPr>
              <a:t>Ürogenital</a:t>
            </a:r>
            <a:r>
              <a:rPr lang="tr-TR" altLang="en-US" b="1" cap="none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Sistemde Nükleer Tıp Uygulamaları </a:t>
            </a:r>
            <a:endParaRPr lang="tr-TR" altLang="en-US" sz="2700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3250" name="2 İçerik Yer Tutucusu">
            <a:extLst>
              <a:ext uri="{FF2B5EF4-FFF2-40B4-BE49-F238E27FC236}">
                <a16:creationId xmlns="" xmlns:a16="http://schemas.microsoft.com/office/drawing/2014/main" id="{3D69FE69-7492-A040-9E04-71B674DE3B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8438" y="1503093"/>
            <a:ext cx="3967843" cy="2232885"/>
          </a:xfrm>
        </p:spPr>
        <p:txBody>
          <a:bodyPr>
            <a:normAutofit fontScale="62500" lnSpcReduction="20000"/>
          </a:bodyPr>
          <a:lstStyle/>
          <a:p>
            <a:pPr eaLnBrk="1" hangingPunct="1"/>
            <a:endParaRPr lang="tr-TR" altLang="zh-TW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zh-TW" dirty="0" err="1">
                <a:ea typeface="ＭＳ Ｐゴシック" panose="020B0600070205080204" pitchFamily="34" charset="-128"/>
              </a:rPr>
              <a:t>Glomerul</a:t>
            </a:r>
            <a:r>
              <a:rPr lang="tr-TR" altLang="zh-TW" dirty="0">
                <a:ea typeface="ＭＳ Ｐゴシック" panose="020B0600070205080204" pitchFamily="34" charset="-128"/>
              </a:rPr>
              <a:t>e</a:t>
            </a:r>
            <a:r>
              <a:rPr lang="en-US" altLang="zh-TW" dirty="0">
                <a:ea typeface="ＭＳ Ｐゴシック" panose="020B0600070205080204" pitchFamily="34" charset="-128"/>
              </a:rPr>
              <a:t>r </a:t>
            </a:r>
            <a:r>
              <a:rPr lang="tr-TR" altLang="zh-TW" dirty="0">
                <a:ea typeface="ＭＳ Ｐゴシック" panose="020B0600070205080204" pitchFamily="34" charset="-128"/>
              </a:rPr>
              <a:t>ajanlar</a:t>
            </a:r>
            <a:r>
              <a:rPr lang="en-US" altLang="zh-TW" dirty="0">
                <a:ea typeface="ＭＳ Ｐゴシック" panose="020B0600070205080204" pitchFamily="34" charset="-128"/>
              </a:rPr>
              <a:t> : </a:t>
            </a:r>
            <a:r>
              <a:rPr lang="en-US" altLang="zh-TW" baseline="30000" dirty="0">
                <a:ea typeface="ＭＳ Ｐゴシック" panose="020B0600070205080204" pitchFamily="34" charset="-128"/>
              </a:rPr>
              <a:t>99m</a:t>
            </a:r>
            <a:r>
              <a:rPr lang="en-US" altLang="zh-TW" dirty="0">
                <a:ea typeface="ＭＳ Ｐゴシック" panose="020B0600070205080204" pitchFamily="34" charset="-128"/>
              </a:rPr>
              <a:t>Tc-Dietiltriaminpentaasetik </a:t>
            </a:r>
            <a:r>
              <a:rPr lang="en-US" altLang="zh-TW" dirty="0" err="1">
                <a:ea typeface="ＭＳ Ｐゴシック" panose="020B0600070205080204" pitchFamily="34" charset="-128"/>
              </a:rPr>
              <a:t>asit</a:t>
            </a:r>
            <a:r>
              <a:rPr lang="en-US" altLang="zh-TW" dirty="0">
                <a:ea typeface="ＭＳ Ｐゴシック" panose="020B0600070205080204" pitchFamily="34" charset="-128"/>
              </a:rPr>
              <a:t> (DTPA)</a:t>
            </a:r>
          </a:p>
          <a:p>
            <a:pPr eaLnBrk="1" hangingPunct="1"/>
            <a:r>
              <a:rPr lang="en-US" altLang="zh-TW" dirty="0">
                <a:ea typeface="ＭＳ Ｐゴシック" panose="020B0600070205080204" pitchFamily="34" charset="-128"/>
              </a:rPr>
              <a:t>T</a:t>
            </a:r>
            <a:r>
              <a:rPr lang="tr-TR" altLang="zh-TW" dirty="0">
                <a:ea typeface="ＭＳ Ｐゴシック" panose="020B0600070205080204" pitchFamily="34" charset="-128"/>
              </a:rPr>
              <a:t>ü</a:t>
            </a:r>
            <a:r>
              <a:rPr lang="en-US" altLang="zh-TW" dirty="0">
                <a:ea typeface="ＭＳ Ｐゴシック" panose="020B0600070205080204" pitchFamily="34" charset="-128"/>
              </a:rPr>
              <a:t>b</a:t>
            </a:r>
            <a:r>
              <a:rPr lang="tr-TR" altLang="zh-TW" dirty="0">
                <a:ea typeface="ＭＳ Ｐゴシック" panose="020B0600070205080204" pitchFamily="34" charset="-128"/>
              </a:rPr>
              <a:t>e</a:t>
            </a:r>
            <a:r>
              <a:rPr lang="en-US" altLang="zh-TW" dirty="0">
                <a:ea typeface="ＭＳ Ｐゴシック" panose="020B0600070205080204" pitchFamily="34" charset="-128"/>
              </a:rPr>
              <a:t>l</a:t>
            </a:r>
            <a:r>
              <a:rPr lang="tr-TR" altLang="zh-TW" dirty="0">
                <a:ea typeface="ＭＳ Ｐゴシック" panose="020B0600070205080204" pitchFamily="34" charset="-128"/>
              </a:rPr>
              <a:t>e</a:t>
            </a:r>
            <a:r>
              <a:rPr lang="en-US" altLang="zh-TW" dirty="0">
                <a:ea typeface="ＭＳ Ｐゴシック" panose="020B0600070205080204" pitchFamily="34" charset="-128"/>
              </a:rPr>
              <a:t>r</a:t>
            </a:r>
            <a:r>
              <a:rPr lang="tr-TR" altLang="zh-TW" dirty="0">
                <a:ea typeface="ＭＳ Ｐゴシック" panose="020B0600070205080204" pitchFamily="34" charset="-128"/>
              </a:rPr>
              <a:t> ajanlar</a:t>
            </a:r>
            <a:r>
              <a:rPr lang="en-US" altLang="zh-TW" dirty="0">
                <a:ea typeface="ＭＳ Ｐゴシック" panose="020B0600070205080204" pitchFamily="34" charset="-128"/>
              </a:rPr>
              <a:t> : </a:t>
            </a:r>
            <a:r>
              <a:rPr lang="en-US" altLang="zh-TW" baseline="30000" dirty="0">
                <a:ea typeface="ＭＳ Ｐゴシック" panose="020B0600070205080204" pitchFamily="34" charset="-128"/>
              </a:rPr>
              <a:t>99m</a:t>
            </a:r>
            <a:r>
              <a:rPr lang="en-US" altLang="zh-TW" dirty="0">
                <a:ea typeface="ＭＳ Ｐゴシック" panose="020B0600070205080204" pitchFamily="34" charset="-128"/>
              </a:rPr>
              <a:t>Tc-Merkaptoasetilglisin (MAG3)</a:t>
            </a:r>
          </a:p>
          <a:p>
            <a:pPr eaLnBrk="1" hangingPunct="1"/>
            <a:r>
              <a:rPr lang="tr-TR" altLang="zh-TW" dirty="0">
                <a:ea typeface="ＭＳ Ｐゴシック" panose="020B0600070205080204" pitchFamily="34" charset="-128"/>
              </a:rPr>
              <a:t>K</a:t>
            </a:r>
            <a:r>
              <a:rPr lang="en-US" altLang="zh-TW" dirty="0" err="1">
                <a:ea typeface="ＭＳ Ｐゴシック" panose="020B0600070205080204" pitchFamily="34" charset="-128"/>
              </a:rPr>
              <a:t>orti</a:t>
            </a:r>
            <a:r>
              <a:rPr lang="tr-TR" altLang="zh-TW" dirty="0">
                <a:ea typeface="ＭＳ Ｐゴシック" panose="020B0600070205080204" pitchFamily="34" charset="-128"/>
              </a:rPr>
              <a:t>k</a:t>
            </a:r>
            <a:r>
              <a:rPr lang="en-US" altLang="zh-TW" dirty="0">
                <a:ea typeface="ＭＳ Ｐゴシック" panose="020B0600070205080204" pitchFamily="34" charset="-128"/>
              </a:rPr>
              <a:t>al </a:t>
            </a:r>
            <a:r>
              <a:rPr lang="tr-TR" altLang="zh-TW" dirty="0">
                <a:ea typeface="ＭＳ Ｐゴシック" panose="020B0600070205080204" pitchFamily="34" charset="-128"/>
              </a:rPr>
              <a:t>ajanlar</a:t>
            </a:r>
            <a:r>
              <a:rPr lang="en-US" altLang="zh-TW" dirty="0">
                <a:ea typeface="ＭＳ Ｐゴシック" panose="020B0600070205080204" pitchFamily="34" charset="-128"/>
              </a:rPr>
              <a:t> : </a:t>
            </a:r>
            <a:r>
              <a:rPr lang="en-US" altLang="zh-TW" baseline="30000" dirty="0">
                <a:ea typeface="ＭＳ Ｐゴシック" panose="020B0600070205080204" pitchFamily="34" charset="-128"/>
              </a:rPr>
              <a:t>99m</a:t>
            </a:r>
            <a:r>
              <a:rPr lang="en-US" altLang="zh-TW" dirty="0">
                <a:ea typeface="ＭＳ Ｐゴシック" panose="020B0600070205080204" pitchFamily="34" charset="-128"/>
              </a:rPr>
              <a:t>Tc-Dimerkaptosüksinik </a:t>
            </a:r>
            <a:r>
              <a:rPr lang="en-US" altLang="zh-TW" dirty="0" err="1">
                <a:ea typeface="ＭＳ Ｐゴシック" panose="020B0600070205080204" pitchFamily="34" charset="-128"/>
              </a:rPr>
              <a:t>asit</a:t>
            </a:r>
            <a:r>
              <a:rPr lang="en-US" altLang="zh-TW" dirty="0">
                <a:ea typeface="ＭＳ Ｐゴシック" panose="020B0600070205080204" pitchFamily="34" charset="-128"/>
              </a:rPr>
              <a:t> (DMSA)</a:t>
            </a:r>
          </a:p>
          <a:p>
            <a:pPr eaLnBrk="1" hangingPunct="1"/>
            <a:endParaRPr lang="tr-TR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5CF777-00D8-FE4E-A282-687C44A471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655828"/>
            <a:ext cx="3330818" cy="48578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815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755F04-EA28-584D-94EC-E85E81AEF985}"/>
              </a:ext>
            </a:extLst>
          </p:cNvPr>
          <p:cNvSpPr txBox="1"/>
          <p:nvPr/>
        </p:nvSpPr>
        <p:spPr>
          <a:xfrm>
            <a:off x="499655" y="705396"/>
            <a:ext cx="4707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Dinamik böbrek sintigrafisi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8D8A63-8A97-1544-BF77-4856D640C339}"/>
              </a:ext>
            </a:extLst>
          </p:cNvPr>
          <p:cNvSpPr txBox="1"/>
          <p:nvPr/>
        </p:nvSpPr>
        <p:spPr>
          <a:xfrm>
            <a:off x="539552" y="1772816"/>
            <a:ext cx="4022191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</a:rPr>
              <a:t>Endikasyonlar</a:t>
            </a:r>
            <a:endParaRPr lang="tr-TR" sz="3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Separe böbrek fonksiyon tayini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GFR hesaplaması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Hidronefroz</a:t>
            </a:r>
            <a:r>
              <a:rPr lang="tr-TR" dirty="0"/>
              <a:t>/obstrüksiyon ayırıcı tanısı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Renal</a:t>
            </a:r>
            <a:r>
              <a:rPr lang="tr-TR" dirty="0"/>
              <a:t> arter </a:t>
            </a:r>
            <a:r>
              <a:rPr lang="tr-TR" dirty="0" err="1"/>
              <a:t>stenozu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Parsiyel</a:t>
            </a:r>
            <a:r>
              <a:rPr lang="tr-TR" dirty="0"/>
              <a:t> UPJ obstrüksiyonu takibi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Cerrahi sonrası yanıt değerlendirmesi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Transplant</a:t>
            </a:r>
            <a:r>
              <a:rPr lang="tr-TR" dirty="0"/>
              <a:t> </a:t>
            </a:r>
            <a:r>
              <a:rPr lang="tr-TR" dirty="0" err="1"/>
              <a:t>rejeksiyonu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Akut böbrek yetmezliği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Cerrahi ve travma komplikasyonları</a:t>
            </a:r>
          </a:p>
          <a:p>
            <a:endParaRPr lang="tr-TR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112A42-2DA6-5040-B27D-C5C25AF7CBF5}"/>
              </a:ext>
            </a:extLst>
          </p:cNvPr>
          <p:cNvSpPr txBox="1"/>
          <p:nvPr/>
        </p:nvSpPr>
        <p:spPr>
          <a:xfrm>
            <a:off x="4572000" y="2780928"/>
            <a:ext cx="4176464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dirty="0"/>
              <a:t>Tc-99m MAG-3 ya da DTPA ile yapılır.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CFEE85-98EA-C942-ACB7-A43D1AD98A94}"/>
              </a:ext>
            </a:extLst>
          </p:cNvPr>
          <p:cNvSpPr txBox="1"/>
          <p:nvPr/>
        </p:nvSpPr>
        <p:spPr>
          <a:xfrm>
            <a:off x="4379324" y="4023360"/>
            <a:ext cx="380129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Obstrüksiyon ayırıcı tanısı ya da takibi </a:t>
            </a:r>
            <a:r>
              <a:rPr lang="tr-TR" dirty="0" err="1"/>
              <a:t>endikasyonlarında</a:t>
            </a:r>
            <a:r>
              <a:rPr lang="tr-TR" dirty="0"/>
              <a:t> çalışmanın </a:t>
            </a:r>
            <a:r>
              <a:rPr lang="tr-TR" dirty="0" err="1"/>
              <a:t>diüretik</a:t>
            </a:r>
            <a:r>
              <a:rPr lang="tr-TR" dirty="0"/>
              <a:t> eşliğinde yapılması önerilir. </a:t>
            </a:r>
          </a:p>
        </p:txBody>
      </p:sp>
    </p:spTree>
    <p:extLst>
      <p:ext uri="{BB962C8B-B14F-4D97-AF65-F5344CB8AC3E}">
        <p14:creationId xmlns="" xmlns:p14="http://schemas.microsoft.com/office/powerpoint/2010/main" val="51573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4CEAF92-855A-4349-BF89-4A2A5597FF1E}"/>
              </a:ext>
            </a:extLst>
          </p:cNvPr>
          <p:cNvSpPr txBox="1"/>
          <p:nvPr/>
        </p:nvSpPr>
        <p:spPr>
          <a:xfrm>
            <a:off x="499655" y="705396"/>
            <a:ext cx="4707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Dinamik böbrek sintigrafisi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C3B1DF-5671-1041-AEC8-D7323DD8E3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5448" y="1628800"/>
            <a:ext cx="4938552" cy="2619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955398-3944-A748-9BD7-48BB6B7F83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429" y="1498870"/>
            <a:ext cx="3769129" cy="4738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70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F02C67C-CB52-384C-9C53-36D7B05D55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524" r="1170"/>
          <a:stretch/>
        </p:blipFill>
        <p:spPr>
          <a:xfrm>
            <a:off x="251520" y="104503"/>
            <a:ext cx="5241473" cy="67534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F0D7367-0DAF-BF47-81DA-CFEDF42B3DAE}"/>
              </a:ext>
            </a:extLst>
          </p:cNvPr>
          <p:cNvSpPr txBox="1"/>
          <p:nvPr/>
        </p:nvSpPr>
        <p:spPr>
          <a:xfrm>
            <a:off x="5365080" y="3573016"/>
            <a:ext cx="377892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/>
              <a:t>Sol böbrekte </a:t>
            </a:r>
            <a:r>
              <a:rPr lang="tr-TR" dirty="0" err="1"/>
              <a:t>diüretiğe</a:t>
            </a:r>
            <a:r>
              <a:rPr lang="tr-TR" dirty="0"/>
              <a:t> yanıt veren </a:t>
            </a:r>
            <a:r>
              <a:rPr lang="tr-TR" dirty="0" err="1"/>
              <a:t>staz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98287407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102</Words>
  <Application>Microsoft Office PowerPoint</Application>
  <PresentationFormat>Ekran Gösterisi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Ofis Teması</vt:lpstr>
      <vt:lpstr>Ürogenital Sistemde Nükleer Tıp Uygulamaları </vt:lpstr>
      <vt:lpstr>Slayt 2</vt:lpstr>
      <vt:lpstr>Slayt 3</vt:lpstr>
      <vt:lpstr>Slayt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Ürogenital Sistemde Nükleer Tıp Uygulamaları </dc:title>
  <dc:creator>user</dc:creator>
  <cp:lastModifiedBy>user</cp:lastModifiedBy>
  <cp:revision>2</cp:revision>
  <dcterms:created xsi:type="dcterms:W3CDTF">2020-08-18T08:18:32Z</dcterms:created>
  <dcterms:modified xsi:type="dcterms:W3CDTF">2020-08-18T08:44:16Z</dcterms:modified>
</cp:coreProperties>
</file>