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4" d="100"/>
          <a:sy n="104" d="100"/>
        </p:scale>
        <p:origin x="-18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E9F1029D-40DC-4EC8-8711-116175416EE4}" type="datetimeFigureOut">
              <a:rPr lang="tr-TR" smtClean="0"/>
              <a:t>03.07.2017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9307F55-7FD3-4355-82AD-62F6285F0788}"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9F1029D-40DC-4EC8-8711-116175416EE4}" type="datetimeFigureOut">
              <a:rPr lang="tr-TR" smtClean="0"/>
              <a:t>03.07.2017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307F55-7FD3-4355-82AD-62F6285F0788}"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3"/>
          <p:cNvSpPr>
            <a:spLocks noGrp="1"/>
          </p:cNvSpPr>
          <p:nvPr>
            <p:ph type="ctrTitle"/>
          </p:nvPr>
        </p:nvSpPr>
        <p:spPr bwMode="auto">
          <a:xfrm>
            <a:off x="2411413" y="3068638"/>
            <a:ext cx="6172200" cy="1893887"/>
          </a:xfrm>
        </p:spPr>
        <p:txBody>
          <a:bodyPr/>
          <a:lstStyle/>
          <a:p>
            <a:r>
              <a:rPr lang="en-US" sz="2800" cap="none" smtClean="0">
                <a:ea typeface="ＭＳ Ｐゴシック" charset="-128"/>
              </a:rPr>
              <a:t>KLİNİK NÜKLEER TIP UYGULAMALARI</a:t>
            </a:r>
          </a:p>
        </p:txBody>
      </p:sp>
      <p:sp>
        <p:nvSpPr>
          <p:cNvPr id="8195" name="Subtitle 4"/>
          <p:cNvSpPr>
            <a:spLocks noGrp="1"/>
          </p:cNvSpPr>
          <p:nvPr>
            <p:ph type="subTitle" idx="1"/>
          </p:nvPr>
        </p:nvSpPr>
        <p:spPr>
          <a:xfrm>
            <a:off x="2411413" y="5157788"/>
            <a:ext cx="6172200" cy="1371600"/>
          </a:xfrm>
        </p:spPr>
        <p:txBody>
          <a:bodyPr/>
          <a:lstStyle/>
          <a:p>
            <a:r>
              <a:rPr lang="en-US" sz="2800" smtClean="0">
                <a:solidFill>
                  <a:srgbClr val="E75C01"/>
                </a:solidFill>
                <a:ea typeface="ＭＳ Ｐゴシック" charset="-128"/>
              </a:rPr>
              <a:t>Radyonüklid Tedaviler</a:t>
            </a:r>
          </a:p>
        </p:txBody>
      </p:sp>
      <p:pic>
        <p:nvPicPr>
          <p:cNvPr id="8196" name="Picture 6"/>
          <p:cNvPicPr>
            <a:picLocks noChangeAspect="1"/>
          </p:cNvPicPr>
          <p:nvPr/>
        </p:nvPicPr>
        <p:blipFill>
          <a:blip r:embed="rId2"/>
          <a:srcRect/>
          <a:stretch>
            <a:fillRect/>
          </a:stretch>
        </p:blipFill>
        <p:spPr bwMode="auto">
          <a:xfrm>
            <a:off x="5651500" y="0"/>
            <a:ext cx="3492500" cy="3719513"/>
          </a:xfrm>
          <a:prstGeom prst="rect">
            <a:avLst/>
          </a:prstGeom>
          <a:noFill/>
          <a:ln w="9525">
            <a:noFill/>
            <a:miter lim="800000"/>
            <a:headEnd/>
            <a:tailEnd/>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sz="quarter" idx="1"/>
          </p:nvPr>
        </p:nvSpPr>
        <p:spPr>
          <a:xfrm>
            <a:off x="457200" y="1651000"/>
            <a:ext cx="7467600" cy="4873625"/>
          </a:xfrm>
        </p:spPr>
        <p:txBody>
          <a:bodyPr/>
          <a:lstStyle/>
          <a:p>
            <a:pPr marL="0" indent="0">
              <a:buFont typeface="Wingdings" pitchFamily="2" charset="2"/>
              <a:buNone/>
            </a:pPr>
            <a:endParaRPr lang="tr-TR" b="1" smtClean="0">
              <a:ea typeface="ＭＳ Ｐゴシック" charset="-128"/>
            </a:endParaRPr>
          </a:p>
          <a:p>
            <a:pPr marL="0" indent="0"/>
            <a:r>
              <a:rPr lang="tr-TR" b="1" smtClean="0">
                <a:ea typeface="ＭＳ Ｐゴシック" charset="-128"/>
              </a:rPr>
              <a:t>Standart tedavi protokolu; </a:t>
            </a:r>
          </a:p>
          <a:p>
            <a:pPr lvl="1"/>
            <a:r>
              <a:rPr lang="tr-TR" smtClean="0">
                <a:ea typeface="ＭＳ Ｐゴシック" charset="-128"/>
              </a:rPr>
              <a:t>Total tiroidektomi</a:t>
            </a:r>
          </a:p>
          <a:p>
            <a:pPr lvl="1"/>
            <a:r>
              <a:rPr lang="tr-TR" smtClean="0">
                <a:ea typeface="ＭＳ Ｐゴシック" charset="-128"/>
              </a:rPr>
              <a:t>Yüksek doz I-131 ile bakiye dokunun ablasyonu</a:t>
            </a:r>
          </a:p>
          <a:p>
            <a:pPr lvl="1"/>
            <a:r>
              <a:rPr lang="tr-TR" smtClean="0">
                <a:ea typeface="ＭＳ Ｐゴシック" charset="-128"/>
              </a:rPr>
              <a:t>Levotiroksin (T4) ile TSH supresyonu</a:t>
            </a:r>
          </a:p>
          <a:p>
            <a:pPr marL="0" indent="0"/>
            <a:r>
              <a:rPr lang="en-US" smtClean="0">
                <a:ea typeface="ＭＳ Ｐゴシック" charset="-128"/>
              </a:rPr>
              <a:t>İyi DTK</a:t>
            </a:r>
            <a:r>
              <a:rPr lang="en-US" altLang="en-US" smtClean="0">
                <a:ea typeface="ＭＳ Ｐゴシック" charset="-128"/>
              </a:rPr>
              <a:t>’</a:t>
            </a:r>
            <a:r>
              <a:rPr lang="en-US" smtClean="0">
                <a:ea typeface="ＭＳ Ｐゴシック" charset="-128"/>
              </a:rPr>
              <a:t>li hastalarda radyoiyiot tedavisi yaşam süresinin arttırılmasında en kuvvetli prognostik belirleyicidir. </a:t>
            </a:r>
          </a:p>
        </p:txBody>
      </p:sp>
      <p:sp>
        <p:nvSpPr>
          <p:cNvPr id="4" name="1 Başlık"/>
          <p:cNvSpPr>
            <a:spLocks noGrp="1"/>
          </p:cNvSpPr>
          <p:nvPr>
            <p:ph type="title"/>
          </p:nvPr>
        </p:nvSpPr>
        <p:spPr/>
        <p:txBody>
          <a:bodyPr/>
          <a:lstStyle/>
          <a:p>
            <a:pPr>
              <a:defRPr/>
            </a:pPr>
            <a:r>
              <a:rPr lang="tr-TR" b="1" cap="none" dirty="0" smtClean="0">
                <a:solidFill>
                  <a:schemeClr val="accent1">
                    <a:lumMod val="75000"/>
                  </a:schemeClr>
                </a:solidFill>
                <a:ea typeface="+mj-ea"/>
                <a:cs typeface="+mj-cs"/>
              </a:rPr>
              <a:t>Tiroid Kanseri Tedavisi </a:t>
            </a:r>
            <a:endParaRPr lang="tr-TR" cap="none" dirty="0">
              <a:solidFill>
                <a:schemeClr val="accent1">
                  <a:lumMod val="75000"/>
                </a:schemeClr>
              </a:solidFill>
              <a:ea typeface="+mj-ea"/>
              <a:cs typeface="+mj-cs"/>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2 İçerik Yer Tutucusu"/>
          <p:cNvSpPr>
            <a:spLocks noGrp="1"/>
          </p:cNvSpPr>
          <p:nvPr>
            <p:ph sz="quarter" idx="1"/>
          </p:nvPr>
        </p:nvSpPr>
        <p:spPr>
          <a:xfrm>
            <a:off x="468313" y="1125538"/>
            <a:ext cx="7848600" cy="4873625"/>
          </a:xfrm>
        </p:spPr>
        <p:txBody>
          <a:bodyPr/>
          <a:lstStyle/>
          <a:p>
            <a:pPr algn="just"/>
            <a:r>
              <a:rPr lang="tr-TR" sz="2000" b="1" smtClean="0">
                <a:ea typeface="ＭＳ Ｐゴシック" charset="-128"/>
              </a:rPr>
              <a:t>Radyoiyot ablasyonu/Radyoiyot tedavisi</a:t>
            </a:r>
          </a:p>
          <a:p>
            <a:pPr algn="just"/>
            <a:endParaRPr lang="tr-TR" sz="2000" smtClean="0">
              <a:ea typeface="ＭＳ Ｐゴシック" charset="-128"/>
            </a:endParaRPr>
          </a:p>
          <a:p>
            <a:pPr algn="just"/>
            <a:r>
              <a:rPr lang="tr-TR" sz="2000" smtClean="0">
                <a:ea typeface="ＭＳ Ｐゴシック" charset="-128"/>
              </a:rPr>
              <a:t>Radyoiyot tedavisi radyonüklid tedavi lisansı bulunan nükleer tıp servislerinde radyasyon güvenliği açısından özel tedbirlerin alındığı odalarda yatırılarak uygulanır. </a:t>
            </a:r>
          </a:p>
          <a:p>
            <a:pPr algn="just"/>
            <a:endParaRPr lang="tr-TR" sz="2000" smtClean="0">
              <a:ea typeface="ＭＳ Ｐゴシック" charset="-128"/>
            </a:endParaRPr>
          </a:p>
          <a:p>
            <a:pPr algn="just"/>
            <a:r>
              <a:rPr lang="tr-TR" sz="2000" smtClean="0">
                <a:ea typeface="ＭＳ Ｐゴシック" charset="-128"/>
              </a:rPr>
              <a:t>Hastaların vücudundaki radyasyon dozu, ilgili yönetmelikler ile belirlenen doz seviyelerine düştüğünde hastalar taburcu edilir. </a:t>
            </a:r>
          </a:p>
          <a:p>
            <a:pPr algn="just"/>
            <a:endParaRPr lang="tr-TR" sz="2000" smtClean="0">
              <a:ea typeface="ＭＳ Ｐゴシック" charset="-128"/>
            </a:endParaRPr>
          </a:p>
          <a:p>
            <a:pPr algn="just"/>
            <a:r>
              <a:rPr lang="tr-TR" sz="2000" smtClean="0">
                <a:ea typeface="ＭＳ Ｐゴシック" charset="-128"/>
              </a:rPr>
              <a:t>Taburcu edilen hastalara vücutlarındaki radyasyon dozuna göre belirlenen sürelerde radyasyon güvenliği açısından dikkat etmesi gereken kurallar açıklanır.</a:t>
            </a:r>
          </a:p>
        </p:txBody>
      </p:sp>
      <p:sp>
        <p:nvSpPr>
          <p:cNvPr id="4" name="1 Başlık"/>
          <p:cNvSpPr>
            <a:spLocks noGrp="1"/>
          </p:cNvSpPr>
          <p:nvPr>
            <p:ph type="title"/>
          </p:nvPr>
        </p:nvSpPr>
        <p:spPr>
          <a:xfrm>
            <a:off x="539750" y="-171450"/>
            <a:ext cx="7467600" cy="1143000"/>
          </a:xfrm>
        </p:spPr>
        <p:txBody>
          <a:bodyPr/>
          <a:lstStyle/>
          <a:p>
            <a:pPr>
              <a:defRPr/>
            </a:pPr>
            <a:r>
              <a:rPr lang="tr-TR" b="1" cap="none" dirty="0" smtClean="0">
                <a:solidFill>
                  <a:schemeClr val="accent1">
                    <a:lumMod val="75000"/>
                  </a:schemeClr>
                </a:solidFill>
                <a:ea typeface="+mj-ea"/>
                <a:cs typeface="+mj-cs"/>
              </a:rPr>
              <a:t>Tiroid Kanseri Tedavisi </a:t>
            </a:r>
            <a:endParaRPr lang="tr-TR" cap="none" dirty="0">
              <a:solidFill>
                <a:schemeClr val="accent1">
                  <a:lumMod val="75000"/>
                </a:schemeClr>
              </a:solidFill>
              <a:ea typeface="+mj-ea"/>
              <a:cs typeface="+mj-cs"/>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2 İçerik Yer Tutucusu"/>
          <p:cNvSpPr>
            <a:spLocks noGrp="1"/>
          </p:cNvSpPr>
          <p:nvPr>
            <p:ph sz="quarter" idx="1"/>
          </p:nvPr>
        </p:nvSpPr>
        <p:spPr>
          <a:xfrm>
            <a:off x="250825" y="5157788"/>
            <a:ext cx="7889875" cy="1495425"/>
          </a:xfrm>
        </p:spPr>
        <p:txBody>
          <a:bodyPr/>
          <a:lstStyle/>
          <a:p>
            <a:pPr algn="just">
              <a:buFont typeface="Wingdings" pitchFamily="2" charset="2"/>
              <a:buNone/>
            </a:pPr>
            <a:r>
              <a:rPr lang="tr-TR" sz="1400" smtClean="0">
                <a:ea typeface="ＭＳ Ｐゴシック" charset="-128"/>
              </a:rPr>
              <a:t>	</a:t>
            </a:r>
          </a:p>
          <a:p>
            <a:pPr algn="just">
              <a:buFont typeface="Wingdings" pitchFamily="2" charset="2"/>
              <a:buNone/>
            </a:pPr>
            <a:r>
              <a:rPr lang="tr-TR" sz="1400" smtClean="0">
                <a:ea typeface="ＭＳ Ｐゴシック" charset="-128"/>
              </a:rPr>
              <a:t>	(A) :100 mCi radyoiyot (I-131) tedavisi sonrası yapılan tüm vücut tarama sintigrafisinde  tiroid lojunda bakiye tiroid dokusunda radyoiyot tutulumu. </a:t>
            </a:r>
          </a:p>
          <a:p>
            <a:pPr algn="just">
              <a:buFont typeface="Wingdings" pitchFamily="2" charset="2"/>
              <a:buNone/>
            </a:pPr>
            <a:r>
              <a:rPr lang="tr-TR" sz="1400" smtClean="0">
                <a:ea typeface="ＭＳ Ｐゴシック" charset="-128"/>
              </a:rPr>
              <a:t>	(B): Tedaviden 6 ay sonra yapılan düşük doz (5 mCi) radyoiyot tüm vücut tarama sintigrafisinde bakiye tiroid dokusunda ablasyon.</a:t>
            </a:r>
          </a:p>
        </p:txBody>
      </p:sp>
      <p:pic>
        <p:nvPicPr>
          <p:cNvPr id="19459" name="Picture 2"/>
          <p:cNvPicPr>
            <a:picLocks noChangeAspect="1" noChangeArrowheads="1"/>
          </p:cNvPicPr>
          <p:nvPr/>
        </p:nvPicPr>
        <p:blipFill>
          <a:blip r:embed="rId2"/>
          <a:srcRect/>
          <a:stretch>
            <a:fillRect/>
          </a:stretch>
        </p:blipFill>
        <p:spPr bwMode="auto">
          <a:xfrm>
            <a:off x="1763713" y="333375"/>
            <a:ext cx="2016125" cy="5111750"/>
          </a:xfrm>
          <a:prstGeom prst="rect">
            <a:avLst/>
          </a:prstGeom>
          <a:noFill/>
          <a:ln w="9525">
            <a:noFill/>
            <a:miter lim="800000"/>
            <a:headEnd/>
            <a:tailEnd/>
          </a:ln>
        </p:spPr>
      </p:pic>
      <p:pic>
        <p:nvPicPr>
          <p:cNvPr id="19460" name="Picture 3"/>
          <p:cNvPicPr>
            <a:picLocks noChangeAspect="1" noChangeArrowheads="1"/>
          </p:cNvPicPr>
          <p:nvPr/>
        </p:nvPicPr>
        <p:blipFill>
          <a:blip r:embed="rId3"/>
          <a:srcRect/>
          <a:stretch>
            <a:fillRect/>
          </a:stretch>
        </p:blipFill>
        <p:spPr bwMode="auto">
          <a:xfrm>
            <a:off x="4356100" y="620713"/>
            <a:ext cx="1800225" cy="4752975"/>
          </a:xfrm>
          <a:prstGeom prst="rect">
            <a:avLst/>
          </a:prstGeom>
          <a:noFill/>
          <a:ln w="9525">
            <a:noFill/>
            <a:miter lim="800000"/>
            <a:headEnd/>
            <a:tailEnd/>
          </a:ln>
        </p:spPr>
      </p:pic>
      <p:sp>
        <p:nvSpPr>
          <p:cNvPr id="19461" name="7 Dikdörtgen"/>
          <p:cNvSpPr>
            <a:spLocks noChangeArrowheads="1"/>
          </p:cNvSpPr>
          <p:nvPr/>
        </p:nvSpPr>
        <p:spPr bwMode="auto">
          <a:xfrm>
            <a:off x="2195513" y="4941888"/>
            <a:ext cx="350837" cy="368300"/>
          </a:xfrm>
          <a:prstGeom prst="rect">
            <a:avLst/>
          </a:prstGeom>
          <a:noFill/>
          <a:ln w="9525">
            <a:noFill/>
            <a:miter lim="800000"/>
            <a:headEnd/>
            <a:tailEnd/>
          </a:ln>
        </p:spPr>
        <p:txBody>
          <a:bodyPr wrap="none">
            <a:spAutoFit/>
          </a:bodyPr>
          <a:lstStyle/>
          <a:p>
            <a:r>
              <a:rPr lang="tr-TR" b="1"/>
              <a:t>A</a:t>
            </a:r>
            <a:endParaRPr lang="tr-TR"/>
          </a:p>
        </p:txBody>
      </p:sp>
      <p:sp>
        <p:nvSpPr>
          <p:cNvPr id="19462" name="8 Dikdörtgen"/>
          <p:cNvSpPr>
            <a:spLocks noChangeArrowheads="1"/>
          </p:cNvSpPr>
          <p:nvPr/>
        </p:nvSpPr>
        <p:spPr bwMode="auto">
          <a:xfrm>
            <a:off x="5003800" y="5013325"/>
            <a:ext cx="350838" cy="369888"/>
          </a:xfrm>
          <a:prstGeom prst="rect">
            <a:avLst/>
          </a:prstGeom>
          <a:noFill/>
          <a:ln w="9525">
            <a:noFill/>
            <a:miter lim="800000"/>
            <a:headEnd/>
            <a:tailEnd/>
          </a:ln>
        </p:spPr>
        <p:txBody>
          <a:bodyPr wrap="none">
            <a:spAutoFit/>
          </a:bodyPr>
          <a:lstStyle/>
          <a:p>
            <a:r>
              <a:rPr lang="tr-TR" b="1"/>
              <a:t>B</a:t>
            </a:r>
            <a:endParaRPr lang="tr-T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2 İçerik Yer Tutucusu"/>
          <p:cNvSpPr>
            <a:spLocks noGrp="1"/>
          </p:cNvSpPr>
          <p:nvPr>
            <p:ph sz="quarter" idx="1"/>
          </p:nvPr>
        </p:nvSpPr>
        <p:spPr>
          <a:xfrm>
            <a:off x="539750" y="4581525"/>
            <a:ext cx="7920038" cy="1676400"/>
          </a:xfrm>
        </p:spPr>
        <p:txBody>
          <a:bodyPr/>
          <a:lstStyle/>
          <a:p>
            <a:pPr>
              <a:buFont typeface="Wingdings" pitchFamily="2" charset="2"/>
              <a:buNone/>
            </a:pPr>
            <a:r>
              <a:rPr lang="tr-TR" sz="1600" smtClean="0">
                <a:ea typeface="ＭＳ Ｐゴシック" charset="-128"/>
              </a:rPr>
              <a:t>	</a:t>
            </a:r>
          </a:p>
          <a:p>
            <a:pPr algn="just">
              <a:buFont typeface="Wingdings" pitchFamily="2" charset="2"/>
              <a:buNone/>
            </a:pPr>
            <a:r>
              <a:rPr lang="tr-TR" sz="1600" smtClean="0">
                <a:ea typeface="ＭＳ Ｐゴシック" charset="-128"/>
              </a:rPr>
              <a:t>  </a:t>
            </a:r>
            <a:r>
              <a:rPr lang="tr-TR" sz="1400" smtClean="0">
                <a:ea typeface="ＭＳ Ｐゴシック" charset="-128"/>
              </a:rPr>
              <a:t>TPCa tanısı ile total tiroidektomi uygulanan hastada ablasyon amacıyla verilen 100 mCi radyoiyot (I-131) tedavisi sonrası yapılan tarama sintigrafisinde (A) tiroid lojunda bakiye tiroid dokusunda radyoiyot tutulumu. Tedaviden 6 ay sonra yapılan düşük doz (5 mCi) radyoiyot tüm vücut tarama sintigrafisinde boyun bölgesinden alınan statik görüntüde rezidü tiroid dokusuna ait düşük yoğunlukta radyoiyot tutulumu (B).</a:t>
            </a:r>
          </a:p>
        </p:txBody>
      </p:sp>
      <p:pic>
        <p:nvPicPr>
          <p:cNvPr id="20483" name="Picture 2"/>
          <p:cNvPicPr>
            <a:picLocks noChangeAspect="1" noChangeArrowheads="1"/>
          </p:cNvPicPr>
          <p:nvPr/>
        </p:nvPicPr>
        <p:blipFill>
          <a:blip r:embed="rId2"/>
          <a:srcRect/>
          <a:stretch>
            <a:fillRect/>
          </a:stretch>
        </p:blipFill>
        <p:spPr bwMode="auto">
          <a:xfrm>
            <a:off x="1284288" y="1484313"/>
            <a:ext cx="3009900" cy="2449512"/>
          </a:xfrm>
          <a:prstGeom prst="rect">
            <a:avLst/>
          </a:prstGeom>
          <a:noFill/>
          <a:ln w="9525">
            <a:noFill/>
            <a:miter lim="800000"/>
            <a:headEnd/>
            <a:tailEnd/>
          </a:ln>
        </p:spPr>
      </p:pic>
      <p:pic>
        <p:nvPicPr>
          <p:cNvPr id="20484" name="Picture 3"/>
          <p:cNvPicPr>
            <a:picLocks noChangeAspect="1" noChangeArrowheads="1"/>
          </p:cNvPicPr>
          <p:nvPr/>
        </p:nvPicPr>
        <p:blipFill>
          <a:blip r:embed="rId3"/>
          <a:srcRect/>
          <a:stretch>
            <a:fillRect/>
          </a:stretch>
        </p:blipFill>
        <p:spPr bwMode="auto">
          <a:xfrm>
            <a:off x="5003800" y="1557338"/>
            <a:ext cx="2741613" cy="2303462"/>
          </a:xfrm>
          <a:prstGeom prst="rect">
            <a:avLst/>
          </a:prstGeom>
          <a:noFill/>
          <a:ln w="9525">
            <a:noFill/>
            <a:miter lim="800000"/>
            <a:headEnd/>
            <a:tailEnd/>
          </a:ln>
        </p:spPr>
      </p:pic>
      <p:sp>
        <p:nvSpPr>
          <p:cNvPr id="20485" name="5 Dikdörtgen"/>
          <p:cNvSpPr>
            <a:spLocks noChangeArrowheads="1"/>
          </p:cNvSpPr>
          <p:nvPr/>
        </p:nvSpPr>
        <p:spPr bwMode="auto">
          <a:xfrm>
            <a:off x="2268538" y="4149725"/>
            <a:ext cx="350837" cy="368300"/>
          </a:xfrm>
          <a:prstGeom prst="rect">
            <a:avLst/>
          </a:prstGeom>
          <a:noFill/>
          <a:ln w="9525">
            <a:noFill/>
            <a:miter lim="800000"/>
            <a:headEnd/>
            <a:tailEnd/>
          </a:ln>
        </p:spPr>
        <p:txBody>
          <a:bodyPr wrap="none">
            <a:spAutoFit/>
          </a:bodyPr>
          <a:lstStyle/>
          <a:p>
            <a:r>
              <a:rPr lang="tr-TR" b="1"/>
              <a:t>A</a:t>
            </a:r>
            <a:endParaRPr lang="tr-TR"/>
          </a:p>
        </p:txBody>
      </p:sp>
      <p:sp>
        <p:nvSpPr>
          <p:cNvPr id="20486" name="6 Dikdörtgen"/>
          <p:cNvSpPr>
            <a:spLocks noChangeArrowheads="1"/>
          </p:cNvSpPr>
          <p:nvPr/>
        </p:nvSpPr>
        <p:spPr bwMode="auto">
          <a:xfrm>
            <a:off x="6084888" y="4292600"/>
            <a:ext cx="350837" cy="369888"/>
          </a:xfrm>
          <a:prstGeom prst="rect">
            <a:avLst/>
          </a:prstGeom>
          <a:noFill/>
          <a:ln w="9525">
            <a:noFill/>
            <a:miter lim="800000"/>
            <a:headEnd/>
            <a:tailEnd/>
          </a:ln>
        </p:spPr>
        <p:txBody>
          <a:bodyPr wrap="none">
            <a:spAutoFit/>
          </a:bodyPr>
          <a:lstStyle/>
          <a:p>
            <a:r>
              <a:rPr lang="tr-TR" b="1"/>
              <a:t>B</a:t>
            </a:r>
            <a:endParaRPr lang="tr-TR"/>
          </a:p>
        </p:txBody>
      </p:sp>
      <p:cxnSp>
        <p:nvCxnSpPr>
          <p:cNvPr id="11" name="10 Düz Ok Bağlayıcısı"/>
          <p:cNvCxnSpPr/>
          <p:nvPr/>
        </p:nvCxnSpPr>
        <p:spPr>
          <a:xfrm>
            <a:off x="2411413" y="1916113"/>
            <a:ext cx="288925" cy="5762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13 Düz Ok Bağlayıcısı"/>
          <p:cNvCxnSpPr/>
          <p:nvPr/>
        </p:nvCxnSpPr>
        <p:spPr>
          <a:xfrm>
            <a:off x="6011863" y="2205038"/>
            <a:ext cx="288925" cy="576262"/>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defRPr/>
            </a:pPr>
            <a:r>
              <a:rPr lang="tr-TR" cap="none" dirty="0" smtClean="0">
                <a:solidFill>
                  <a:schemeClr val="accent1">
                    <a:lumMod val="75000"/>
                  </a:schemeClr>
                </a:solidFill>
                <a:ea typeface="+mj-ea"/>
                <a:cs typeface="+mj-cs"/>
              </a:rPr>
              <a:t>Radyoiyot tedavisinin yan etkileri</a:t>
            </a:r>
            <a:endParaRPr lang="tr-TR" cap="none" dirty="0">
              <a:solidFill>
                <a:schemeClr val="accent1">
                  <a:lumMod val="75000"/>
                </a:schemeClr>
              </a:solidFill>
              <a:ea typeface="+mj-ea"/>
              <a:cs typeface="+mj-cs"/>
            </a:endParaRPr>
          </a:p>
        </p:txBody>
      </p:sp>
      <p:sp>
        <p:nvSpPr>
          <p:cNvPr id="21507" name="2 İçerik Yer Tutucusu"/>
          <p:cNvSpPr>
            <a:spLocks noGrp="1"/>
          </p:cNvSpPr>
          <p:nvPr>
            <p:ph sz="quarter" idx="1"/>
          </p:nvPr>
        </p:nvSpPr>
        <p:spPr>
          <a:xfrm>
            <a:off x="457200" y="1600200"/>
            <a:ext cx="7467600" cy="4873625"/>
          </a:xfrm>
        </p:spPr>
        <p:txBody>
          <a:bodyPr/>
          <a:lstStyle/>
          <a:p>
            <a:r>
              <a:rPr lang="tr-TR" smtClean="0">
                <a:ea typeface="ＭＳ Ｐゴシック" charset="-128"/>
              </a:rPr>
              <a:t>Akut dönemde bulantı, mide ağrısı gibi gastrointestinal etkiler ve özellikle yüksek doz uygulamalarda siyaladenit </a:t>
            </a:r>
          </a:p>
          <a:p>
            <a:endParaRPr lang="tr-TR" smtClean="0">
              <a:ea typeface="ＭＳ Ｐゴシック" charset="-128"/>
            </a:endParaRPr>
          </a:p>
          <a:p>
            <a:r>
              <a:rPr lang="tr-TR" smtClean="0">
                <a:ea typeface="ＭＳ Ｐゴシック" charset="-128"/>
              </a:rPr>
              <a:t>Bu tür şikayetler için uygulama öncesi antiemetik ilaçlar ve tükrük bezi sekresyonunu artırıcı tavsiyeler (limon suyu içme, sakız çiğneme vb) yararlıdır.</a:t>
            </a:r>
          </a:p>
          <a:p>
            <a:endParaRPr lang="tr-TR" smtClean="0">
              <a:ea typeface="ＭＳ Ｐゴシック" charset="-128"/>
            </a:endParaRPr>
          </a:p>
          <a:p>
            <a:endParaRPr lang="tr-TR" smtClean="0">
              <a:ea typeface="ＭＳ Ｐゴシック" charset="-12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1 Başlık"/>
          <p:cNvSpPr>
            <a:spLocks noGrp="1"/>
          </p:cNvSpPr>
          <p:nvPr>
            <p:ph type="title"/>
          </p:nvPr>
        </p:nvSpPr>
        <p:spPr bwMode="auto">
          <a:xfrm>
            <a:off x="468313" y="260350"/>
            <a:ext cx="7467600" cy="1143000"/>
          </a:xfrm>
        </p:spPr>
        <p:txBody>
          <a:bodyPr/>
          <a:lstStyle/>
          <a:p>
            <a:r>
              <a:rPr lang="tr-TR" sz="3600" cap="none" smtClean="0">
                <a:solidFill>
                  <a:srgbClr val="E75C01"/>
                </a:solidFill>
                <a:ea typeface="ＭＳ Ｐゴシック" charset="-128"/>
              </a:rPr>
              <a:t>  </a:t>
            </a:r>
            <a:r>
              <a:rPr lang="tr-TR" sz="3600" b="1" cap="none" smtClean="0">
                <a:solidFill>
                  <a:srgbClr val="E75C01"/>
                </a:solidFill>
                <a:ea typeface="ＭＳ Ｐゴシック" charset="-128"/>
              </a:rPr>
              <a:t>Radyonüklid Tedavi</a:t>
            </a:r>
          </a:p>
        </p:txBody>
      </p:sp>
      <p:sp>
        <p:nvSpPr>
          <p:cNvPr id="9219" name="2 İçerik Yer Tutucusu"/>
          <p:cNvSpPr>
            <a:spLocks noGrp="1"/>
          </p:cNvSpPr>
          <p:nvPr>
            <p:ph sz="quarter" idx="1"/>
          </p:nvPr>
        </p:nvSpPr>
        <p:spPr>
          <a:xfrm>
            <a:off x="539750" y="1219200"/>
            <a:ext cx="7632700" cy="5162550"/>
          </a:xfrm>
        </p:spPr>
        <p:txBody>
          <a:bodyPr/>
          <a:lstStyle/>
          <a:p>
            <a:pPr algn="just">
              <a:buFont typeface="Wingdings" pitchFamily="2" charset="2"/>
              <a:buNone/>
            </a:pPr>
            <a:r>
              <a:rPr lang="tr-TR" sz="2800" b="1" smtClean="0">
                <a:ea typeface="ＭＳ Ｐゴシック" charset="-128"/>
              </a:rPr>
              <a:t>  </a:t>
            </a:r>
          </a:p>
          <a:p>
            <a:pPr algn="just">
              <a:buFont typeface="Wingdings" pitchFamily="2" charset="2"/>
              <a:buNone/>
            </a:pPr>
            <a:r>
              <a:rPr lang="tr-TR" sz="2800" b="1" smtClean="0">
                <a:ea typeface="ＭＳ Ｐゴシック" charset="-128"/>
              </a:rPr>
              <a:t>	</a:t>
            </a:r>
            <a:r>
              <a:rPr lang="tr-TR" sz="2000" b="1" smtClean="0">
                <a:ea typeface="ＭＳ Ｐゴシック" charset="-128"/>
              </a:rPr>
              <a:t>Temel prensip; </a:t>
            </a:r>
            <a:r>
              <a:rPr lang="tr-TR" sz="2000" smtClean="0">
                <a:ea typeface="ＭＳ Ｐゴシック" charset="-128"/>
              </a:rPr>
              <a:t>bir organ veya doku içerisine lokal olarak verilen veya metabolik taşıyıcılar aracılığı ile hedef dokuya yönlendirilen radyoaktif maddelerin, çevresine yaydığı ışımalar yoluyla hedef hücrelerde oluşturduğu yıkıcı etkiden faydalanmaktır</a:t>
            </a:r>
            <a:r>
              <a:rPr lang="tr-TR" sz="2000" b="1" smtClean="0">
                <a:ea typeface="ＭＳ Ｐゴシック" charset="-128"/>
              </a:rPr>
              <a:t>.</a:t>
            </a:r>
          </a:p>
          <a:p>
            <a:endParaRPr lang="tr-TR" sz="2000" b="1" smtClean="0">
              <a:ea typeface="ＭＳ Ｐゴシック" charset="-128"/>
            </a:endParaRPr>
          </a:p>
          <a:p>
            <a:pPr algn="just">
              <a:buFont typeface="Wingdings" pitchFamily="2" charset="2"/>
              <a:buNone/>
            </a:pPr>
            <a:r>
              <a:rPr lang="tr-TR" sz="2000" b="1" smtClean="0">
                <a:ea typeface="ＭＳ Ｐゴシック" charset="-128"/>
              </a:rPr>
              <a:t>   Amaç</a:t>
            </a:r>
            <a:r>
              <a:rPr lang="tr-TR" sz="2000" smtClean="0">
                <a:ea typeface="ＭＳ Ｐゴシック" charset="-128"/>
              </a:rPr>
              <a:t>; hedef hücrelerde radyasyon etkisine bağlı sitotoksik etki (hücre ölümü) oluşturulurken, hedef hücreleri çevreleyen dokularda hücre hasarını mümkün olan en az seviyede tutmak ve vücudun geri kalan kısımlarını radyasyonun zararlı etkilerinden korumaktır.</a:t>
            </a:r>
          </a:p>
          <a:p>
            <a:pPr algn="just">
              <a:buFont typeface="Wingdings" pitchFamily="2" charset="2"/>
              <a:buNone/>
            </a:pPr>
            <a:endParaRPr lang="tr-TR" sz="2800" b="1" smtClean="0">
              <a:ea typeface="ＭＳ Ｐゴシック" charset="-128"/>
            </a:endParaRPr>
          </a:p>
          <a:p>
            <a:pPr algn="just"/>
            <a:endParaRPr lang="tr-TR" sz="2800" b="1" smtClean="0">
              <a:ea typeface="ＭＳ Ｐゴシック" charset="-128"/>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42" name="Content Placeholder 4"/>
          <p:cNvPicPr>
            <a:picLocks noGrp="1" noChangeAspect="1"/>
          </p:cNvPicPr>
          <p:nvPr>
            <p:ph sz="quarter" idx="1"/>
          </p:nvPr>
        </p:nvPicPr>
        <p:blipFill>
          <a:blip r:embed="rId2"/>
          <a:srcRect l="967" r="967"/>
          <a:stretch>
            <a:fillRect/>
          </a:stretch>
        </p:blipFill>
        <p:spPr>
          <a:xfrm>
            <a:off x="1042988" y="1628775"/>
            <a:ext cx="7026275" cy="4584700"/>
          </a:xfrm>
        </p:spPr>
      </p:pic>
      <p:sp>
        <p:nvSpPr>
          <p:cNvPr id="10243" name="TextBox 7"/>
          <p:cNvSpPr txBox="1">
            <a:spLocks noChangeArrowheads="1"/>
          </p:cNvSpPr>
          <p:nvPr/>
        </p:nvSpPr>
        <p:spPr bwMode="auto">
          <a:xfrm>
            <a:off x="1258888" y="1268413"/>
            <a:ext cx="2057400" cy="369887"/>
          </a:xfrm>
          <a:prstGeom prst="rect">
            <a:avLst/>
          </a:prstGeom>
          <a:noFill/>
          <a:ln w="9525">
            <a:noFill/>
            <a:miter lim="800000"/>
            <a:headEnd/>
            <a:tailEnd/>
          </a:ln>
        </p:spPr>
        <p:txBody>
          <a:bodyPr wrap="none">
            <a:spAutoFit/>
          </a:bodyPr>
          <a:lstStyle/>
          <a:p>
            <a:r>
              <a:rPr lang="en-US"/>
              <a:t>Konvansiyonel RT</a:t>
            </a:r>
          </a:p>
        </p:txBody>
      </p:sp>
      <p:sp>
        <p:nvSpPr>
          <p:cNvPr id="10244" name="TextBox 8"/>
          <p:cNvSpPr txBox="1">
            <a:spLocks noChangeArrowheads="1"/>
          </p:cNvSpPr>
          <p:nvPr/>
        </p:nvSpPr>
        <p:spPr bwMode="auto">
          <a:xfrm>
            <a:off x="5508625" y="1268413"/>
            <a:ext cx="2454275" cy="369887"/>
          </a:xfrm>
          <a:prstGeom prst="rect">
            <a:avLst/>
          </a:prstGeom>
          <a:noFill/>
          <a:ln w="9525">
            <a:noFill/>
            <a:miter lim="800000"/>
            <a:headEnd/>
            <a:tailEnd/>
          </a:ln>
        </p:spPr>
        <p:txBody>
          <a:bodyPr wrap="none">
            <a:spAutoFit/>
          </a:bodyPr>
          <a:lstStyle/>
          <a:p>
            <a:r>
              <a:rPr lang="en-US"/>
              <a:t>Moleküler sistemik RT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Başlık"/>
          <p:cNvSpPr>
            <a:spLocks noGrp="1"/>
          </p:cNvSpPr>
          <p:nvPr>
            <p:ph type="title"/>
          </p:nvPr>
        </p:nvSpPr>
        <p:spPr bwMode="auto">
          <a:xfrm>
            <a:off x="468313" y="0"/>
            <a:ext cx="7600950" cy="809625"/>
          </a:xfrm>
        </p:spPr>
        <p:txBody>
          <a:bodyPr/>
          <a:lstStyle/>
          <a:p>
            <a:r>
              <a:rPr lang="tr-TR" sz="2800" b="1" cap="none" smtClean="0">
                <a:solidFill>
                  <a:srgbClr val="E75C01"/>
                </a:solidFill>
                <a:ea typeface="ＭＳ Ｐゴシック" charset="-128"/>
              </a:rPr>
              <a:t>Radyonüklid tedaviler:</a:t>
            </a:r>
            <a:endParaRPr lang="tr-TR" cap="none" smtClean="0">
              <a:ea typeface="ＭＳ Ｐゴシック" charset="-128"/>
            </a:endParaRPr>
          </a:p>
        </p:txBody>
      </p:sp>
      <p:sp>
        <p:nvSpPr>
          <p:cNvPr id="11267" name="2 İçerik Yer Tutucusu"/>
          <p:cNvSpPr>
            <a:spLocks noGrp="1"/>
          </p:cNvSpPr>
          <p:nvPr>
            <p:ph sz="quarter" idx="1"/>
          </p:nvPr>
        </p:nvSpPr>
        <p:spPr>
          <a:xfrm>
            <a:off x="468313" y="981075"/>
            <a:ext cx="8002587" cy="5543550"/>
          </a:xfrm>
        </p:spPr>
        <p:txBody>
          <a:bodyPr>
            <a:normAutofit fontScale="85000" lnSpcReduction="10000"/>
          </a:bodyPr>
          <a:lstStyle/>
          <a:p>
            <a:pPr>
              <a:spcBef>
                <a:spcPct val="0"/>
              </a:spcBef>
            </a:pPr>
            <a:r>
              <a:rPr lang="tr-TR" b="1" smtClean="0">
                <a:ea typeface="ＭＳ Ｐゴシック" charset="-128"/>
              </a:rPr>
              <a:t>Tiroid Hastalıklarının Tedavisi </a:t>
            </a:r>
          </a:p>
          <a:p>
            <a:pPr lvl="1">
              <a:spcBef>
                <a:spcPct val="0"/>
              </a:spcBef>
            </a:pPr>
            <a:r>
              <a:rPr lang="tr-TR" smtClean="0">
                <a:ea typeface="ＭＳ Ｐゴシック" charset="-128"/>
              </a:rPr>
              <a:t>Hipertiroidi</a:t>
            </a:r>
          </a:p>
          <a:p>
            <a:pPr lvl="1">
              <a:spcBef>
                <a:spcPct val="0"/>
              </a:spcBef>
            </a:pPr>
            <a:r>
              <a:rPr lang="tr-TR" smtClean="0">
                <a:ea typeface="ＭＳ Ｐゴシック" charset="-128"/>
              </a:rPr>
              <a:t>Diferansiye tiroid kanseri</a:t>
            </a:r>
          </a:p>
          <a:p>
            <a:pPr>
              <a:spcBef>
                <a:spcPct val="0"/>
              </a:spcBef>
            </a:pPr>
            <a:endParaRPr lang="tr-TR" smtClean="0">
              <a:ea typeface="ＭＳ Ｐゴシック" charset="-128"/>
            </a:endParaRPr>
          </a:p>
          <a:p>
            <a:pPr>
              <a:spcBef>
                <a:spcPct val="0"/>
              </a:spcBef>
            </a:pPr>
            <a:r>
              <a:rPr lang="tr-TR" b="1" smtClean="0">
                <a:ea typeface="ＭＳ Ｐゴシック" charset="-128"/>
              </a:rPr>
              <a:t>Radyosinovektomi (eklem içi tedavisi)</a:t>
            </a:r>
          </a:p>
          <a:p>
            <a:pPr>
              <a:spcBef>
                <a:spcPct val="0"/>
              </a:spcBef>
            </a:pPr>
            <a:endParaRPr lang="tr-TR" smtClean="0">
              <a:ea typeface="ＭＳ Ｐゴシック" charset="-128"/>
            </a:endParaRPr>
          </a:p>
          <a:p>
            <a:pPr>
              <a:spcBef>
                <a:spcPct val="0"/>
              </a:spcBef>
            </a:pPr>
            <a:r>
              <a:rPr lang="tr-TR" b="1" smtClean="0">
                <a:ea typeface="ＭＳ Ｐゴシック" charset="-128"/>
              </a:rPr>
              <a:t>Nöroendokrin tümörlerin tedavisi</a:t>
            </a:r>
          </a:p>
          <a:p>
            <a:pPr lvl="1">
              <a:spcBef>
                <a:spcPct val="0"/>
              </a:spcBef>
            </a:pPr>
            <a:r>
              <a:rPr lang="tr-TR" smtClean="0">
                <a:ea typeface="ＭＳ Ｐゴシック" charset="-128"/>
              </a:rPr>
              <a:t>I-131 MIBG tedavisi</a:t>
            </a:r>
          </a:p>
          <a:p>
            <a:pPr lvl="1">
              <a:spcBef>
                <a:spcPct val="0"/>
              </a:spcBef>
            </a:pPr>
            <a:r>
              <a:rPr lang="tr-TR" smtClean="0">
                <a:ea typeface="ＭＳ Ｐゴシック" charset="-128"/>
              </a:rPr>
              <a:t>Somatostatin reseptör tedavisi</a:t>
            </a:r>
          </a:p>
          <a:p>
            <a:pPr>
              <a:spcBef>
                <a:spcPct val="0"/>
              </a:spcBef>
            </a:pPr>
            <a:endParaRPr lang="tr-TR" smtClean="0">
              <a:ea typeface="ＭＳ Ｐゴシック" charset="-128"/>
            </a:endParaRPr>
          </a:p>
          <a:p>
            <a:pPr>
              <a:spcBef>
                <a:spcPct val="0"/>
              </a:spcBef>
            </a:pPr>
            <a:r>
              <a:rPr lang="tr-TR" b="1" smtClean="0">
                <a:ea typeface="ＭＳ Ｐゴシック" charset="-128"/>
              </a:rPr>
              <a:t>Radyoimmünoterapi (monoklonal antikor tedavisi)</a:t>
            </a:r>
          </a:p>
          <a:p>
            <a:pPr>
              <a:spcBef>
                <a:spcPct val="0"/>
              </a:spcBef>
            </a:pPr>
            <a:endParaRPr lang="tr-TR" smtClean="0">
              <a:ea typeface="ＭＳ Ｐゴシック" charset="-128"/>
            </a:endParaRPr>
          </a:p>
          <a:p>
            <a:pPr>
              <a:spcBef>
                <a:spcPct val="0"/>
              </a:spcBef>
            </a:pPr>
            <a:r>
              <a:rPr lang="tr-TR" b="1" smtClean="0">
                <a:ea typeface="ＭＳ Ｐゴシック" charset="-128"/>
              </a:rPr>
              <a:t>Ağrılı kemik metastazlarının palyatif tedavisi</a:t>
            </a:r>
          </a:p>
          <a:p>
            <a:pPr>
              <a:spcBef>
                <a:spcPct val="0"/>
              </a:spcBef>
            </a:pPr>
            <a:endParaRPr lang="tr-TR" smtClean="0">
              <a:ea typeface="ＭＳ Ｐゴシック" charset="-128"/>
            </a:endParaRPr>
          </a:p>
          <a:p>
            <a:pPr>
              <a:spcBef>
                <a:spcPct val="0"/>
              </a:spcBef>
            </a:pPr>
            <a:r>
              <a:rPr lang="tr-TR" b="1" smtClean="0">
                <a:ea typeface="ＭＳ Ｐゴシック" charset="-128"/>
              </a:rPr>
              <a:t>Karaciğer tümörlerinde tedavi</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1 Başlık"/>
          <p:cNvSpPr>
            <a:spLocks noGrp="1"/>
          </p:cNvSpPr>
          <p:nvPr>
            <p:ph type="title"/>
          </p:nvPr>
        </p:nvSpPr>
        <p:spPr bwMode="auto">
          <a:xfrm>
            <a:off x="457200" y="274638"/>
            <a:ext cx="8147050" cy="1143000"/>
          </a:xfrm>
        </p:spPr>
        <p:txBody>
          <a:bodyPr>
            <a:normAutofit fontScale="90000"/>
          </a:bodyPr>
          <a:lstStyle/>
          <a:p>
            <a:r>
              <a:rPr lang="tr-TR" b="1" cap="none" smtClean="0">
                <a:solidFill>
                  <a:srgbClr val="E75C01"/>
                </a:solidFill>
                <a:ea typeface="ＭＳ Ｐゴシック" charset="-128"/>
              </a:rPr>
              <a:t>TiROİD HASTALIKLARININ TEDAVİSİ </a:t>
            </a:r>
            <a:endParaRPr lang="tr-TR" cap="none" smtClean="0">
              <a:solidFill>
                <a:srgbClr val="E75C01"/>
              </a:solidFill>
              <a:ea typeface="ＭＳ Ｐゴシック" charset="-128"/>
            </a:endParaRPr>
          </a:p>
        </p:txBody>
      </p:sp>
      <p:sp>
        <p:nvSpPr>
          <p:cNvPr id="12291" name="2 İçerik Yer Tutucusu"/>
          <p:cNvSpPr>
            <a:spLocks noGrp="1"/>
          </p:cNvSpPr>
          <p:nvPr>
            <p:ph sz="quarter" idx="1"/>
          </p:nvPr>
        </p:nvSpPr>
        <p:spPr>
          <a:xfrm>
            <a:off x="457200" y="1600200"/>
            <a:ext cx="7467600" cy="4873625"/>
          </a:xfrm>
        </p:spPr>
        <p:txBody>
          <a:bodyPr>
            <a:normAutofit lnSpcReduction="10000"/>
          </a:bodyPr>
          <a:lstStyle/>
          <a:p>
            <a:pPr>
              <a:buFont typeface="Wingdings" pitchFamily="2" charset="2"/>
              <a:buNone/>
            </a:pPr>
            <a:r>
              <a:rPr lang="tr-TR" b="1" smtClean="0">
                <a:ea typeface="ＭＳ Ｐゴシック" charset="-128"/>
              </a:rPr>
              <a:t>  </a:t>
            </a:r>
          </a:p>
          <a:p>
            <a:pPr algn="just">
              <a:buFont typeface="Wingdings" pitchFamily="2" charset="2"/>
              <a:buNone/>
            </a:pPr>
            <a:r>
              <a:rPr lang="tr-TR" b="1" smtClean="0">
                <a:ea typeface="ＭＳ Ｐゴシック" charset="-128"/>
              </a:rPr>
              <a:t>	Prensip:</a:t>
            </a:r>
            <a:r>
              <a:rPr lang="tr-TR" smtClean="0">
                <a:ea typeface="ＭＳ Ｐゴシック" charset="-128"/>
              </a:rPr>
              <a:t> Radyoaktif iyotun tiroid hormon sentez mekanizmasına dahil olması sonucu doku atrofisi ve buna bağlı tiroid bezi boyutlarında küçülme, hormon sentezinde azalma ve hücre proliferasyonunda azalma. </a:t>
            </a:r>
          </a:p>
          <a:p>
            <a:pPr algn="just">
              <a:buFont typeface="Wingdings" pitchFamily="2" charset="2"/>
              <a:buNone/>
            </a:pPr>
            <a:r>
              <a:rPr lang="tr-TR" smtClean="0">
                <a:ea typeface="ＭＳ Ｐゴシック" charset="-128"/>
              </a:rPr>
              <a:t>	</a:t>
            </a:r>
          </a:p>
          <a:p>
            <a:pPr algn="just">
              <a:buFont typeface="Wingdings" pitchFamily="2" charset="2"/>
              <a:buNone/>
            </a:pPr>
            <a:r>
              <a:rPr lang="tr-TR" b="1" smtClean="0">
                <a:ea typeface="ＭＳ Ｐゴシック" charset="-128"/>
              </a:rPr>
              <a:t>	Endikasyonları:</a:t>
            </a:r>
            <a:r>
              <a:rPr lang="tr-TR" smtClean="0">
                <a:ea typeface="ＭＳ Ｐゴシック" charset="-128"/>
              </a:rPr>
              <a:t> Hipertiroidi ve tiroid kanseri tedavisi</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p:cNvSpPr>
            <a:spLocks noGrp="1"/>
          </p:cNvSpPr>
          <p:nvPr>
            <p:ph sz="quarter" idx="1"/>
          </p:nvPr>
        </p:nvSpPr>
        <p:spPr>
          <a:xfrm>
            <a:off x="468313" y="1412875"/>
            <a:ext cx="7467600" cy="4873625"/>
          </a:xfrm>
        </p:spPr>
        <p:txBody>
          <a:bodyPr>
            <a:normAutofit fontScale="92500" lnSpcReduction="10000"/>
          </a:bodyPr>
          <a:lstStyle/>
          <a:p>
            <a:r>
              <a:rPr lang="en-US" smtClean="0">
                <a:ea typeface="ＭＳ Ｐゴシック" charset="-128"/>
              </a:rPr>
              <a:t>Endikasyonları:</a:t>
            </a:r>
          </a:p>
          <a:p>
            <a:pPr lvl="1"/>
            <a:r>
              <a:rPr lang="en-US" smtClean="0">
                <a:ea typeface="ＭＳ Ｐゴシック" charset="-128"/>
              </a:rPr>
              <a:t>Özellikle toksik adenom</a:t>
            </a:r>
          </a:p>
          <a:p>
            <a:pPr lvl="1"/>
            <a:r>
              <a:rPr lang="en-US" smtClean="0">
                <a:ea typeface="ＭＳ Ｐゴシック" charset="-128"/>
              </a:rPr>
              <a:t>Toksik diffüz guatr (Graves)</a:t>
            </a:r>
          </a:p>
          <a:p>
            <a:endParaRPr lang="en-US" smtClean="0">
              <a:ea typeface="ＭＳ Ｐゴシック" charset="-128"/>
            </a:endParaRPr>
          </a:p>
          <a:p>
            <a:r>
              <a:rPr lang="en-US" smtClean="0">
                <a:ea typeface="ＭＳ Ｐゴシック" charset="-128"/>
              </a:rPr>
              <a:t>Tedavi etkinliği yüksek, yan etki nadir ve hafif</a:t>
            </a:r>
          </a:p>
          <a:p>
            <a:endParaRPr lang="en-US" smtClean="0">
              <a:ea typeface="ＭＳ Ｐゴシック" charset="-128"/>
            </a:endParaRPr>
          </a:p>
          <a:p>
            <a:r>
              <a:rPr lang="en-US" smtClean="0">
                <a:ea typeface="ＭＳ Ｐゴシック" charset="-128"/>
              </a:rPr>
              <a:t>Tedavi dozu belirlenmesi : </a:t>
            </a:r>
          </a:p>
          <a:p>
            <a:pPr lvl="1"/>
            <a:r>
              <a:rPr lang="en-US" smtClean="0">
                <a:ea typeface="ＭＳ Ｐゴシック" charset="-128"/>
              </a:rPr>
              <a:t>Sabit doz uygulaması</a:t>
            </a:r>
          </a:p>
          <a:p>
            <a:pPr lvl="1"/>
            <a:r>
              <a:rPr lang="en-US" smtClean="0">
                <a:ea typeface="ＭＳ Ｐゴシック" charset="-128"/>
              </a:rPr>
              <a:t>Hesaplanmış doz</a:t>
            </a:r>
          </a:p>
          <a:p>
            <a:pPr lvl="2"/>
            <a:r>
              <a:rPr lang="en-US" sz="1800" smtClean="0">
                <a:ea typeface="ＭＳ Ｐゴシック" charset="-128"/>
              </a:rPr>
              <a:t>Gland boyutları</a:t>
            </a:r>
          </a:p>
          <a:p>
            <a:pPr lvl="2"/>
            <a:r>
              <a:rPr lang="en-US" sz="1800" smtClean="0">
                <a:ea typeface="ＭＳ Ｐゴシック" charset="-128"/>
              </a:rPr>
              <a:t>İyot uptake</a:t>
            </a:r>
            <a:r>
              <a:rPr lang="en-US" altLang="en-US" sz="1800" smtClean="0">
                <a:ea typeface="ＭＳ Ｐゴシック" charset="-128"/>
              </a:rPr>
              <a:t>’</a:t>
            </a:r>
            <a:r>
              <a:rPr lang="en-US" sz="1800" smtClean="0">
                <a:ea typeface="ＭＳ Ｐゴシック" charset="-128"/>
              </a:rPr>
              <a:t>i önemli </a:t>
            </a:r>
          </a:p>
          <a:p>
            <a:endParaRPr lang="en-US" smtClean="0">
              <a:ea typeface="ＭＳ Ｐゴシック" charset="-128"/>
            </a:endParaRPr>
          </a:p>
        </p:txBody>
      </p:sp>
      <p:sp>
        <p:nvSpPr>
          <p:cNvPr id="4" name="1 Başlık"/>
          <p:cNvSpPr txBox="1">
            <a:spLocks/>
          </p:cNvSpPr>
          <p:nvPr/>
        </p:nvSpPr>
        <p:spPr>
          <a:xfrm>
            <a:off x="468313" y="115888"/>
            <a:ext cx="7467600" cy="1143000"/>
          </a:xfrm>
          <a:prstGeom prst="rect">
            <a:avLst/>
          </a:prstGeom>
        </p:spPr>
        <p:txBody>
          <a:bodyPr anchor="b">
            <a:normAutofit/>
          </a:bodyPr>
          <a:lstStyle>
            <a:lvl1pPr algn="l" rtl="0" eaLnBrk="0" fontAlgn="base" hangingPunct="0">
              <a:spcBef>
                <a:spcPct val="0"/>
              </a:spcBef>
              <a:spcAft>
                <a:spcPct val="0"/>
              </a:spcAft>
              <a:defRPr sz="3000" kern="1200" cap="small">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5pPr>
            <a:lvl6pPr marL="457200" algn="l" rtl="0" fontAlgn="base">
              <a:spcBef>
                <a:spcPct val="0"/>
              </a:spcBef>
              <a:spcAft>
                <a:spcPct val="0"/>
              </a:spcAft>
              <a:defRPr sz="3000">
                <a:solidFill>
                  <a:schemeClr val="tx2"/>
                </a:solidFill>
                <a:latin typeface="Comic Sans MS" pitchFamily="66" charset="0"/>
              </a:defRPr>
            </a:lvl6pPr>
            <a:lvl7pPr marL="914400" algn="l" rtl="0" fontAlgn="base">
              <a:spcBef>
                <a:spcPct val="0"/>
              </a:spcBef>
              <a:spcAft>
                <a:spcPct val="0"/>
              </a:spcAft>
              <a:defRPr sz="3000">
                <a:solidFill>
                  <a:schemeClr val="tx2"/>
                </a:solidFill>
                <a:latin typeface="Comic Sans MS" pitchFamily="66" charset="0"/>
              </a:defRPr>
            </a:lvl7pPr>
            <a:lvl8pPr marL="1371600" algn="l" rtl="0" fontAlgn="base">
              <a:spcBef>
                <a:spcPct val="0"/>
              </a:spcBef>
              <a:spcAft>
                <a:spcPct val="0"/>
              </a:spcAft>
              <a:defRPr sz="3000">
                <a:solidFill>
                  <a:schemeClr val="tx2"/>
                </a:solidFill>
                <a:latin typeface="Comic Sans MS" pitchFamily="66" charset="0"/>
              </a:defRPr>
            </a:lvl8pPr>
            <a:lvl9pPr marL="1828800" algn="l" rtl="0" fontAlgn="base">
              <a:spcBef>
                <a:spcPct val="0"/>
              </a:spcBef>
              <a:spcAft>
                <a:spcPct val="0"/>
              </a:spcAft>
              <a:defRPr sz="3000">
                <a:solidFill>
                  <a:schemeClr val="tx2"/>
                </a:solidFill>
                <a:latin typeface="Comic Sans MS" pitchFamily="66" charset="0"/>
              </a:defRPr>
            </a:lvl9pPr>
          </a:lstStyle>
          <a:p>
            <a:pPr>
              <a:defRPr/>
            </a:pPr>
            <a:r>
              <a:rPr lang="tr-TR" b="1" cap="none" dirty="0" err="1" smtClean="0">
                <a:solidFill>
                  <a:schemeClr val="accent1">
                    <a:lumMod val="75000"/>
                  </a:schemeClr>
                </a:solidFill>
                <a:ea typeface="+mj-ea"/>
                <a:cs typeface="+mj-cs"/>
              </a:rPr>
              <a:t>Hipertiroidi</a:t>
            </a:r>
            <a:endParaRPr lang="tr-TR" cap="none" dirty="0">
              <a:solidFill>
                <a:schemeClr val="accent1">
                  <a:lumMod val="75000"/>
                </a:schemeClr>
              </a:solidFill>
              <a:ea typeface="+mj-ea"/>
              <a:cs typeface="+mj-cs"/>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p:cNvSpPr>
            <a:spLocks noGrp="1"/>
          </p:cNvSpPr>
          <p:nvPr>
            <p:ph sz="quarter" idx="1"/>
          </p:nvPr>
        </p:nvSpPr>
        <p:spPr>
          <a:xfrm>
            <a:off x="457200" y="1600200"/>
            <a:ext cx="7467600" cy="4873625"/>
          </a:xfrm>
        </p:spPr>
        <p:txBody>
          <a:bodyPr>
            <a:normAutofit fontScale="85000" lnSpcReduction="10000"/>
          </a:bodyPr>
          <a:lstStyle/>
          <a:p>
            <a:r>
              <a:rPr lang="en-US" smtClean="0">
                <a:ea typeface="ＭＳ Ｐゴシック" charset="-128"/>
              </a:rPr>
              <a:t>Tedavi sonrası 4-10 günlük süre içinde hasar gören folliküllerden salınan hormonlar nedeniyle dolaşımdaki tiroid hormonu seviyesi artabilir, bu dönemde hipertiroidi semptomları belirginleşirse antitiroid ve β bloker ilaçlar kullanılabilir. </a:t>
            </a:r>
          </a:p>
          <a:p>
            <a:endParaRPr lang="en-US" smtClean="0">
              <a:ea typeface="ＭＳ Ｐゴシック" charset="-128"/>
            </a:endParaRPr>
          </a:p>
          <a:p>
            <a:r>
              <a:rPr lang="en-US" smtClean="0">
                <a:ea typeface="ＭＳ Ｐゴシック" charset="-128"/>
              </a:rPr>
              <a:t>Tedaviden 6-8 hafta sonra tiroid bezi küçülmeye ve hipotiroidi ortaya çıkmaya başlar.</a:t>
            </a:r>
          </a:p>
          <a:p>
            <a:endParaRPr lang="en-US" smtClean="0">
              <a:ea typeface="ＭＳ Ｐゴシック" charset="-128"/>
            </a:endParaRPr>
          </a:p>
          <a:p>
            <a:r>
              <a:rPr lang="en-US" smtClean="0">
                <a:ea typeface="ＭＳ Ｐゴシック" charset="-128"/>
              </a:rPr>
              <a:t>Dirençli vakalarda radyoiyot tedavisi 3-6 ay ara ile tekrarlanabilir. </a:t>
            </a:r>
          </a:p>
          <a:p>
            <a:endParaRPr lang="en-US" smtClean="0">
              <a:ea typeface="ＭＳ Ｐゴシック" charset="-128"/>
            </a:endParaRPr>
          </a:p>
        </p:txBody>
      </p:sp>
      <p:sp>
        <p:nvSpPr>
          <p:cNvPr id="4" name="1 Başlık"/>
          <p:cNvSpPr txBox="1">
            <a:spLocks/>
          </p:cNvSpPr>
          <p:nvPr/>
        </p:nvSpPr>
        <p:spPr>
          <a:xfrm>
            <a:off x="468313" y="115888"/>
            <a:ext cx="7467600" cy="1143000"/>
          </a:xfrm>
          <a:prstGeom prst="rect">
            <a:avLst/>
          </a:prstGeom>
        </p:spPr>
        <p:txBody>
          <a:bodyPr anchor="b">
            <a:normAutofit/>
          </a:bodyPr>
          <a:lstStyle>
            <a:lvl1pPr algn="l" rtl="0" eaLnBrk="0" fontAlgn="base" hangingPunct="0">
              <a:spcBef>
                <a:spcPct val="0"/>
              </a:spcBef>
              <a:spcAft>
                <a:spcPct val="0"/>
              </a:spcAft>
              <a:defRPr sz="3000" kern="1200" cap="small">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2pPr>
            <a:lvl3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3pPr>
            <a:lvl4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4pPr>
            <a:lvl5pPr algn="l" rtl="0" eaLnBrk="0" fontAlgn="base" hangingPunct="0">
              <a:spcBef>
                <a:spcPct val="0"/>
              </a:spcBef>
              <a:spcAft>
                <a:spcPct val="0"/>
              </a:spcAft>
              <a:defRPr sz="3000">
                <a:solidFill>
                  <a:schemeClr val="tx2"/>
                </a:solidFill>
                <a:latin typeface="Comic Sans MS" pitchFamily="66" charset="0"/>
                <a:ea typeface="ＭＳ Ｐゴシック" charset="0"/>
                <a:cs typeface="ＭＳ Ｐゴシック" charset="0"/>
              </a:defRPr>
            </a:lvl5pPr>
            <a:lvl6pPr marL="457200" algn="l" rtl="0" fontAlgn="base">
              <a:spcBef>
                <a:spcPct val="0"/>
              </a:spcBef>
              <a:spcAft>
                <a:spcPct val="0"/>
              </a:spcAft>
              <a:defRPr sz="3000">
                <a:solidFill>
                  <a:schemeClr val="tx2"/>
                </a:solidFill>
                <a:latin typeface="Comic Sans MS" pitchFamily="66" charset="0"/>
              </a:defRPr>
            </a:lvl6pPr>
            <a:lvl7pPr marL="914400" algn="l" rtl="0" fontAlgn="base">
              <a:spcBef>
                <a:spcPct val="0"/>
              </a:spcBef>
              <a:spcAft>
                <a:spcPct val="0"/>
              </a:spcAft>
              <a:defRPr sz="3000">
                <a:solidFill>
                  <a:schemeClr val="tx2"/>
                </a:solidFill>
                <a:latin typeface="Comic Sans MS" pitchFamily="66" charset="0"/>
              </a:defRPr>
            </a:lvl7pPr>
            <a:lvl8pPr marL="1371600" algn="l" rtl="0" fontAlgn="base">
              <a:spcBef>
                <a:spcPct val="0"/>
              </a:spcBef>
              <a:spcAft>
                <a:spcPct val="0"/>
              </a:spcAft>
              <a:defRPr sz="3000">
                <a:solidFill>
                  <a:schemeClr val="tx2"/>
                </a:solidFill>
                <a:latin typeface="Comic Sans MS" pitchFamily="66" charset="0"/>
              </a:defRPr>
            </a:lvl8pPr>
            <a:lvl9pPr marL="1828800" algn="l" rtl="0" fontAlgn="base">
              <a:spcBef>
                <a:spcPct val="0"/>
              </a:spcBef>
              <a:spcAft>
                <a:spcPct val="0"/>
              </a:spcAft>
              <a:defRPr sz="3000">
                <a:solidFill>
                  <a:schemeClr val="tx2"/>
                </a:solidFill>
                <a:latin typeface="Comic Sans MS" pitchFamily="66" charset="0"/>
              </a:defRPr>
            </a:lvl9pPr>
          </a:lstStyle>
          <a:p>
            <a:pPr>
              <a:defRPr/>
            </a:pPr>
            <a:r>
              <a:rPr lang="tr-TR" b="1" cap="none" dirty="0" err="1" smtClean="0">
                <a:solidFill>
                  <a:schemeClr val="accent1">
                    <a:lumMod val="75000"/>
                  </a:schemeClr>
                </a:solidFill>
                <a:ea typeface="+mj-ea"/>
                <a:cs typeface="+mj-cs"/>
              </a:rPr>
              <a:t>Hipertiroidi</a:t>
            </a:r>
            <a:endParaRPr lang="tr-TR" cap="none" dirty="0">
              <a:solidFill>
                <a:schemeClr val="accent1">
                  <a:lumMod val="75000"/>
                </a:schemeClr>
              </a:solidFill>
              <a:ea typeface="+mj-ea"/>
              <a:cs typeface="+mj-cs"/>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395288" y="0"/>
            <a:ext cx="7467600" cy="1143000"/>
          </a:xfrm>
        </p:spPr>
        <p:txBody>
          <a:bodyPr/>
          <a:lstStyle/>
          <a:p>
            <a:pPr>
              <a:defRPr/>
            </a:pPr>
            <a:r>
              <a:rPr lang="tr-TR" b="1" cap="none" dirty="0" err="1" smtClean="0">
                <a:solidFill>
                  <a:schemeClr val="accent1">
                    <a:lumMod val="75000"/>
                  </a:schemeClr>
                </a:solidFill>
                <a:ea typeface="+mj-ea"/>
                <a:cs typeface="+mj-cs"/>
              </a:rPr>
              <a:t>Tiroid</a:t>
            </a:r>
            <a:r>
              <a:rPr lang="tr-TR" b="1" cap="none" dirty="0" smtClean="0">
                <a:solidFill>
                  <a:schemeClr val="accent1">
                    <a:lumMod val="75000"/>
                  </a:schemeClr>
                </a:solidFill>
                <a:ea typeface="+mj-ea"/>
                <a:cs typeface="+mj-cs"/>
              </a:rPr>
              <a:t> Kanseri </a:t>
            </a:r>
            <a:endParaRPr lang="tr-TR" cap="none" dirty="0">
              <a:solidFill>
                <a:schemeClr val="accent1">
                  <a:lumMod val="75000"/>
                </a:schemeClr>
              </a:solidFill>
              <a:ea typeface="+mj-ea"/>
              <a:cs typeface="+mj-cs"/>
            </a:endParaRPr>
          </a:p>
        </p:txBody>
      </p:sp>
      <p:sp>
        <p:nvSpPr>
          <p:cNvPr id="15363" name="2 İçerik Yer Tutucusu"/>
          <p:cNvSpPr>
            <a:spLocks noGrp="1"/>
          </p:cNvSpPr>
          <p:nvPr>
            <p:ph sz="quarter" idx="1"/>
          </p:nvPr>
        </p:nvSpPr>
        <p:spPr>
          <a:xfrm>
            <a:off x="468313" y="1268413"/>
            <a:ext cx="8075612" cy="5329237"/>
          </a:xfrm>
        </p:spPr>
        <p:txBody>
          <a:bodyPr>
            <a:normAutofit fontScale="92500" lnSpcReduction="20000"/>
          </a:bodyPr>
          <a:lstStyle/>
          <a:p>
            <a:pPr>
              <a:lnSpc>
                <a:spcPct val="80000"/>
              </a:lnSpc>
            </a:pPr>
            <a:r>
              <a:rPr lang="tr-TR" smtClean="0">
                <a:ea typeface="ＭＳ Ｐゴシック" charset="-128"/>
              </a:rPr>
              <a:t>Tüm endokrin organ kanserleri arasında en sık görülen kanser türü</a:t>
            </a:r>
          </a:p>
          <a:p>
            <a:pPr>
              <a:lnSpc>
                <a:spcPct val="80000"/>
              </a:lnSpc>
            </a:pPr>
            <a:endParaRPr lang="tr-TR" smtClean="0">
              <a:ea typeface="ＭＳ Ｐゴシック" charset="-128"/>
            </a:endParaRPr>
          </a:p>
          <a:p>
            <a:pPr>
              <a:lnSpc>
                <a:spcPct val="80000"/>
              </a:lnSpc>
            </a:pPr>
            <a:r>
              <a:rPr lang="tr-TR" smtClean="0">
                <a:ea typeface="ＭＳ Ｐゴシック" charset="-128"/>
              </a:rPr>
              <a:t>Tiroid Kanseri: </a:t>
            </a:r>
          </a:p>
          <a:p>
            <a:pPr lvl="1">
              <a:lnSpc>
                <a:spcPct val="110000"/>
              </a:lnSpc>
            </a:pPr>
            <a:r>
              <a:rPr lang="tr-TR" smtClean="0">
                <a:ea typeface="ＭＳ Ｐゴシック" charset="-128"/>
              </a:rPr>
              <a:t>Diferansiye tiroid kanseri %90 </a:t>
            </a:r>
          </a:p>
          <a:p>
            <a:pPr lvl="2">
              <a:lnSpc>
                <a:spcPct val="110000"/>
              </a:lnSpc>
            </a:pPr>
            <a:r>
              <a:rPr lang="tr-TR" sz="1800" smtClean="0">
                <a:ea typeface="ＭＳ Ｐゴシック" charset="-128"/>
              </a:rPr>
              <a:t>Papiller tiroid kanseri - %70-80</a:t>
            </a:r>
          </a:p>
          <a:p>
            <a:pPr lvl="2">
              <a:lnSpc>
                <a:spcPct val="110000"/>
              </a:lnSpc>
            </a:pPr>
            <a:r>
              <a:rPr lang="tr-TR" sz="1800" smtClean="0">
                <a:ea typeface="ＭＳ Ｐゴシック" charset="-128"/>
              </a:rPr>
              <a:t>Foliküler tiroid kanseri - %20-30</a:t>
            </a:r>
          </a:p>
          <a:p>
            <a:pPr lvl="1">
              <a:lnSpc>
                <a:spcPct val="110000"/>
              </a:lnSpc>
            </a:pPr>
            <a:r>
              <a:rPr lang="tr-TR" smtClean="0">
                <a:ea typeface="ＭＳ Ｐゴシック" charset="-128"/>
              </a:rPr>
              <a:t>İndiferansiye tiroid kanseri</a:t>
            </a:r>
          </a:p>
          <a:p>
            <a:pPr lvl="1">
              <a:lnSpc>
                <a:spcPct val="110000"/>
              </a:lnSpc>
            </a:pPr>
            <a:r>
              <a:rPr lang="tr-TR" smtClean="0">
                <a:ea typeface="ＭＳ Ｐゴシック" charset="-128"/>
              </a:rPr>
              <a:t>Medüller tip tiroid kanseri</a:t>
            </a:r>
          </a:p>
          <a:p>
            <a:pPr lvl="1">
              <a:lnSpc>
                <a:spcPct val="110000"/>
              </a:lnSpc>
            </a:pPr>
            <a:r>
              <a:rPr lang="tr-TR" smtClean="0">
                <a:ea typeface="ＭＳ Ｐゴシック" charset="-128"/>
              </a:rPr>
              <a:t>Anaplastik tiroid kanseri</a:t>
            </a:r>
          </a:p>
          <a:p>
            <a:pPr lvl="1">
              <a:lnSpc>
                <a:spcPct val="110000"/>
              </a:lnSpc>
            </a:pPr>
            <a:r>
              <a:rPr lang="tr-TR" smtClean="0">
                <a:ea typeface="ＭＳ Ｐゴシック" charset="-128"/>
              </a:rPr>
              <a:t>Diğer: lenfoma, sarkoma vb</a:t>
            </a:r>
            <a:endParaRPr lang="tr-TR" sz="2200" smtClean="0">
              <a:ea typeface="ＭＳ Ｐゴシック" charset="-128"/>
            </a:endParaRPr>
          </a:p>
          <a:p>
            <a:endParaRPr lang="tr-TR" sz="2200" smtClean="0">
              <a:ea typeface="ＭＳ Ｐゴシック" charset="-128"/>
            </a:endParaRPr>
          </a:p>
          <a:p>
            <a:r>
              <a:rPr lang="tr-TR" sz="2200" smtClean="0">
                <a:ea typeface="ＭＳ Ｐゴシック" charset="-128"/>
              </a:rPr>
              <a:t>DTK iyi prognozlu iken, medüller ve anaplastik tiroid kanserinde prognoz oldukça kötüdür.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sz="quarter" idx="1"/>
          </p:nvPr>
        </p:nvSpPr>
        <p:spPr>
          <a:xfrm>
            <a:off x="457200" y="1412875"/>
            <a:ext cx="7467600" cy="5060950"/>
          </a:xfrm>
        </p:spPr>
        <p:txBody>
          <a:bodyPr/>
          <a:lstStyle/>
          <a:p>
            <a:r>
              <a:rPr lang="en-US" sz="2200" smtClean="0">
                <a:ea typeface="ＭＳ Ｐゴシック" charset="-128"/>
              </a:rPr>
              <a:t>Farklı histolojik tipteki tiroid kanserlerinin klinik seyirlerinde de farklılıklar izlenmektedir.</a:t>
            </a:r>
          </a:p>
          <a:p>
            <a:pPr>
              <a:buFont typeface="Wingdings" pitchFamily="2" charset="2"/>
              <a:buNone/>
            </a:pPr>
            <a:r>
              <a:rPr lang="en-US" sz="2200" smtClean="0">
                <a:ea typeface="ＭＳ Ｐゴシック" charset="-128"/>
              </a:rPr>
              <a:t> </a:t>
            </a:r>
          </a:p>
          <a:p>
            <a:r>
              <a:rPr lang="en-US" sz="2200" smtClean="0">
                <a:ea typeface="ＭＳ Ｐゴシック" charset="-128"/>
              </a:rPr>
              <a:t>Papiller karsinomda tipik olarak lenfatik yayılım sonucu bölgesel lenf nodu tutulumu ve akciğer metastazları daha sık görülürken, foliküler karsinomda hematojen yolla kemik metastazı görülme riski daha yüksektir. </a:t>
            </a:r>
          </a:p>
          <a:p>
            <a:endParaRPr lang="en-US" sz="2200" smtClean="0">
              <a:ea typeface="ＭＳ Ｐゴシック" charset="-128"/>
            </a:endParaRPr>
          </a:p>
          <a:p>
            <a:r>
              <a:rPr lang="en-US" sz="2200" smtClean="0">
                <a:ea typeface="ＭＳ Ｐゴシック" charset="-128"/>
              </a:rPr>
              <a:t>Hastanın tanı sırasındaki yaşı, cinsiyeti, tümörün boyutu, histolojik özellikleri, ekstratiroidal yayılımı ve klinik evresi prognozu belirleyen temel faktörlerdir. </a:t>
            </a:r>
          </a:p>
          <a:p>
            <a:endParaRPr lang="en-US" smtClean="0">
              <a:ea typeface="ＭＳ Ｐゴシック" charset="-128"/>
            </a:endParaRPr>
          </a:p>
        </p:txBody>
      </p:sp>
      <p:sp>
        <p:nvSpPr>
          <p:cNvPr id="4" name="1 Başlık"/>
          <p:cNvSpPr>
            <a:spLocks noGrp="1"/>
          </p:cNvSpPr>
          <p:nvPr>
            <p:ph type="title"/>
          </p:nvPr>
        </p:nvSpPr>
        <p:spPr/>
        <p:txBody>
          <a:bodyPr/>
          <a:lstStyle/>
          <a:p>
            <a:pPr>
              <a:defRPr/>
            </a:pPr>
            <a:r>
              <a:rPr lang="tr-TR" b="1" cap="none" dirty="0" err="1" smtClean="0">
                <a:solidFill>
                  <a:schemeClr val="accent1">
                    <a:lumMod val="75000"/>
                  </a:schemeClr>
                </a:solidFill>
                <a:ea typeface="+mj-ea"/>
                <a:cs typeface="+mj-cs"/>
              </a:rPr>
              <a:t>Tiroid</a:t>
            </a:r>
            <a:r>
              <a:rPr lang="tr-TR" b="1" cap="none" dirty="0" smtClean="0">
                <a:solidFill>
                  <a:schemeClr val="accent1">
                    <a:lumMod val="75000"/>
                  </a:schemeClr>
                </a:solidFill>
                <a:ea typeface="+mj-ea"/>
                <a:cs typeface="+mj-cs"/>
              </a:rPr>
              <a:t> Kanseri </a:t>
            </a:r>
            <a:endParaRPr lang="tr-TR" cap="none" dirty="0">
              <a:solidFill>
                <a:schemeClr val="accent1">
                  <a:lumMod val="75000"/>
                </a:schemeClr>
              </a:solidFill>
              <a:ea typeface="+mj-ea"/>
              <a:cs typeface="+mj-cs"/>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480</Words>
  <Application>Microsoft Office PowerPoint</Application>
  <PresentationFormat>Ekran Gösterisi (4:3)</PresentationFormat>
  <Paragraphs>95</Paragraphs>
  <Slides>14</Slides>
  <Notes>0</Notes>
  <HiddenSlides>0</HiddenSlides>
  <MMClips>0</MMClips>
  <ScaleCrop>false</ScaleCrop>
  <HeadingPairs>
    <vt:vector size="4" baseType="variant">
      <vt:variant>
        <vt:lpstr>Tema</vt:lpstr>
      </vt:variant>
      <vt:variant>
        <vt:i4>1</vt:i4>
      </vt:variant>
      <vt:variant>
        <vt:lpstr>Slayt Başlıkları</vt:lpstr>
      </vt:variant>
      <vt:variant>
        <vt:i4>14</vt:i4>
      </vt:variant>
    </vt:vector>
  </HeadingPairs>
  <TitlesOfParts>
    <vt:vector size="15" baseType="lpstr">
      <vt:lpstr>Ofis Teması</vt:lpstr>
      <vt:lpstr>KLİNİK NÜKLEER TIP UYGULAMALARI</vt:lpstr>
      <vt:lpstr>  Radyonüklid Tedavi</vt:lpstr>
      <vt:lpstr>Slayt 3</vt:lpstr>
      <vt:lpstr>Radyonüklid tedaviler:</vt:lpstr>
      <vt:lpstr>TiROİD HASTALIKLARININ TEDAVİSİ </vt:lpstr>
      <vt:lpstr>Slayt 6</vt:lpstr>
      <vt:lpstr>Slayt 7</vt:lpstr>
      <vt:lpstr>Tiroid Kanseri </vt:lpstr>
      <vt:lpstr>Tiroid Kanseri </vt:lpstr>
      <vt:lpstr>Tiroid Kanseri Tedavisi </vt:lpstr>
      <vt:lpstr>Tiroid Kanseri Tedavisi </vt:lpstr>
      <vt:lpstr>Slayt 12</vt:lpstr>
      <vt:lpstr>Slayt 13</vt:lpstr>
      <vt:lpstr>Radyoiyot tedavisinin yan etkileri</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KLİNİK NÜKLEER TIP UYGULAMALARI</dc:title>
  <dc:creator>KALPMERKZ1677</dc:creator>
  <cp:lastModifiedBy>KALPMERKZ1677</cp:lastModifiedBy>
  <cp:revision>1</cp:revision>
  <dcterms:created xsi:type="dcterms:W3CDTF">2017-07-03T12:42:27Z</dcterms:created>
  <dcterms:modified xsi:type="dcterms:W3CDTF">2017-07-03T12:42:43Z</dcterms:modified>
</cp:coreProperties>
</file>