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8" r:id="rId3"/>
    <p:sldId id="261" r:id="rId4"/>
    <p:sldId id="298" r:id="rId5"/>
    <p:sldId id="263" r:id="rId6"/>
    <p:sldId id="299" r:id="rId7"/>
    <p:sldId id="264" r:id="rId8"/>
    <p:sldId id="302" r:id="rId9"/>
    <p:sldId id="305" r:id="rId10"/>
    <p:sldId id="304" r:id="rId11"/>
    <p:sldId id="308" r:id="rId12"/>
    <p:sldId id="303" r:id="rId13"/>
    <p:sldId id="306" r:id="rId14"/>
    <p:sldId id="310" r:id="rId15"/>
    <p:sldId id="311" r:id="rId16"/>
    <p:sldId id="307" r:id="rId17"/>
    <p:sldId id="266" r:id="rId18"/>
    <p:sldId id="312" r:id="rId19"/>
    <p:sldId id="265" r:id="rId20"/>
    <p:sldId id="267" r:id="rId21"/>
    <p:sldId id="313"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snapToGrid="0">
      <p:cViewPr varScale="1">
        <p:scale>
          <a:sx n="87" d="100"/>
          <a:sy n="87" d="100"/>
        </p:scale>
        <p:origin x="6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85E0E773-EE00-4822-A9EC-B7EE52F7D5A1}" type="datetimeFigureOut">
              <a:rPr lang="tr-TR" smtClean="0"/>
              <a:t>23.05.2018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AE4ABFE-E247-4057-BC01-E915CAF47674}" type="slidenum">
              <a:rPr lang="tr-TR" smtClean="0"/>
              <a:t>‹#›</a:t>
            </a:fld>
            <a:endParaRPr lang="tr-TR"/>
          </a:p>
        </p:txBody>
      </p:sp>
    </p:spTree>
    <p:extLst>
      <p:ext uri="{BB962C8B-B14F-4D97-AF65-F5344CB8AC3E}">
        <p14:creationId xmlns:p14="http://schemas.microsoft.com/office/powerpoint/2010/main" val="2007611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85E0E773-EE00-4822-A9EC-B7EE52F7D5A1}" type="datetimeFigureOut">
              <a:rPr lang="tr-TR" smtClean="0"/>
              <a:t>23.05.2018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AE4ABFE-E247-4057-BC01-E915CAF47674}" type="slidenum">
              <a:rPr lang="tr-TR" smtClean="0"/>
              <a:t>‹#›</a:t>
            </a:fld>
            <a:endParaRPr lang="tr-TR"/>
          </a:p>
        </p:txBody>
      </p:sp>
    </p:spTree>
    <p:extLst>
      <p:ext uri="{BB962C8B-B14F-4D97-AF65-F5344CB8AC3E}">
        <p14:creationId xmlns:p14="http://schemas.microsoft.com/office/powerpoint/2010/main" val="726549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85E0E773-EE00-4822-A9EC-B7EE52F7D5A1}" type="datetimeFigureOut">
              <a:rPr lang="tr-TR" smtClean="0"/>
              <a:t>23.05.2018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AE4ABFE-E247-4057-BC01-E915CAF47674}" type="slidenum">
              <a:rPr lang="tr-TR" smtClean="0"/>
              <a:t>‹#›</a:t>
            </a:fld>
            <a:endParaRPr lang="tr-TR"/>
          </a:p>
        </p:txBody>
      </p:sp>
    </p:spTree>
    <p:extLst>
      <p:ext uri="{BB962C8B-B14F-4D97-AF65-F5344CB8AC3E}">
        <p14:creationId xmlns:p14="http://schemas.microsoft.com/office/powerpoint/2010/main" val="1109562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85E0E773-EE00-4822-A9EC-B7EE52F7D5A1}" type="datetimeFigureOut">
              <a:rPr lang="tr-TR" smtClean="0"/>
              <a:t>23.05.2018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AE4ABFE-E247-4057-BC01-E915CAF47674}" type="slidenum">
              <a:rPr lang="tr-TR" smtClean="0"/>
              <a:t>‹#›</a:t>
            </a:fld>
            <a:endParaRPr lang="tr-TR"/>
          </a:p>
        </p:txBody>
      </p:sp>
    </p:spTree>
    <p:extLst>
      <p:ext uri="{BB962C8B-B14F-4D97-AF65-F5344CB8AC3E}">
        <p14:creationId xmlns:p14="http://schemas.microsoft.com/office/powerpoint/2010/main" val="3705832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E0E773-EE00-4822-A9EC-B7EE52F7D5A1}" type="datetimeFigureOut">
              <a:rPr lang="tr-TR" smtClean="0"/>
              <a:t>23.05.2018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AE4ABFE-E247-4057-BC01-E915CAF47674}" type="slidenum">
              <a:rPr lang="tr-TR" smtClean="0"/>
              <a:t>‹#›</a:t>
            </a:fld>
            <a:endParaRPr lang="tr-TR"/>
          </a:p>
        </p:txBody>
      </p:sp>
    </p:spTree>
    <p:extLst>
      <p:ext uri="{BB962C8B-B14F-4D97-AF65-F5344CB8AC3E}">
        <p14:creationId xmlns:p14="http://schemas.microsoft.com/office/powerpoint/2010/main" val="3114050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85E0E773-EE00-4822-A9EC-B7EE52F7D5A1}" type="datetimeFigureOut">
              <a:rPr lang="tr-TR" smtClean="0"/>
              <a:t>23.05.2018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AE4ABFE-E247-4057-BC01-E915CAF47674}" type="slidenum">
              <a:rPr lang="tr-TR" smtClean="0"/>
              <a:t>‹#›</a:t>
            </a:fld>
            <a:endParaRPr lang="tr-TR"/>
          </a:p>
        </p:txBody>
      </p:sp>
    </p:spTree>
    <p:extLst>
      <p:ext uri="{BB962C8B-B14F-4D97-AF65-F5344CB8AC3E}">
        <p14:creationId xmlns:p14="http://schemas.microsoft.com/office/powerpoint/2010/main" val="2913108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85E0E773-EE00-4822-A9EC-B7EE52F7D5A1}" type="datetimeFigureOut">
              <a:rPr lang="tr-TR" smtClean="0"/>
              <a:t>23.05.2018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AE4ABFE-E247-4057-BC01-E915CAF47674}" type="slidenum">
              <a:rPr lang="tr-TR" smtClean="0"/>
              <a:t>‹#›</a:t>
            </a:fld>
            <a:endParaRPr lang="tr-TR"/>
          </a:p>
        </p:txBody>
      </p:sp>
    </p:spTree>
    <p:extLst>
      <p:ext uri="{BB962C8B-B14F-4D97-AF65-F5344CB8AC3E}">
        <p14:creationId xmlns:p14="http://schemas.microsoft.com/office/powerpoint/2010/main" val="1969479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85E0E773-EE00-4822-A9EC-B7EE52F7D5A1}" type="datetimeFigureOut">
              <a:rPr lang="tr-TR" smtClean="0"/>
              <a:t>23.05.2018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AE4ABFE-E247-4057-BC01-E915CAF47674}" type="slidenum">
              <a:rPr lang="tr-TR" smtClean="0"/>
              <a:t>‹#›</a:t>
            </a:fld>
            <a:endParaRPr lang="tr-TR"/>
          </a:p>
        </p:txBody>
      </p:sp>
    </p:spTree>
    <p:extLst>
      <p:ext uri="{BB962C8B-B14F-4D97-AF65-F5344CB8AC3E}">
        <p14:creationId xmlns:p14="http://schemas.microsoft.com/office/powerpoint/2010/main" val="1298708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E0E773-EE00-4822-A9EC-B7EE52F7D5A1}" type="datetimeFigureOut">
              <a:rPr lang="tr-TR" smtClean="0"/>
              <a:t>23.05.2018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AE4ABFE-E247-4057-BC01-E915CAF47674}" type="slidenum">
              <a:rPr lang="tr-TR" smtClean="0"/>
              <a:t>‹#›</a:t>
            </a:fld>
            <a:endParaRPr lang="tr-TR"/>
          </a:p>
        </p:txBody>
      </p:sp>
    </p:spTree>
    <p:extLst>
      <p:ext uri="{BB962C8B-B14F-4D97-AF65-F5344CB8AC3E}">
        <p14:creationId xmlns:p14="http://schemas.microsoft.com/office/powerpoint/2010/main" val="1704124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E0E773-EE00-4822-A9EC-B7EE52F7D5A1}" type="datetimeFigureOut">
              <a:rPr lang="tr-TR" smtClean="0"/>
              <a:t>23.05.2018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AE4ABFE-E247-4057-BC01-E915CAF47674}" type="slidenum">
              <a:rPr lang="tr-TR" smtClean="0"/>
              <a:t>‹#›</a:t>
            </a:fld>
            <a:endParaRPr lang="tr-TR"/>
          </a:p>
        </p:txBody>
      </p:sp>
    </p:spTree>
    <p:extLst>
      <p:ext uri="{BB962C8B-B14F-4D97-AF65-F5344CB8AC3E}">
        <p14:creationId xmlns:p14="http://schemas.microsoft.com/office/powerpoint/2010/main" val="1338944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E0E773-EE00-4822-A9EC-B7EE52F7D5A1}" type="datetimeFigureOut">
              <a:rPr lang="tr-TR" smtClean="0"/>
              <a:t>23.05.2018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AE4ABFE-E247-4057-BC01-E915CAF47674}" type="slidenum">
              <a:rPr lang="tr-TR" smtClean="0"/>
              <a:t>‹#›</a:t>
            </a:fld>
            <a:endParaRPr lang="tr-TR"/>
          </a:p>
        </p:txBody>
      </p:sp>
    </p:spTree>
    <p:extLst>
      <p:ext uri="{BB962C8B-B14F-4D97-AF65-F5344CB8AC3E}">
        <p14:creationId xmlns:p14="http://schemas.microsoft.com/office/powerpoint/2010/main" val="3285745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0E773-EE00-4822-A9EC-B7EE52F7D5A1}" type="datetimeFigureOut">
              <a:rPr lang="tr-TR" smtClean="0"/>
              <a:t>23.05.2018</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E4ABFE-E247-4057-BC01-E915CAF47674}" type="slidenum">
              <a:rPr lang="tr-TR" smtClean="0"/>
              <a:t>‹#›</a:t>
            </a:fld>
            <a:endParaRPr lang="tr-TR"/>
          </a:p>
        </p:txBody>
      </p:sp>
    </p:spTree>
    <p:extLst>
      <p:ext uri="{BB962C8B-B14F-4D97-AF65-F5344CB8AC3E}">
        <p14:creationId xmlns:p14="http://schemas.microsoft.com/office/powerpoint/2010/main" val="437990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verywellmind.com/characteristics-of-self-actualized-people-2795963" TargetMode="External"/><Relationship Id="rId2" Type="http://schemas.openxmlformats.org/officeDocument/2006/relationships/hyperlink" Target="https://www.verywellmind.com/what-is-personality-2795416"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sparknotes.com/shakespeare/lear/canalysis.html" TargetMode="External"/><Relationship Id="rId7" Type="http://schemas.openxmlformats.org/officeDocument/2006/relationships/hyperlink" Target="http://lotr.wikia.com/wiki/Sauron" TargetMode="External"/><Relationship Id="rId2" Type="http://schemas.openxmlformats.org/officeDocument/2006/relationships/hyperlink" Target="https://en.wikipedia.org/wiki/White_Witch" TargetMode="External"/><Relationship Id="rId1" Type="http://schemas.openxmlformats.org/officeDocument/2006/relationships/slideLayout" Target="../slideLayouts/slideLayout1.xml"/><Relationship Id="rId6" Type="http://schemas.openxmlformats.org/officeDocument/2006/relationships/hyperlink" Target="http://harrypotter.wikia.com/wiki/Tom_Riddle" TargetMode="External"/><Relationship Id="rId5" Type="http://schemas.openxmlformats.org/officeDocument/2006/relationships/hyperlink" Target="http://batman.wikia.com/wiki/The_Joker" TargetMode="External"/><Relationship Id="rId4" Type="http://schemas.openxmlformats.org/officeDocument/2006/relationships/hyperlink" Target="http://www.sparknotes.com/shakespeare/othello/canalysis.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wiki-zero.net/index.php?q=aHR0cHM6Ly9lbi53aWtpcGVkaWEub3JnL3dpa2kvVmlsbGFpbg" TargetMode="External"/><Relationship Id="rId2" Type="http://schemas.openxmlformats.org/officeDocument/2006/relationships/hyperlink" Target="http://www.wiki-zero.net/index.php?q=aHR0cHM6Ly9lbi53aWtpcGVkaWEub3JnL3dpa2kvRmFudGFzeV90cm9wZXM" TargetMode="External"/><Relationship Id="rId1" Type="http://schemas.openxmlformats.org/officeDocument/2006/relationships/slideLayout" Target="../slideLayouts/slideLayout1.xml"/><Relationship Id="rId6" Type="http://schemas.openxmlformats.org/officeDocument/2006/relationships/hyperlink" Target="http://www.wiki-zero.net/index.php?q=aHR0cHM6Ly9lbi53aWtpcGVkaWEub3JnL3dpa2kvSGVybw" TargetMode="External"/><Relationship Id="rId5" Type="http://schemas.openxmlformats.org/officeDocument/2006/relationships/hyperlink" Target="http://www.wiki-zero.net/index.php?q=aHR0cHM6Ly9lbi53aWtpcGVkaWEub3JnL3dpa2kvRXh0cmF0ZXJyZXN0cmlhbF9saWZl" TargetMode="External"/><Relationship Id="rId4" Type="http://schemas.openxmlformats.org/officeDocument/2006/relationships/hyperlink" Target="http://www.wiki-zero.net/index.php?q=aHR0cHM6Ly9lbi53aWtpcGVkaWEub3JnL3dpa2kvTW9uc3Rlc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64593"/>
            <a:ext cx="12170664" cy="914400"/>
          </a:xfrm>
        </p:spPr>
        <p:txBody>
          <a:bodyPr>
            <a:normAutofit/>
          </a:bodyPr>
          <a:lstStyle/>
          <a:p>
            <a:r>
              <a:rPr lang="tr-TR" dirty="0" smtClean="0"/>
              <a:t>Carl </a:t>
            </a:r>
            <a:r>
              <a:rPr lang="tr-TR" dirty="0" err="1" smtClean="0"/>
              <a:t>Gustav</a:t>
            </a:r>
            <a:r>
              <a:rPr lang="tr-TR" dirty="0" smtClean="0"/>
              <a:t> </a:t>
            </a:r>
            <a:r>
              <a:rPr lang="tr-TR" dirty="0" err="1" smtClean="0"/>
              <a:t>Jung</a:t>
            </a:r>
            <a:r>
              <a:rPr lang="tr-TR" dirty="0" smtClean="0"/>
              <a:t> </a:t>
            </a:r>
            <a:r>
              <a:rPr lang="tr-TR" sz="4000" dirty="0" smtClean="0"/>
              <a:t>(1875- 1961)</a:t>
            </a:r>
            <a:endParaRPr lang="tr-TR" sz="4000" dirty="0"/>
          </a:p>
        </p:txBody>
      </p:sp>
      <p:sp>
        <p:nvSpPr>
          <p:cNvPr id="3" name="Subtitle 2"/>
          <p:cNvSpPr>
            <a:spLocks noGrp="1"/>
          </p:cNvSpPr>
          <p:nvPr>
            <p:ph type="subTitle" idx="1"/>
          </p:nvPr>
        </p:nvSpPr>
        <p:spPr>
          <a:xfrm>
            <a:off x="0" y="1078992"/>
            <a:ext cx="11984477" cy="5779008"/>
          </a:xfrm>
        </p:spPr>
        <p:txBody>
          <a:bodyPr/>
          <a:lstStyle/>
          <a:p>
            <a:pPr algn="l"/>
            <a:r>
              <a:rPr lang="tr-TR" dirty="0" smtClean="0"/>
              <a:t>* </a:t>
            </a:r>
            <a:r>
              <a:rPr lang="tr-TR" dirty="0" err="1" smtClean="0"/>
              <a:t>Swiss</a:t>
            </a:r>
            <a:r>
              <a:rPr lang="tr-TR" dirty="0" smtClean="0"/>
              <a:t> </a:t>
            </a:r>
            <a:r>
              <a:rPr lang="tr-TR" dirty="0" err="1" smtClean="0"/>
              <a:t>psychologist</a:t>
            </a:r>
            <a:r>
              <a:rPr lang="tr-TR" dirty="0" smtClean="0"/>
              <a:t>   </a:t>
            </a:r>
          </a:p>
          <a:p>
            <a:pPr algn="l"/>
            <a:endParaRPr lang="tr-TR" dirty="0" smtClean="0"/>
          </a:p>
          <a:p>
            <a:pPr algn="l"/>
            <a:r>
              <a:rPr lang="tr-TR" dirty="0" smtClean="0"/>
              <a:t>* Sigmund </a:t>
            </a:r>
            <a:r>
              <a:rPr lang="tr-TR" dirty="0" err="1" smtClean="0"/>
              <a:t>Freud’s</a:t>
            </a:r>
            <a:r>
              <a:rPr lang="tr-TR" dirty="0" smtClean="0"/>
              <a:t> </a:t>
            </a:r>
            <a:r>
              <a:rPr lang="tr-TR" dirty="0" err="1" smtClean="0"/>
              <a:t>student</a:t>
            </a:r>
            <a:r>
              <a:rPr lang="tr-TR" dirty="0" smtClean="0"/>
              <a:t> </a:t>
            </a:r>
            <a:r>
              <a:rPr lang="tr-TR" dirty="0" err="1" smtClean="0"/>
              <a:t>and</a:t>
            </a:r>
            <a:r>
              <a:rPr lang="tr-TR" dirty="0" smtClean="0"/>
              <a:t> </a:t>
            </a:r>
            <a:r>
              <a:rPr lang="tr-TR" dirty="0" err="1" smtClean="0"/>
              <a:t>close</a:t>
            </a:r>
            <a:r>
              <a:rPr lang="tr-TR" dirty="0" smtClean="0"/>
              <a:t> </a:t>
            </a:r>
            <a:r>
              <a:rPr lang="tr-TR" dirty="0" err="1" smtClean="0"/>
              <a:t>friend</a:t>
            </a:r>
            <a:endParaRPr lang="tr-TR" dirty="0" smtClean="0"/>
          </a:p>
          <a:p>
            <a:pPr algn="l"/>
            <a:endParaRPr lang="tr-TR" dirty="0" smtClean="0"/>
          </a:p>
          <a:p>
            <a:pPr algn="l"/>
            <a:r>
              <a:rPr lang="tr-TR" dirty="0" smtClean="0"/>
              <a:t>* </a:t>
            </a:r>
            <a:r>
              <a:rPr lang="tr-TR" dirty="0" err="1" smtClean="0"/>
              <a:t>In</a:t>
            </a:r>
            <a:r>
              <a:rPr lang="tr-TR" dirty="0" smtClean="0"/>
              <a:t> </a:t>
            </a:r>
            <a:r>
              <a:rPr lang="tr-TR" dirty="0" err="1" smtClean="0"/>
              <a:t>Freud’s</a:t>
            </a:r>
            <a:r>
              <a:rPr lang="tr-TR" dirty="0" smtClean="0"/>
              <a:t> </a:t>
            </a:r>
            <a:r>
              <a:rPr lang="tr-TR" dirty="0" err="1" smtClean="0"/>
              <a:t>words</a:t>
            </a:r>
            <a:r>
              <a:rPr lang="tr-TR" dirty="0" smtClean="0"/>
              <a:t>, his «</a:t>
            </a:r>
            <a:r>
              <a:rPr lang="tr-TR" dirty="0" err="1" smtClean="0"/>
              <a:t>adopted</a:t>
            </a:r>
            <a:r>
              <a:rPr lang="tr-TR" dirty="0" smtClean="0"/>
              <a:t> son, his </a:t>
            </a:r>
            <a:r>
              <a:rPr lang="tr-TR" dirty="0" err="1" smtClean="0"/>
              <a:t>crown</a:t>
            </a:r>
            <a:endParaRPr lang="tr-TR" dirty="0" smtClean="0"/>
          </a:p>
          <a:p>
            <a:pPr algn="l"/>
            <a:r>
              <a:rPr lang="tr-TR" dirty="0" smtClean="0"/>
              <a:t>    </a:t>
            </a:r>
            <a:r>
              <a:rPr lang="tr-TR" dirty="0" err="1" smtClean="0"/>
              <a:t>prince</a:t>
            </a:r>
            <a:r>
              <a:rPr lang="tr-TR" dirty="0" smtClean="0"/>
              <a:t> </a:t>
            </a:r>
            <a:r>
              <a:rPr lang="tr-TR" dirty="0" err="1" smtClean="0"/>
              <a:t>and</a:t>
            </a:r>
            <a:r>
              <a:rPr lang="tr-TR" dirty="0" smtClean="0"/>
              <a:t> </a:t>
            </a:r>
            <a:r>
              <a:rPr lang="tr-TR" dirty="0" err="1" smtClean="0"/>
              <a:t>successor</a:t>
            </a:r>
            <a:r>
              <a:rPr lang="tr-TR" dirty="0" smtClean="0"/>
              <a:t>»</a:t>
            </a:r>
          </a:p>
          <a:p>
            <a:pPr algn="l"/>
            <a:endParaRPr lang="tr-TR" dirty="0" smtClean="0"/>
          </a:p>
          <a:p>
            <a:pPr algn="l"/>
            <a:r>
              <a:rPr lang="tr-TR" dirty="0" smtClean="0"/>
              <a:t>* </a:t>
            </a:r>
            <a:r>
              <a:rPr lang="tr-TR" dirty="0" err="1" smtClean="0"/>
              <a:t>Influenced</a:t>
            </a:r>
            <a:r>
              <a:rPr lang="tr-TR" dirty="0" smtClean="0"/>
              <a:t> </a:t>
            </a:r>
            <a:r>
              <a:rPr lang="tr-TR" dirty="0" err="1" smtClean="0"/>
              <a:t>philosophy</a:t>
            </a:r>
            <a:r>
              <a:rPr lang="tr-TR" dirty="0" smtClean="0"/>
              <a:t>, </a:t>
            </a:r>
            <a:r>
              <a:rPr lang="tr-TR" dirty="0" err="1" smtClean="0"/>
              <a:t>anthropology</a:t>
            </a:r>
            <a:r>
              <a:rPr lang="tr-TR" dirty="0" smtClean="0"/>
              <a:t>,</a:t>
            </a:r>
          </a:p>
          <a:p>
            <a:pPr algn="l"/>
            <a:r>
              <a:rPr lang="tr-TR" dirty="0" smtClean="0"/>
              <a:t>   </a:t>
            </a:r>
            <a:r>
              <a:rPr lang="tr-TR" dirty="0" err="1" smtClean="0"/>
              <a:t>literature</a:t>
            </a:r>
            <a:r>
              <a:rPr lang="tr-TR" dirty="0" smtClean="0"/>
              <a:t>, </a:t>
            </a:r>
            <a:r>
              <a:rPr lang="tr-TR" dirty="0" err="1" smtClean="0"/>
              <a:t>religious</a:t>
            </a:r>
            <a:r>
              <a:rPr lang="tr-TR" dirty="0" smtClean="0"/>
              <a:t> </a:t>
            </a:r>
            <a:r>
              <a:rPr lang="tr-TR" dirty="0" err="1" smtClean="0"/>
              <a:t>studies</a:t>
            </a:r>
            <a:endParaRPr lang="tr-TR" dirty="0"/>
          </a:p>
          <a:p>
            <a:pPr algn="l"/>
            <a:r>
              <a:rPr lang="tr-TR" dirty="0" smtClean="0"/>
              <a:t>                                                                           </a:t>
            </a:r>
            <a:endParaRPr lang="tr-T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928" y="987552"/>
            <a:ext cx="5910072" cy="5870448"/>
          </a:xfrm>
          <a:prstGeom prst="rect">
            <a:avLst/>
          </a:prstGeom>
        </p:spPr>
      </p:pic>
    </p:spTree>
    <p:extLst>
      <p:ext uri="{BB962C8B-B14F-4D97-AF65-F5344CB8AC3E}">
        <p14:creationId xmlns:p14="http://schemas.microsoft.com/office/powerpoint/2010/main" val="2534135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4593"/>
            <a:ext cx="12170664" cy="648207"/>
          </a:xfrm>
        </p:spPr>
        <p:txBody>
          <a:bodyPr>
            <a:normAutofit/>
          </a:bodyPr>
          <a:lstStyle/>
          <a:p>
            <a:r>
              <a:rPr lang="tr-TR" sz="4000" b="1" dirty="0" err="1"/>
              <a:t>Archetypes</a:t>
            </a:r>
            <a:endParaRPr lang="tr-TR" sz="4000" b="1" dirty="0"/>
          </a:p>
        </p:txBody>
      </p:sp>
      <p:sp>
        <p:nvSpPr>
          <p:cNvPr id="3" name="Subtitle 2"/>
          <p:cNvSpPr>
            <a:spLocks noGrp="1"/>
          </p:cNvSpPr>
          <p:nvPr>
            <p:ph type="subTitle" idx="1"/>
          </p:nvPr>
        </p:nvSpPr>
        <p:spPr>
          <a:xfrm>
            <a:off x="0" y="1078992"/>
            <a:ext cx="11984477" cy="5779008"/>
          </a:xfrm>
        </p:spPr>
        <p:txBody>
          <a:bodyPr/>
          <a:lstStyle/>
          <a:p>
            <a:r>
              <a:rPr lang="tr-TR" b="1" dirty="0" err="1"/>
              <a:t>Shadow</a:t>
            </a:r>
            <a:r>
              <a:rPr lang="tr-TR" b="1" dirty="0"/>
              <a:t> </a:t>
            </a:r>
            <a:r>
              <a:rPr lang="tr-TR" b="1" dirty="0" err="1" smtClean="0"/>
              <a:t>archetype</a:t>
            </a:r>
            <a:endParaRPr lang="tr-TR" b="1" dirty="0" smtClean="0"/>
          </a:p>
          <a:p>
            <a:r>
              <a:rPr lang="en-US" dirty="0"/>
              <a:t>The </a:t>
            </a:r>
            <a:r>
              <a:rPr lang="en-US" i="1" dirty="0"/>
              <a:t>shadow</a:t>
            </a:r>
            <a:r>
              <a:rPr lang="en-US" dirty="0"/>
              <a:t> archetype is composed primarily of the elements of ourselves that we consider to be negative. We do not show this side of the self to the outside world as it can be a source of anxiety or shame. The shadow may contain repressed ideas or thoughts which we do not wish to integrate into our outward </a:t>
            </a:r>
            <a:r>
              <a:rPr lang="en-US" i="1" dirty="0"/>
              <a:t>persona</a:t>
            </a:r>
            <a:r>
              <a:rPr lang="en-US" dirty="0"/>
              <a:t>, but these must be resolved in order to achieve </a:t>
            </a:r>
            <a:r>
              <a:rPr lang="en-US" i="1" dirty="0"/>
              <a:t>individuation</a:t>
            </a:r>
            <a:r>
              <a:rPr lang="en-US" dirty="0"/>
              <a:t>. However, it may also include positive traits, such as perceived weaknesses (for example, empathy) which may not fit into the 'toughness' that a person wants to present as a part of their persona.</a:t>
            </a:r>
          </a:p>
          <a:p>
            <a:r>
              <a:rPr lang="en-US" dirty="0"/>
              <a:t>In literature, the shadow is often presented as a villainous character - for instance, as the snake in the Garden of Eden or </a:t>
            </a:r>
            <a:r>
              <a:rPr lang="en-US" i="1" dirty="0"/>
              <a:t>The Jungle Book</a:t>
            </a:r>
            <a:r>
              <a:rPr lang="en-US" dirty="0"/>
              <a:t>. Jung also observed Hyde, whom Dr. Jekyll transforms into, as representing the character's shadow in Robert Louis Stevenson's 1886 novella </a:t>
            </a:r>
            <a:r>
              <a:rPr lang="en-US" i="1" dirty="0"/>
              <a:t>The Strange Case of Dr. Jekyll and Mr. Hyde</a:t>
            </a:r>
            <a:r>
              <a:rPr lang="en-US" dirty="0"/>
              <a:t>.</a:t>
            </a:r>
          </a:p>
          <a:p>
            <a:pPr algn="l"/>
            <a:endParaRPr lang="tr-TR" b="1" dirty="0"/>
          </a:p>
        </p:txBody>
      </p:sp>
    </p:spTree>
    <p:extLst>
      <p:ext uri="{BB962C8B-B14F-4D97-AF65-F5344CB8AC3E}">
        <p14:creationId xmlns:p14="http://schemas.microsoft.com/office/powerpoint/2010/main" val="3449352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4593"/>
            <a:ext cx="12170664" cy="914400"/>
          </a:xfrm>
        </p:spPr>
        <p:txBody>
          <a:bodyPr>
            <a:normAutofit/>
          </a:bodyPr>
          <a:lstStyle/>
          <a:p>
            <a:r>
              <a:rPr lang="tr-TR" b="1" dirty="0" err="1"/>
              <a:t>Archetypes</a:t>
            </a:r>
            <a:endParaRPr lang="tr-TR" b="1" dirty="0"/>
          </a:p>
        </p:txBody>
      </p:sp>
      <p:sp>
        <p:nvSpPr>
          <p:cNvPr id="3" name="Subtitle 2"/>
          <p:cNvSpPr>
            <a:spLocks noGrp="1"/>
          </p:cNvSpPr>
          <p:nvPr>
            <p:ph type="subTitle" idx="1"/>
          </p:nvPr>
        </p:nvSpPr>
        <p:spPr>
          <a:xfrm>
            <a:off x="0" y="1078992"/>
            <a:ext cx="11984477" cy="5779008"/>
          </a:xfrm>
        </p:spPr>
        <p:txBody>
          <a:bodyPr/>
          <a:lstStyle/>
          <a:p>
            <a:r>
              <a:rPr lang="tr-TR" b="1" dirty="0" err="1" smtClean="0"/>
              <a:t>The</a:t>
            </a:r>
            <a:r>
              <a:rPr lang="tr-TR" b="1" dirty="0" smtClean="0"/>
              <a:t> Self </a:t>
            </a:r>
            <a:r>
              <a:rPr lang="tr-TR" b="1" dirty="0" err="1" smtClean="0"/>
              <a:t>archetype</a:t>
            </a:r>
            <a:endParaRPr lang="tr-TR" b="1" dirty="0" smtClean="0"/>
          </a:p>
          <a:p>
            <a:r>
              <a:rPr lang="en-US" dirty="0"/>
              <a:t>The self is an archetype that represents the unified unconsciousness and consciousness of an individual. Creating the self occurs through a process known as individuation, in which the various aspects of personality are integrated. Jung often represented the self as a circle, square, or mandala.</a:t>
            </a:r>
          </a:p>
          <a:p>
            <a:r>
              <a:rPr lang="en-US" dirty="0"/>
              <a:t>The self archetype represents the unified psyche as a whole. Jung suggested that there were two different centers of personality. The ego makes up the center of consciousness, but it is the self that lies at the center of personality. </a:t>
            </a:r>
            <a:r>
              <a:rPr lang="en-US" u="sng" dirty="0">
                <a:hlinkClick r:id="rId2"/>
              </a:rPr>
              <a:t>Personality</a:t>
            </a:r>
            <a:r>
              <a:rPr lang="en-US" dirty="0"/>
              <a:t> encompasses not only consciousness, but also the ego and the unconscious mind. You can think of this by imagining a circle with a dot right at the center. The entire circle makes up the self, where the small dot in the middle represents the ego.</a:t>
            </a:r>
          </a:p>
          <a:p>
            <a:r>
              <a:rPr lang="en-US" dirty="0"/>
              <a:t>For Jung, the ultimate aim was for an individual to achieve a sense of cohesive self, similar in many ways to Maslow's concept of </a:t>
            </a:r>
            <a:r>
              <a:rPr lang="en-US" u="sng" dirty="0">
                <a:hlinkClick r:id="rId3"/>
              </a:rPr>
              <a:t>self-actualization</a:t>
            </a:r>
            <a:r>
              <a:rPr lang="en-US" dirty="0"/>
              <a:t>.</a:t>
            </a:r>
          </a:p>
          <a:p>
            <a:pPr algn="l"/>
            <a:endParaRPr lang="tr-TR" b="1" dirty="0"/>
          </a:p>
        </p:txBody>
      </p:sp>
    </p:spTree>
    <p:extLst>
      <p:ext uri="{BB962C8B-B14F-4D97-AF65-F5344CB8AC3E}">
        <p14:creationId xmlns:p14="http://schemas.microsoft.com/office/powerpoint/2010/main" val="1516493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4593"/>
            <a:ext cx="12170664" cy="592789"/>
          </a:xfrm>
        </p:spPr>
        <p:txBody>
          <a:bodyPr>
            <a:normAutofit fontScale="90000"/>
          </a:bodyPr>
          <a:lstStyle/>
          <a:p>
            <a:r>
              <a:rPr lang="tr-TR" sz="4000" b="1" dirty="0" err="1"/>
              <a:t>Archetypes</a:t>
            </a:r>
            <a:endParaRPr lang="tr-TR" sz="4000" b="1" dirty="0"/>
          </a:p>
        </p:txBody>
      </p:sp>
      <p:sp>
        <p:nvSpPr>
          <p:cNvPr id="3" name="Subtitle 2"/>
          <p:cNvSpPr>
            <a:spLocks noGrp="1"/>
          </p:cNvSpPr>
          <p:nvPr>
            <p:ph type="subTitle" idx="1"/>
          </p:nvPr>
        </p:nvSpPr>
        <p:spPr>
          <a:xfrm>
            <a:off x="0" y="1078992"/>
            <a:ext cx="11984477" cy="5779008"/>
          </a:xfrm>
        </p:spPr>
        <p:txBody>
          <a:bodyPr/>
          <a:lstStyle/>
          <a:p>
            <a:r>
              <a:rPr lang="tr-TR" b="1" dirty="0" smtClean="0"/>
              <a:t>J</a:t>
            </a:r>
            <a:r>
              <a:rPr lang="en-US" b="1" dirty="0" err="1" smtClean="0"/>
              <a:t>ung</a:t>
            </a:r>
            <a:r>
              <a:rPr lang="en-US" b="1" dirty="0" smtClean="0"/>
              <a:t> </a:t>
            </a:r>
            <a:r>
              <a:rPr lang="en-US" b="1" dirty="0"/>
              <a:t>described archetypal events: birth, death, separation from parents, initiation, marriage, the union of opposites; archetypal figures: great mother, father, child, devil, god, wise old man, wise old woman, the trickster, the hero; and archetypal motifs: the apocalypse, the deluge, the creation. Although the number of archetypes is limitless, there are a few particularly notable, recurring archetypal images, "the chief among them being" (according to Jung) "the shadow, the wise old man, the child, the mother ... and her counterpart, the maiden, and lastly the anima in man and the animus in woman</a:t>
            </a:r>
            <a:r>
              <a:rPr lang="en-US" b="1" dirty="0" smtClean="0"/>
              <a:t>".</a:t>
            </a:r>
            <a:endParaRPr lang="tr-TR" b="1" dirty="0" smtClean="0"/>
          </a:p>
          <a:p>
            <a:r>
              <a:rPr lang="en-US" dirty="0"/>
              <a:t>Any attempt to give an exhaustive list of the archetypes, however, would be a largely futile exercise since the archetypes tend to combine with each other and interchange qualities making it difficult to decide where one archetype stops and another begins. For example, qualities of the shadow archetype may be prominent in an archetypal image of the anima or animus. One archetype may also appear in various distinct forms, thus raising the question whether four or five distinct archetypes should be said to be present or merely four or five forms of a single archetype.</a:t>
            </a:r>
            <a:endParaRPr lang="tr-TR" b="1" dirty="0" smtClean="0"/>
          </a:p>
        </p:txBody>
      </p:sp>
    </p:spTree>
    <p:extLst>
      <p:ext uri="{BB962C8B-B14F-4D97-AF65-F5344CB8AC3E}">
        <p14:creationId xmlns:p14="http://schemas.microsoft.com/office/powerpoint/2010/main" val="7522844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4593"/>
            <a:ext cx="12170664" cy="481952"/>
          </a:xfrm>
        </p:spPr>
        <p:txBody>
          <a:bodyPr>
            <a:normAutofit fontScale="90000"/>
          </a:bodyPr>
          <a:lstStyle/>
          <a:p>
            <a:r>
              <a:rPr lang="tr-TR" sz="3600" b="1" dirty="0" err="1"/>
              <a:t>Archetypes</a:t>
            </a:r>
            <a:endParaRPr lang="tr-TR" sz="3600" b="1" dirty="0"/>
          </a:p>
        </p:txBody>
      </p:sp>
      <p:sp>
        <p:nvSpPr>
          <p:cNvPr id="3" name="Subtitle 2"/>
          <p:cNvSpPr>
            <a:spLocks noGrp="1"/>
          </p:cNvSpPr>
          <p:nvPr>
            <p:ph type="subTitle" idx="1"/>
          </p:nvPr>
        </p:nvSpPr>
        <p:spPr>
          <a:xfrm>
            <a:off x="0" y="1078992"/>
            <a:ext cx="11984477" cy="5779008"/>
          </a:xfrm>
        </p:spPr>
        <p:txBody>
          <a:bodyPr>
            <a:normAutofit/>
          </a:bodyPr>
          <a:lstStyle/>
          <a:p>
            <a:pPr algn="just"/>
            <a:r>
              <a:rPr lang="en-US" b="1" dirty="0"/>
              <a:t>Wise Old </a:t>
            </a:r>
            <a:r>
              <a:rPr lang="en-US" b="1" dirty="0" smtClean="0"/>
              <a:t>Man</a:t>
            </a:r>
            <a:r>
              <a:rPr lang="tr-TR" b="1" dirty="0" smtClean="0"/>
              <a:t> (</a:t>
            </a:r>
            <a:r>
              <a:rPr lang="tr-TR" b="1" dirty="0" err="1" smtClean="0"/>
              <a:t>Mentor</a:t>
            </a:r>
            <a:r>
              <a:rPr lang="tr-TR" b="1" dirty="0" smtClean="0"/>
              <a:t>)</a:t>
            </a:r>
            <a:r>
              <a:rPr lang="en-US" b="1" dirty="0" smtClean="0"/>
              <a:t> </a:t>
            </a:r>
            <a:r>
              <a:rPr lang="en-US" b="1" dirty="0"/>
              <a:t>archetype</a:t>
            </a:r>
          </a:p>
          <a:p>
            <a:pPr algn="just"/>
            <a:r>
              <a:rPr lang="en-US" dirty="0"/>
              <a:t>Through his age and frailty, the Wise Old Man represents the power of peaceful contemplation in the absence of physical prowess. The wise old man, through quiet thought, foresees the future and offers guidance in turbulent </a:t>
            </a:r>
            <a:r>
              <a:rPr lang="en-US" dirty="0" smtClean="0"/>
              <a:t>times.</a:t>
            </a:r>
            <a:r>
              <a:rPr lang="tr-TR" dirty="0" smtClean="0"/>
              <a:t> </a:t>
            </a:r>
            <a:r>
              <a:rPr lang="en-US" dirty="0" smtClean="0"/>
              <a:t>The </a:t>
            </a:r>
            <a:r>
              <a:rPr lang="en-US" dirty="0"/>
              <a:t>wise old man is a prophetic archetype and can often be seen in stories as a wizard, such as Gandalf in J.R.R. Tolkien's </a:t>
            </a:r>
            <a:r>
              <a:rPr lang="en-US" i="1" dirty="0"/>
              <a:t>The Lord of the Rings</a:t>
            </a:r>
            <a:r>
              <a:rPr lang="en-US" dirty="0" smtClean="0"/>
              <a:t>.</a:t>
            </a:r>
            <a:endParaRPr lang="tr-TR" dirty="0" smtClean="0"/>
          </a:p>
          <a:p>
            <a:endParaRPr lang="tr-TR" b="1" dirty="0" smtClean="0"/>
          </a:p>
          <a:p>
            <a:pPr algn="just"/>
            <a:r>
              <a:rPr lang="tr-TR" b="1" dirty="0"/>
              <a:t> </a:t>
            </a:r>
            <a:r>
              <a:rPr lang="tr-TR" b="1" dirty="0" err="1"/>
              <a:t>Villain</a:t>
            </a:r>
            <a:r>
              <a:rPr lang="tr-TR" b="1" dirty="0"/>
              <a:t> </a:t>
            </a:r>
            <a:r>
              <a:rPr lang="tr-TR" b="1" dirty="0" err="1"/>
              <a:t>Archetype</a:t>
            </a:r>
            <a:endParaRPr lang="tr-TR" b="1" dirty="0"/>
          </a:p>
          <a:p>
            <a:pPr algn="just"/>
            <a:r>
              <a:rPr lang="en-US" dirty="0"/>
              <a:t>The Villain Archetype tends to display the following </a:t>
            </a:r>
            <a:r>
              <a:rPr lang="en-US" dirty="0" smtClean="0"/>
              <a:t>characteristics:</a:t>
            </a:r>
            <a:r>
              <a:rPr lang="tr-TR" dirty="0" smtClean="0"/>
              <a:t> </a:t>
            </a:r>
            <a:r>
              <a:rPr lang="en-US" dirty="0" smtClean="0"/>
              <a:t>Tends </a:t>
            </a:r>
            <a:r>
              <a:rPr lang="en-US" dirty="0"/>
              <a:t>to be evil purely to be </a:t>
            </a:r>
            <a:r>
              <a:rPr lang="en-US" dirty="0" smtClean="0"/>
              <a:t>evil</a:t>
            </a:r>
            <a:r>
              <a:rPr lang="tr-TR" dirty="0" smtClean="0"/>
              <a:t>. </a:t>
            </a:r>
            <a:r>
              <a:rPr lang="en-US" dirty="0" smtClean="0"/>
              <a:t>Don’t </a:t>
            </a:r>
            <a:r>
              <a:rPr lang="en-US" dirty="0"/>
              <a:t>care who else is hurt in the </a:t>
            </a:r>
            <a:r>
              <a:rPr lang="en-US" dirty="0" smtClean="0"/>
              <a:t>process</a:t>
            </a:r>
            <a:r>
              <a:rPr lang="tr-TR" dirty="0" smtClean="0"/>
              <a:t>. </a:t>
            </a:r>
            <a:r>
              <a:rPr lang="en-US" dirty="0" smtClean="0"/>
              <a:t>Tends </a:t>
            </a:r>
            <a:r>
              <a:rPr lang="en-US" dirty="0"/>
              <a:t>to be complete opposite of Hero </a:t>
            </a:r>
            <a:r>
              <a:rPr lang="en-US" dirty="0" smtClean="0"/>
              <a:t>Archetype</a:t>
            </a:r>
            <a:r>
              <a:rPr lang="tr-TR" dirty="0" smtClean="0"/>
              <a:t>. </a:t>
            </a:r>
            <a:r>
              <a:rPr lang="en-US" dirty="0" smtClean="0"/>
              <a:t>Selfish</a:t>
            </a:r>
            <a:r>
              <a:rPr lang="en-US" dirty="0"/>
              <a:t>, egotistical, </a:t>
            </a:r>
            <a:r>
              <a:rPr lang="en-US" dirty="0" smtClean="0"/>
              <a:t>power-hungry</a:t>
            </a:r>
            <a:r>
              <a:rPr lang="tr-TR" dirty="0" smtClean="0"/>
              <a:t>. </a:t>
            </a:r>
            <a:r>
              <a:rPr lang="en-US" dirty="0" smtClean="0"/>
              <a:t>The </a:t>
            </a:r>
            <a:r>
              <a:rPr lang="en-US" dirty="0"/>
              <a:t>Villain Archetype tends to be less straightforward than the Hero Archetype. There are so many great examples of villain archetypes out there that it's hard to cite only a couple. The </a:t>
            </a:r>
            <a:r>
              <a:rPr lang="en-US" dirty="0">
                <a:hlinkClick r:id="rId2" tooltip="White Witch"/>
              </a:rPr>
              <a:t>White Witch</a:t>
            </a:r>
            <a:r>
              <a:rPr lang="en-US" dirty="0"/>
              <a:t> from C.S. Lewis's </a:t>
            </a:r>
            <a:r>
              <a:rPr lang="en-US" i="1" dirty="0"/>
              <a:t>Chronicles of Narnia</a:t>
            </a:r>
            <a:r>
              <a:rPr lang="en-US" dirty="0"/>
              <a:t>, </a:t>
            </a:r>
            <a:r>
              <a:rPr lang="en-US" dirty="0">
                <a:hlinkClick r:id="rId3" tooltip="Edmund from King Lear"/>
              </a:rPr>
              <a:t>Edmund</a:t>
            </a:r>
            <a:r>
              <a:rPr lang="en-US" dirty="0"/>
              <a:t> from Shakespeare's </a:t>
            </a:r>
            <a:r>
              <a:rPr lang="en-US" i="1" dirty="0"/>
              <a:t>King Lear</a:t>
            </a:r>
            <a:r>
              <a:rPr lang="en-US" dirty="0"/>
              <a:t>, </a:t>
            </a:r>
            <a:r>
              <a:rPr lang="en-US" dirty="0">
                <a:hlinkClick r:id="rId4" tooltip="Iago from Othello"/>
              </a:rPr>
              <a:t>Iago</a:t>
            </a:r>
            <a:r>
              <a:rPr lang="en-US" dirty="0"/>
              <a:t> from the Bard's </a:t>
            </a:r>
            <a:r>
              <a:rPr lang="en-US" i="1" dirty="0"/>
              <a:t>Othello</a:t>
            </a:r>
            <a:r>
              <a:rPr lang="en-US" dirty="0"/>
              <a:t>, </a:t>
            </a:r>
            <a:r>
              <a:rPr lang="en-US" dirty="0">
                <a:hlinkClick r:id="rId5" tooltip="The Joker."/>
              </a:rPr>
              <a:t>the Joker</a:t>
            </a:r>
            <a:r>
              <a:rPr lang="en-US" dirty="0"/>
              <a:t> from the </a:t>
            </a:r>
            <a:r>
              <a:rPr lang="en-US" i="1" dirty="0"/>
              <a:t>Batman</a:t>
            </a:r>
            <a:r>
              <a:rPr lang="en-US" dirty="0"/>
              <a:t> series, and of course J.K. Rowling's </a:t>
            </a:r>
            <a:r>
              <a:rPr lang="en-US" dirty="0">
                <a:hlinkClick r:id="rId6" tooltip="Lord Voldemort"/>
              </a:rPr>
              <a:t>Lord Voldemort</a:t>
            </a:r>
            <a:r>
              <a:rPr lang="en-US" dirty="0"/>
              <a:t> and J.R.R. Tolkien's </a:t>
            </a:r>
            <a:r>
              <a:rPr lang="en-US" dirty="0">
                <a:hlinkClick r:id="rId7" tooltip="Sauron"/>
              </a:rPr>
              <a:t>Sauron</a:t>
            </a:r>
            <a:r>
              <a:rPr lang="en-US" dirty="0"/>
              <a:t> all come to mind as classic villain </a:t>
            </a:r>
            <a:r>
              <a:rPr lang="en-US" dirty="0" smtClean="0"/>
              <a:t>archetypes</a:t>
            </a:r>
            <a:r>
              <a:rPr lang="tr-TR" dirty="0" smtClean="0"/>
              <a:t>.</a:t>
            </a:r>
            <a:endParaRPr lang="en-US" dirty="0"/>
          </a:p>
          <a:p>
            <a:endParaRPr lang="en-US" dirty="0"/>
          </a:p>
          <a:p>
            <a:endParaRPr lang="tr-TR" b="1" dirty="0"/>
          </a:p>
        </p:txBody>
      </p:sp>
    </p:spTree>
    <p:extLst>
      <p:ext uri="{BB962C8B-B14F-4D97-AF65-F5344CB8AC3E}">
        <p14:creationId xmlns:p14="http://schemas.microsoft.com/office/powerpoint/2010/main" val="2445116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4593"/>
            <a:ext cx="12170664" cy="481952"/>
          </a:xfrm>
        </p:spPr>
        <p:txBody>
          <a:bodyPr>
            <a:normAutofit fontScale="90000"/>
          </a:bodyPr>
          <a:lstStyle/>
          <a:p>
            <a:r>
              <a:rPr lang="tr-TR" sz="3600" b="1" dirty="0" err="1"/>
              <a:t>Archetypes</a:t>
            </a:r>
            <a:endParaRPr lang="tr-TR" sz="3600" b="1" dirty="0"/>
          </a:p>
        </p:txBody>
      </p:sp>
      <p:sp>
        <p:nvSpPr>
          <p:cNvPr id="3" name="Subtitle 2"/>
          <p:cNvSpPr>
            <a:spLocks noGrp="1"/>
          </p:cNvSpPr>
          <p:nvPr>
            <p:ph type="subTitle" idx="1"/>
          </p:nvPr>
        </p:nvSpPr>
        <p:spPr>
          <a:xfrm>
            <a:off x="0" y="1078992"/>
            <a:ext cx="11984477" cy="5779008"/>
          </a:xfrm>
        </p:spPr>
        <p:txBody>
          <a:bodyPr>
            <a:normAutofit/>
          </a:bodyPr>
          <a:lstStyle/>
          <a:p>
            <a:pPr algn="just"/>
            <a:r>
              <a:rPr lang="tr-TR" b="1" dirty="0"/>
              <a:t>T</a:t>
            </a:r>
            <a:r>
              <a:rPr lang="en-US" b="1" dirty="0" smtClean="0"/>
              <a:t>he </a:t>
            </a:r>
            <a:r>
              <a:rPr lang="en-US" b="1" dirty="0"/>
              <a:t>Damsel in Distress </a:t>
            </a:r>
            <a:r>
              <a:rPr lang="en-US" b="1" dirty="0" smtClean="0"/>
              <a:t>Archetype</a:t>
            </a:r>
            <a:endParaRPr lang="tr-TR" b="1" dirty="0"/>
          </a:p>
          <a:p>
            <a:pPr algn="just"/>
            <a:r>
              <a:rPr lang="tr-TR" dirty="0" err="1" smtClean="0"/>
              <a:t>The</a:t>
            </a:r>
            <a:r>
              <a:rPr lang="tr-TR" dirty="0" smtClean="0"/>
              <a:t> </a:t>
            </a:r>
            <a:r>
              <a:rPr lang="tr-TR" dirty="0" err="1" smtClean="0"/>
              <a:t>damsel</a:t>
            </a:r>
            <a:r>
              <a:rPr lang="tr-TR" dirty="0" smtClean="0"/>
              <a:t> in </a:t>
            </a:r>
            <a:r>
              <a:rPr lang="tr-TR" dirty="0" err="1" smtClean="0"/>
              <a:t>distress</a:t>
            </a:r>
            <a:r>
              <a:rPr lang="tr-TR" dirty="0" smtClean="0"/>
              <a:t> is a </a:t>
            </a:r>
            <a:r>
              <a:rPr lang="tr-TR" dirty="0" err="1" smtClean="0"/>
              <a:t>female</a:t>
            </a:r>
            <a:r>
              <a:rPr lang="tr-TR" dirty="0" smtClean="0"/>
              <a:t> </a:t>
            </a:r>
            <a:r>
              <a:rPr lang="tr-TR" dirty="0" err="1" smtClean="0"/>
              <a:t>figure</a:t>
            </a:r>
            <a:r>
              <a:rPr lang="tr-TR" dirty="0" smtClean="0"/>
              <a:t> </a:t>
            </a:r>
            <a:r>
              <a:rPr lang="tr-TR" dirty="0" err="1" smtClean="0"/>
              <a:t>who</a:t>
            </a:r>
            <a:r>
              <a:rPr lang="tr-TR" dirty="0" smtClean="0"/>
              <a:t> </a:t>
            </a:r>
            <a:r>
              <a:rPr lang="tr-TR" dirty="0" err="1" smtClean="0"/>
              <a:t>needs</a:t>
            </a:r>
            <a:r>
              <a:rPr lang="tr-TR" dirty="0" smtClean="0"/>
              <a:t> </a:t>
            </a:r>
            <a:r>
              <a:rPr lang="tr-TR" dirty="0" err="1" smtClean="0"/>
              <a:t>to</a:t>
            </a:r>
            <a:r>
              <a:rPr lang="tr-TR" dirty="0" smtClean="0"/>
              <a:t> be </a:t>
            </a:r>
            <a:r>
              <a:rPr lang="tr-TR" dirty="0" err="1" smtClean="0"/>
              <a:t>rescued</a:t>
            </a:r>
            <a:r>
              <a:rPr lang="tr-TR" dirty="0" smtClean="0"/>
              <a:t> </a:t>
            </a:r>
            <a:r>
              <a:rPr lang="tr-TR" dirty="0" err="1" smtClean="0"/>
              <a:t>by</a:t>
            </a:r>
            <a:r>
              <a:rPr lang="tr-TR" dirty="0" smtClean="0"/>
              <a:t> </a:t>
            </a:r>
            <a:r>
              <a:rPr lang="tr-TR" dirty="0" err="1" smtClean="0"/>
              <a:t>the</a:t>
            </a:r>
            <a:r>
              <a:rPr lang="tr-TR" dirty="0" smtClean="0"/>
              <a:t> </a:t>
            </a:r>
            <a:r>
              <a:rPr lang="tr-TR" dirty="0" err="1" smtClean="0"/>
              <a:t>hero</a:t>
            </a:r>
            <a:r>
              <a:rPr lang="tr-TR" dirty="0" smtClean="0"/>
              <a:t>. </a:t>
            </a:r>
            <a:r>
              <a:rPr lang="en-US" dirty="0"/>
              <a:t>This archetype is common across many genres, including fairy tales, fantasy, mythology, science fiction, thrillers, and adventure stories</a:t>
            </a:r>
            <a:r>
              <a:rPr lang="en-US" dirty="0" smtClean="0"/>
              <a:t>.</a:t>
            </a:r>
            <a:r>
              <a:rPr lang="tr-TR" dirty="0" smtClean="0"/>
              <a:t> T</a:t>
            </a:r>
            <a:r>
              <a:rPr lang="en-US" dirty="0" smtClean="0"/>
              <a:t>his</a:t>
            </a:r>
            <a:r>
              <a:rPr lang="en-US" dirty="0"/>
              <a:t> </a:t>
            </a:r>
            <a:r>
              <a:rPr lang="en-US" dirty="0">
                <a:hlinkClick r:id="rId2" tooltip="Fantasy tropes"/>
              </a:rPr>
              <a:t>trope</a:t>
            </a:r>
            <a:r>
              <a:rPr lang="en-US" dirty="0"/>
              <a:t> usually involves a beautiful or innocent young woman, placed in a dire predicament by a </a:t>
            </a:r>
            <a:r>
              <a:rPr lang="en-US" dirty="0">
                <a:hlinkClick r:id="rId3" tooltip="Villain"/>
              </a:rPr>
              <a:t>villain</a:t>
            </a:r>
            <a:r>
              <a:rPr lang="en-US" dirty="0"/>
              <a:t>, </a:t>
            </a:r>
            <a:r>
              <a:rPr lang="en-US" dirty="0">
                <a:hlinkClick r:id="rId4" tooltip="Monster"/>
              </a:rPr>
              <a:t>monster</a:t>
            </a:r>
            <a:r>
              <a:rPr lang="en-US" dirty="0"/>
              <a:t> or </a:t>
            </a:r>
            <a:r>
              <a:rPr lang="en-US" dirty="0">
                <a:hlinkClick r:id="rId5" tooltip="Extraterrestrial life"/>
              </a:rPr>
              <a:t>alien</a:t>
            </a:r>
            <a:r>
              <a:rPr lang="en-US" dirty="0"/>
              <a:t>, and who requires a male </a:t>
            </a:r>
            <a:r>
              <a:rPr lang="en-US" dirty="0">
                <a:hlinkClick r:id="rId6" tooltip="Hero"/>
              </a:rPr>
              <a:t>hero</a:t>
            </a:r>
            <a:r>
              <a:rPr lang="en-US" dirty="0"/>
              <a:t> to achieve her rescue. After rescuing her, the hero often obtains her hand in marriage</a:t>
            </a:r>
            <a:r>
              <a:rPr lang="en-US" dirty="0" smtClean="0"/>
              <a:t>.</a:t>
            </a:r>
            <a:endParaRPr lang="tr-TR" dirty="0" smtClean="0"/>
          </a:p>
          <a:p>
            <a:pPr algn="just"/>
            <a:r>
              <a:rPr lang="tr-TR" dirty="0" err="1" smtClean="0"/>
              <a:t>Damsel</a:t>
            </a:r>
            <a:r>
              <a:rPr lang="tr-TR" dirty="0" smtClean="0"/>
              <a:t> in </a:t>
            </a:r>
            <a:r>
              <a:rPr lang="tr-TR" dirty="0" err="1" smtClean="0"/>
              <a:t>Distress</a:t>
            </a:r>
            <a:r>
              <a:rPr lang="tr-TR" dirty="0" smtClean="0"/>
              <a:t> </a:t>
            </a:r>
            <a:r>
              <a:rPr lang="tr-TR" dirty="0" err="1" smtClean="0"/>
              <a:t>examples</a:t>
            </a:r>
            <a:r>
              <a:rPr lang="tr-TR" dirty="0" smtClean="0">
                <a:sym typeface="Wingdings" panose="05000000000000000000" pitchFamily="2" charset="2"/>
              </a:rPr>
              <a:t> </a:t>
            </a:r>
            <a:r>
              <a:rPr lang="tr-TR" dirty="0" err="1" smtClean="0">
                <a:sym typeface="Wingdings" panose="05000000000000000000" pitchFamily="2" charset="2"/>
              </a:rPr>
              <a:t>Rapunzel</a:t>
            </a:r>
            <a:r>
              <a:rPr lang="tr-TR" dirty="0" smtClean="0">
                <a:sym typeface="Wingdings" panose="05000000000000000000" pitchFamily="2" charset="2"/>
              </a:rPr>
              <a:t>, </a:t>
            </a:r>
            <a:r>
              <a:rPr lang="tr-TR" dirty="0" err="1" smtClean="0">
                <a:sym typeface="Wingdings" panose="05000000000000000000" pitchFamily="2" charset="2"/>
              </a:rPr>
              <a:t>Jane</a:t>
            </a:r>
            <a:r>
              <a:rPr lang="tr-TR" dirty="0" smtClean="0">
                <a:sym typeface="Wingdings" panose="05000000000000000000" pitchFamily="2" charset="2"/>
              </a:rPr>
              <a:t> </a:t>
            </a:r>
            <a:r>
              <a:rPr lang="tr-TR" dirty="0" err="1" smtClean="0">
                <a:sym typeface="Wingdings" panose="05000000000000000000" pitchFamily="2" charset="2"/>
              </a:rPr>
              <a:t>Porter</a:t>
            </a:r>
            <a:r>
              <a:rPr lang="tr-TR" dirty="0" smtClean="0">
                <a:sym typeface="Wingdings" panose="05000000000000000000" pitchFamily="2" charset="2"/>
              </a:rPr>
              <a:t> (Tarzan), </a:t>
            </a:r>
            <a:r>
              <a:rPr lang="tr-TR" dirty="0"/>
              <a:t> </a:t>
            </a:r>
            <a:r>
              <a:rPr lang="tr-TR" dirty="0" err="1"/>
              <a:t>Lois</a:t>
            </a:r>
            <a:r>
              <a:rPr lang="tr-TR" dirty="0"/>
              <a:t> </a:t>
            </a:r>
            <a:r>
              <a:rPr lang="tr-TR" dirty="0" err="1" smtClean="0"/>
              <a:t>Lane</a:t>
            </a:r>
            <a:r>
              <a:rPr lang="tr-TR" dirty="0" smtClean="0"/>
              <a:t> (</a:t>
            </a:r>
            <a:r>
              <a:rPr lang="tr-TR" dirty="0" err="1" smtClean="0"/>
              <a:t>Superman</a:t>
            </a:r>
            <a:r>
              <a:rPr lang="tr-TR" dirty="0" smtClean="0"/>
              <a:t>)</a:t>
            </a:r>
          </a:p>
          <a:p>
            <a:pPr algn="just"/>
            <a:endParaRPr lang="tr-TR" dirty="0"/>
          </a:p>
          <a:p>
            <a:pPr algn="just"/>
            <a:r>
              <a:rPr lang="tr-TR" b="1" dirty="0" err="1" smtClean="0"/>
              <a:t>The</a:t>
            </a:r>
            <a:r>
              <a:rPr lang="tr-TR" b="1" dirty="0" smtClean="0"/>
              <a:t> </a:t>
            </a:r>
            <a:r>
              <a:rPr lang="tr-TR" b="1" dirty="0" err="1" smtClean="0"/>
              <a:t>Innocent</a:t>
            </a:r>
            <a:r>
              <a:rPr lang="tr-TR" b="1" dirty="0" smtClean="0"/>
              <a:t> </a:t>
            </a:r>
            <a:r>
              <a:rPr lang="tr-TR" b="1" dirty="0" err="1" smtClean="0"/>
              <a:t>Archetype</a:t>
            </a:r>
            <a:r>
              <a:rPr lang="tr-TR" b="1" dirty="0" smtClean="0">
                <a:sym typeface="Wingdings" panose="05000000000000000000" pitchFamily="2" charset="2"/>
              </a:rPr>
              <a:t> </a:t>
            </a:r>
            <a:r>
              <a:rPr lang="en-US" dirty="0"/>
              <a:t>Characters representing the innocent archetype are often women or children. These character archetypes are pure in every way. Though often surrounded by dark circumstances, the innocent archetype somehow has not become jaded by the corruption and evil of others. These character archetypes aren't stupid: they're just so morally good that the badness of others cannot seem to mar them</a:t>
            </a:r>
            <a:r>
              <a:rPr lang="en-US" dirty="0" smtClean="0"/>
              <a:t>.</a:t>
            </a:r>
            <a:endParaRPr lang="tr-TR" dirty="0" smtClean="0"/>
          </a:p>
          <a:p>
            <a:pPr algn="just"/>
            <a:endParaRPr lang="tr-TR" b="1" dirty="0"/>
          </a:p>
        </p:txBody>
      </p:sp>
    </p:spTree>
    <p:extLst>
      <p:ext uri="{BB962C8B-B14F-4D97-AF65-F5344CB8AC3E}">
        <p14:creationId xmlns:p14="http://schemas.microsoft.com/office/powerpoint/2010/main" val="3226376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4593"/>
            <a:ext cx="12170664" cy="481952"/>
          </a:xfrm>
        </p:spPr>
        <p:txBody>
          <a:bodyPr>
            <a:normAutofit fontScale="90000"/>
          </a:bodyPr>
          <a:lstStyle/>
          <a:p>
            <a:r>
              <a:rPr lang="tr-TR" sz="3600" b="1" dirty="0" err="1"/>
              <a:t>Archetypes</a:t>
            </a:r>
            <a:endParaRPr lang="tr-TR" sz="3600" b="1" dirty="0"/>
          </a:p>
        </p:txBody>
      </p:sp>
      <p:sp>
        <p:nvSpPr>
          <p:cNvPr id="3" name="Subtitle 2"/>
          <p:cNvSpPr>
            <a:spLocks noGrp="1"/>
          </p:cNvSpPr>
          <p:nvPr>
            <p:ph type="subTitle" idx="1"/>
          </p:nvPr>
        </p:nvSpPr>
        <p:spPr>
          <a:xfrm>
            <a:off x="0" y="1078992"/>
            <a:ext cx="11984477" cy="5779008"/>
          </a:xfrm>
        </p:spPr>
        <p:txBody>
          <a:bodyPr>
            <a:normAutofit/>
          </a:bodyPr>
          <a:lstStyle/>
          <a:p>
            <a:pPr algn="l"/>
            <a:r>
              <a:rPr lang="tr-TR" b="1" dirty="0"/>
              <a:t>T</a:t>
            </a:r>
            <a:r>
              <a:rPr lang="en-US" b="1" dirty="0" smtClean="0"/>
              <a:t>he </a:t>
            </a:r>
            <a:r>
              <a:rPr lang="tr-TR" b="1" dirty="0" err="1" smtClean="0"/>
              <a:t>Hero</a:t>
            </a:r>
            <a:r>
              <a:rPr lang="tr-TR" b="1" dirty="0" smtClean="0"/>
              <a:t> </a:t>
            </a:r>
            <a:r>
              <a:rPr lang="tr-TR" b="1" dirty="0" err="1" smtClean="0"/>
              <a:t>Archetype</a:t>
            </a:r>
            <a:r>
              <a:rPr lang="tr-TR" b="1" dirty="0" smtClean="0">
                <a:sym typeface="Wingdings" panose="05000000000000000000" pitchFamily="2" charset="2"/>
              </a:rPr>
              <a:t> </a:t>
            </a:r>
            <a:r>
              <a:rPr lang="tr-TR" dirty="0"/>
              <a:t>P</a:t>
            </a:r>
            <a:r>
              <a:rPr lang="en-US" dirty="0" err="1"/>
              <a:t>erhaps</a:t>
            </a:r>
            <a:r>
              <a:rPr lang="en-US" dirty="0"/>
              <a:t> the best known of all character archetypes is the hero. </a:t>
            </a:r>
            <a:r>
              <a:rPr lang="en-US" dirty="0" smtClean="0"/>
              <a:t>And </a:t>
            </a:r>
            <a:r>
              <a:rPr lang="en-US" dirty="0"/>
              <a:t>one of the most common, most universal </a:t>
            </a:r>
            <a:r>
              <a:rPr lang="en-US" dirty="0" smtClean="0"/>
              <a:t>types </a:t>
            </a:r>
            <a:r>
              <a:rPr lang="en-US" dirty="0"/>
              <a:t>of plot is </a:t>
            </a:r>
            <a:r>
              <a:rPr lang="en-US" dirty="0" smtClean="0"/>
              <a:t>the</a:t>
            </a:r>
            <a:r>
              <a:rPr lang="tr-TR" dirty="0" smtClean="0"/>
              <a:t> </a:t>
            </a:r>
            <a:r>
              <a:rPr lang="en-US" dirty="0" smtClean="0"/>
              <a:t>Hero’s Journey.</a:t>
            </a:r>
            <a:r>
              <a:rPr lang="tr-TR" dirty="0" smtClean="0"/>
              <a:t> </a:t>
            </a:r>
            <a:r>
              <a:rPr lang="en-US" dirty="0"/>
              <a:t>He or she is a character who predominantly exhibits goodness, and struggles against evil in order to restore harmony and justice to society. </a:t>
            </a:r>
            <a:r>
              <a:rPr lang="en-US" dirty="0" smtClean="0"/>
              <a:t>Common </a:t>
            </a:r>
            <a:r>
              <a:rPr lang="en-US" dirty="0"/>
              <a:t>Aspects of the Hero </a:t>
            </a:r>
            <a:r>
              <a:rPr lang="en-US" dirty="0" smtClean="0"/>
              <a:t>Archetype:</a:t>
            </a:r>
            <a:r>
              <a:rPr lang="tr-TR" dirty="0" smtClean="0"/>
              <a:t> </a:t>
            </a:r>
            <a:r>
              <a:rPr lang="en-US" dirty="0" smtClean="0"/>
              <a:t>Forced </a:t>
            </a:r>
            <a:r>
              <a:rPr lang="en-US" dirty="0"/>
              <a:t>to leave </a:t>
            </a:r>
            <a:r>
              <a:rPr lang="en-US" dirty="0" smtClean="0"/>
              <a:t>home</a:t>
            </a:r>
            <a:r>
              <a:rPr lang="tr-TR" dirty="0" smtClean="0"/>
              <a:t> ; </a:t>
            </a:r>
            <a:r>
              <a:rPr lang="en-US" dirty="0" smtClean="0"/>
              <a:t>Often </a:t>
            </a:r>
            <a:r>
              <a:rPr lang="en-US" dirty="0"/>
              <a:t>an orphan, or discovers his/her family is not really his/her </a:t>
            </a:r>
            <a:r>
              <a:rPr lang="en-US" dirty="0" smtClean="0"/>
              <a:t>family</a:t>
            </a:r>
            <a:r>
              <a:rPr lang="tr-TR" dirty="0" smtClean="0"/>
              <a:t>;  </a:t>
            </a:r>
            <a:r>
              <a:rPr lang="en-US" dirty="0" smtClean="0"/>
              <a:t>Tend </a:t>
            </a:r>
            <a:r>
              <a:rPr lang="en-US" dirty="0"/>
              <a:t>to be uniformly “good”</a:t>
            </a:r>
          </a:p>
          <a:p>
            <a:pPr algn="l"/>
            <a:r>
              <a:rPr lang="en-US" dirty="0"/>
              <a:t>Tend to see world as a division of good vs. </a:t>
            </a:r>
            <a:r>
              <a:rPr lang="en-US" dirty="0" smtClean="0"/>
              <a:t>evil</a:t>
            </a:r>
            <a:r>
              <a:rPr lang="tr-TR" dirty="0" smtClean="0"/>
              <a:t>; </a:t>
            </a:r>
            <a:r>
              <a:rPr lang="en-US" dirty="0" smtClean="0"/>
              <a:t>Often </a:t>
            </a:r>
            <a:r>
              <a:rPr lang="en-US" dirty="0"/>
              <a:t>“chosen” in some way to defeat some great evil (prophecy, royalty, etc</a:t>
            </a:r>
            <a:r>
              <a:rPr lang="en-US" dirty="0" smtClean="0"/>
              <a:t>.)</a:t>
            </a:r>
            <a:r>
              <a:rPr lang="tr-TR" dirty="0" smtClean="0"/>
              <a:t>; </a:t>
            </a:r>
            <a:r>
              <a:rPr lang="en-US" dirty="0" smtClean="0"/>
              <a:t>Often </a:t>
            </a:r>
            <a:r>
              <a:rPr lang="en-US" dirty="0"/>
              <a:t>has special powers in some </a:t>
            </a:r>
            <a:r>
              <a:rPr lang="en-US" dirty="0" smtClean="0"/>
              <a:t>form</a:t>
            </a:r>
            <a:r>
              <a:rPr lang="tr-TR" dirty="0" smtClean="0"/>
              <a:t>; </a:t>
            </a:r>
            <a:r>
              <a:rPr lang="en-US" dirty="0" smtClean="0"/>
              <a:t>Usually </a:t>
            </a:r>
            <a:r>
              <a:rPr lang="en-US" dirty="0"/>
              <a:t>driven out into the world by some traumatic </a:t>
            </a:r>
            <a:r>
              <a:rPr lang="en-US" dirty="0" smtClean="0"/>
              <a:t>event</a:t>
            </a:r>
            <a:r>
              <a:rPr lang="tr-TR" dirty="0" smtClean="0"/>
              <a:t>. </a:t>
            </a:r>
            <a:r>
              <a:rPr lang="tr-TR" dirty="0"/>
              <a:t> </a:t>
            </a:r>
            <a:r>
              <a:rPr lang="tr-TR" dirty="0" err="1"/>
              <a:t>Superman</a:t>
            </a:r>
            <a:r>
              <a:rPr lang="tr-TR" dirty="0"/>
              <a:t>, </a:t>
            </a:r>
            <a:r>
              <a:rPr lang="tr-TR" dirty="0" err="1"/>
              <a:t>Simba</a:t>
            </a:r>
            <a:r>
              <a:rPr lang="tr-TR" dirty="0"/>
              <a:t>, </a:t>
            </a:r>
            <a:r>
              <a:rPr lang="tr-TR" dirty="0" err="1"/>
              <a:t>King</a:t>
            </a:r>
            <a:r>
              <a:rPr lang="tr-TR" dirty="0"/>
              <a:t> Arthur, </a:t>
            </a:r>
            <a:r>
              <a:rPr lang="tr-TR" dirty="0" err="1" smtClean="0"/>
              <a:t>Beowulf</a:t>
            </a:r>
            <a:r>
              <a:rPr lang="tr-TR" dirty="0" smtClean="0"/>
              <a:t>, </a:t>
            </a:r>
            <a:r>
              <a:rPr lang="tr-TR" dirty="0" err="1" smtClean="0"/>
              <a:t>Sir</a:t>
            </a:r>
            <a:r>
              <a:rPr lang="tr-TR" dirty="0" smtClean="0"/>
              <a:t> </a:t>
            </a:r>
            <a:r>
              <a:rPr lang="tr-TR" dirty="0" err="1" smtClean="0"/>
              <a:t>Gawain</a:t>
            </a:r>
            <a:endParaRPr lang="tr-TR" dirty="0"/>
          </a:p>
          <a:p>
            <a:pPr algn="l"/>
            <a:endParaRPr lang="tr-TR" dirty="0" smtClean="0"/>
          </a:p>
          <a:p>
            <a:pPr algn="l"/>
            <a:r>
              <a:rPr lang="tr-TR" dirty="0" err="1" smtClean="0"/>
              <a:t>The</a:t>
            </a:r>
            <a:r>
              <a:rPr lang="tr-TR" dirty="0" smtClean="0"/>
              <a:t> </a:t>
            </a:r>
            <a:r>
              <a:rPr lang="en-US" dirty="0"/>
              <a:t>Femme </a:t>
            </a:r>
            <a:r>
              <a:rPr lang="en-US" dirty="0" smtClean="0"/>
              <a:t>Fatale</a:t>
            </a:r>
            <a:r>
              <a:rPr lang="tr-TR" dirty="0" smtClean="0"/>
              <a:t> </a:t>
            </a:r>
            <a:r>
              <a:rPr lang="tr-TR" dirty="0" err="1" smtClean="0"/>
              <a:t>Archetype</a:t>
            </a:r>
            <a:r>
              <a:rPr lang="tr-TR" dirty="0" smtClean="0">
                <a:sym typeface="Wingdings" panose="05000000000000000000" pitchFamily="2" charset="2"/>
              </a:rPr>
              <a:t></a:t>
            </a:r>
            <a:r>
              <a:rPr lang="en-US" dirty="0" smtClean="0"/>
              <a:t> </a:t>
            </a:r>
            <a:r>
              <a:rPr lang="en-US" dirty="0"/>
              <a:t>A female character type who brings upon catastrophic and disastrous events. </a:t>
            </a:r>
            <a:r>
              <a:rPr lang="en-US" dirty="0" smtClean="0"/>
              <a:t>Her </a:t>
            </a:r>
            <a:r>
              <a:rPr lang="en-US" dirty="0"/>
              <a:t>ability to entrance and </a:t>
            </a:r>
            <a:r>
              <a:rPr lang="en-US" dirty="0" err="1"/>
              <a:t>hypnotise</a:t>
            </a:r>
            <a:r>
              <a:rPr lang="en-US" dirty="0"/>
              <a:t> her victim with a spell was in the earliest stories seen as being literally supernatural; hence, the femme fatale today is still often described as having a power akin to an enchantress, seductress, vampire, witch, or demon, having power over men.  </a:t>
            </a:r>
            <a:r>
              <a:rPr lang="en-US" dirty="0" smtClean="0"/>
              <a:t>Pandora</a:t>
            </a:r>
            <a:r>
              <a:rPr lang="tr-TR" dirty="0" smtClean="0"/>
              <a:t>; </a:t>
            </a:r>
            <a:r>
              <a:rPr lang="tr-TR" dirty="0" err="1" smtClean="0"/>
              <a:t>Sphinx</a:t>
            </a:r>
            <a:r>
              <a:rPr lang="tr-TR" dirty="0" smtClean="0"/>
              <a:t>, </a:t>
            </a:r>
            <a:r>
              <a:rPr lang="tr-TR" dirty="0" err="1" smtClean="0"/>
              <a:t>Medea</a:t>
            </a:r>
            <a:r>
              <a:rPr lang="tr-TR" dirty="0" smtClean="0"/>
              <a:t>, </a:t>
            </a:r>
            <a:r>
              <a:rPr lang="tr-TR" dirty="0" err="1" smtClean="0"/>
              <a:t>Aphrodite</a:t>
            </a:r>
            <a:r>
              <a:rPr lang="tr-TR" dirty="0" smtClean="0"/>
              <a:t>, Cleopatra</a:t>
            </a:r>
            <a:endParaRPr lang="en-US" dirty="0"/>
          </a:p>
          <a:p>
            <a:pPr algn="just"/>
            <a:endParaRPr lang="tr-TR" dirty="0" smtClean="0"/>
          </a:p>
          <a:p>
            <a:pPr algn="just"/>
            <a:endParaRPr lang="tr-TR" b="1" dirty="0"/>
          </a:p>
        </p:txBody>
      </p:sp>
    </p:spTree>
    <p:extLst>
      <p:ext uri="{BB962C8B-B14F-4D97-AF65-F5344CB8AC3E}">
        <p14:creationId xmlns:p14="http://schemas.microsoft.com/office/powerpoint/2010/main" val="34213997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4593"/>
            <a:ext cx="12170664" cy="914400"/>
          </a:xfrm>
        </p:spPr>
        <p:txBody>
          <a:bodyPr>
            <a:normAutofit/>
          </a:bodyPr>
          <a:lstStyle/>
          <a:p>
            <a:r>
              <a:rPr lang="tr-TR" b="1" dirty="0" err="1"/>
              <a:t>Archetypes</a:t>
            </a:r>
            <a:endParaRPr lang="tr-TR" b="1" dirty="0"/>
          </a:p>
        </p:txBody>
      </p:sp>
      <p:graphicFrame>
        <p:nvGraphicFramePr>
          <p:cNvPr id="4" name="Tablo 3"/>
          <p:cNvGraphicFramePr>
            <a:graphicFrameLocks noGrp="1"/>
          </p:cNvGraphicFramePr>
          <p:nvPr>
            <p:extLst/>
          </p:nvPr>
        </p:nvGraphicFramePr>
        <p:xfrm>
          <a:off x="628074" y="1200727"/>
          <a:ext cx="11542590" cy="4976236"/>
        </p:xfrm>
        <a:graphic>
          <a:graphicData uri="http://schemas.openxmlformats.org/drawingml/2006/table">
            <a:tbl>
              <a:tblPr/>
              <a:tblGrid>
                <a:gridCol w="11542590">
                  <a:extLst>
                    <a:ext uri="{9D8B030D-6E8A-4147-A177-3AD203B41FA5}">
                      <a16:colId xmlns:a16="http://schemas.microsoft.com/office/drawing/2014/main" xmlns="" val="1280256221"/>
                    </a:ext>
                  </a:extLst>
                </a:gridCol>
              </a:tblGrid>
              <a:tr h="4976236">
                <a:tc>
                  <a:txBody>
                    <a:bodyPr/>
                    <a:lstStyle/>
                    <a:p>
                      <a:r>
                        <a:rPr lang="en-US" sz="1500" b="1" dirty="0">
                          <a:solidFill>
                            <a:srgbClr val="000080"/>
                          </a:solidFill>
                          <a:effectLst/>
                        </a:rPr>
                        <a:t>Other archetypes</a:t>
                      </a:r>
                    </a:p>
                    <a:p>
                      <a:r>
                        <a:rPr lang="en-US" sz="1500" dirty="0">
                          <a:effectLst/>
                        </a:rPr>
                        <a:t>Jung said that there are a large number of archetypes. These are often linked to the main archetypes and may represent aspects of them. They also overlap and many can appear in the same person. For example:</a:t>
                      </a:r>
                    </a:p>
                    <a:p>
                      <a:pPr>
                        <a:buFont typeface="Arial" panose="020B0604020202020204" pitchFamily="34" charset="0"/>
                        <a:buChar char="•"/>
                      </a:pPr>
                      <a:r>
                        <a:rPr lang="en-US" sz="1500" dirty="0">
                          <a:effectLst/>
                        </a:rPr>
                        <a:t>Family archetypes</a:t>
                      </a:r>
                    </a:p>
                    <a:p>
                      <a:pPr marL="742950" lvl="1" indent="-285750">
                        <a:buFont typeface="Arial" panose="020B0604020202020204" pitchFamily="34" charset="0"/>
                        <a:buChar char="•"/>
                      </a:pPr>
                      <a:r>
                        <a:rPr lang="en-US" sz="1500" dirty="0">
                          <a:effectLst/>
                        </a:rPr>
                        <a:t>The father: Stern, powerful, controlling</a:t>
                      </a:r>
                    </a:p>
                    <a:p>
                      <a:pPr marL="742950" lvl="1" indent="-285750">
                        <a:buFont typeface="Arial" panose="020B0604020202020204" pitchFamily="34" charset="0"/>
                        <a:buChar char="•"/>
                      </a:pPr>
                      <a:r>
                        <a:rPr lang="en-US" sz="1500" dirty="0">
                          <a:effectLst/>
                        </a:rPr>
                        <a:t>The mother: Feeding, nurturing, soothing</a:t>
                      </a:r>
                    </a:p>
                    <a:p>
                      <a:pPr marL="742950" lvl="1" indent="-285750">
                        <a:buFont typeface="Arial" panose="020B0604020202020204" pitchFamily="34" charset="0"/>
                        <a:buChar char="•"/>
                      </a:pPr>
                      <a:r>
                        <a:rPr lang="en-US" sz="1500" dirty="0">
                          <a:effectLst/>
                        </a:rPr>
                        <a:t>The child: Birth, beginnings, salvation</a:t>
                      </a:r>
                    </a:p>
                    <a:p>
                      <a:pPr>
                        <a:buFont typeface="Arial" panose="020B0604020202020204" pitchFamily="34" charset="0"/>
                        <a:buChar char="•"/>
                      </a:pPr>
                      <a:r>
                        <a:rPr lang="en-US" sz="1500" dirty="0">
                          <a:effectLst/>
                        </a:rPr>
                        <a:t>Story archetypes</a:t>
                      </a:r>
                    </a:p>
                    <a:p>
                      <a:pPr marL="742950" lvl="1" indent="-285750">
                        <a:buFont typeface="Arial" panose="020B0604020202020204" pitchFamily="34" charset="0"/>
                        <a:buChar char="•"/>
                      </a:pPr>
                      <a:r>
                        <a:rPr lang="en-US" sz="1500" dirty="0">
                          <a:effectLst/>
                        </a:rPr>
                        <a:t>The hero: Rescuer, champion</a:t>
                      </a:r>
                    </a:p>
                    <a:p>
                      <a:pPr marL="742950" lvl="1" indent="-285750">
                        <a:buFont typeface="Arial" panose="020B0604020202020204" pitchFamily="34" charset="0"/>
                        <a:buChar char="•"/>
                      </a:pPr>
                      <a:r>
                        <a:rPr lang="en-US" sz="1500" dirty="0">
                          <a:effectLst/>
                        </a:rPr>
                        <a:t>The maiden: Purity, desire</a:t>
                      </a:r>
                    </a:p>
                    <a:p>
                      <a:pPr marL="742950" lvl="1" indent="-285750">
                        <a:buFont typeface="Arial" panose="020B0604020202020204" pitchFamily="34" charset="0"/>
                        <a:buChar char="•"/>
                      </a:pPr>
                      <a:r>
                        <a:rPr lang="en-US" sz="1500" dirty="0">
                          <a:effectLst/>
                        </a:rPr>
                        <a:t>The wise old man: Knowledge, guidance</a:t>
                      </a:r>
                    </a:p>
                    <a:p>
                      <a:pPr marL="742950" lvl="1" indent="-285750">
                        <a:buFont typeface="Arial" panose="020B0604020202020204" pitchFamily="34" charset="0"/>
                        <a:buChar char="•"/>
                      </a:pPr>
                      <a:r>
                        <a:rPr lang="en-US" sz="1500" dirty="0">
                          <a:effectLst/>
                        </a:rPr>
                        <a:t>The magician: Mysterious, powerful</a:t>
                      </a:r>
                    </a:p>
                    <a:p>
                      <a:pPr marL="742950" lvl="1" indent="-285750">
                        <a:buFont typeface="Arial" panose="020B0604020202020204" pitchFamily="34" charset="0"/>
                        <a:buChar char="•"/>
                      </a:pPr>
                      <a:r>
                        <a:rPr lang="en-US" sz="1500" dirty="0">
                          <a:effectLst/>
                        </a:rPr>
                        <a:t>The earth mother: Nature</a:t>
                      </a:r>
                    </a:p>
                    <a:p>
                      <a:pPr marL="742950" lvl="1" indent="-285750">
                        <a:buFont typeface="Arial" panose="020B0604020202020204" pitchFamily="34" charset="0"/>
                        <a:buChar char="•"/>
                      </a:pPr>
                      <a:r>
                        <a:rPr lang="en-US" sz="1500" dirty="0">
                          <a:effectLst/>
                        </a:rPr>
                        <a:t>The witch or sorceress: Dangerous</a:t>
                      </a:r>
                    </a:p>
                    <a:p>
                      <a:pPr marL="742950" lvl="1" indent="-285750">
                        <a:buFont typeface="Arial" panose="020B0604020202020204" pitchFamily="34" charset="0"/>
                        <a:buChar char="•"/>
                      </a:pPr>
                      <a:r>
                        <a:rPr lang="en-US" sz="1500" dirty="0">
                          <a:effectLst/>
                        </a:rPr>
                        <a:t>The trickster: Deceiving, hidden</a:t>
                      </a:r>
                    </a:p>
                    <a:p>
                      <a:pPr>
                        <a:buFont typeface="Arial" panose="020B0604020202020204" pitchFamily="34" charset="0"/>
                        <a:buChar char="•"/>
                      </a:pPr>
                      <a:r>
                        <a:rPr lang="en-US" sz="1500" dirty="0">
                          <a:effectLst/>
                        </a:rPr>
                        <a:t>Animal archetypes</a:t>
                      </a:r>
                    </a:p>
                    <a:p>
                      <a:pPr marL="742950" lvl="1" indent="-285750">
                        <a:buFont typeface="Arial" panose="020B0604020202020204" pitchFamily="34" charset="0"/>
                        <a:buChar char="•"/>
                      </a:pPr>
                      <a:r>
                        <a:rPr lang="en-US" sz="1500" dirty="0">
                          <a:effectLst/>
                        </a:rPr>
                        <a:t>The faithful dog: Unquestioning loyalty</a:t>
                      </a:r>
                    </a:p>
                    <a:p>
                      <a:pPr marL="742950" lvl="1" indent="-285750">
                        <a:buFont typeface="Arial" panose="020B0604020202020204" pitchFamily="34" charset="0"/>
                        <a:buChar char="•"/>
                      </a:pPr>
                      <a:r>
                        <a:rPr lang="en-US" sz="1500" dirty="0">
                          <a:effectLst/>
                        </a:rPr>
                        <a:t>The enduring horse: Never giving up</a:t>
                      </a:r>
                    </a:p>
                    <a:p>
                      <a:pPr marL="742950" lvl="1" indent="-285750">
                        <a:buFont typeface="Arial" panose="020B0604020202020204" pitchFamily="34" charset="0"/>
                        <a:buChar char="•"/>
                      </a:pPr>
                      <a:r>
                        <a:rPr lang="en-US" sz="1500" dirty="0">
                          <a:effectLst/>
                        </a:rPr>
                        <a:t>The devious cat: Self-serving</a:t>
                      </a:r>
                    </a:p>
                  </a:txBody>
                  <a:tcPr marL="0" marR="0" marT="0" marB="0" anchor="ctr">
                    <a:lnL>
                      <a:noFill/>
                    </a:lnL>
                    <a:lnR>
                      <a:noFill/>
                    </a:lnR>
                    <a:lnT>
                      <a:noFill/>
                    </a:lnT>
                    <a:lnB>
                      <a:noFill/>
                    </a:lnB>
                  </a:tcPr>
                </a:tc>
                <a:extLst>
                  <a:ext uri="{0D108BD9-81ED-4DB2-BD59-A6C34878D82A}">
                    <a16:rowId xmlns:a16="http://schemas.microsoft.com/office/drawing/2014/main" xmlns="" val="1350573878"/>
                  </a:ext>
                </a:extLst>
              </a:tr>
            </a:tbl>
          </a:graphicData>
        </a:graphic>
      </p:graphicFrame>
      <p:sp>
        <p:nvSpPr>
          <p:cNvPr id="5" name="Rectangle 1"/>
          <p:cNvSpPr>
            <a:spLocks noGrp="1" noChangeArrowheads="1"/>
          </p:cNvSpPr>
          <p:nvPr>
            <p:ph type="subTitle" idx="1"/>
          </p:nvPr>
        </p:nvSpPr>
        <p:spPr bwMode="auto">
          <a:xfrm>
            <a:off x="-1472127" y="1079500"/>
            <a:ext cx="15756533" cy="577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79350" rIns="91440" bIns="158700" numCol="1" anchor="ctr" anchorCtr="0" compatLnSpc="1">
            <a:prstTxWarp prst="textNoShape">
              <a:avLst/>
            </a:prstTxWarp>
            <a:spAutoFit/>
          </a:bodyPr>
          <a:lstStyle/>
          <a:p>
            <a:endParaRPr lang="tr-TR" dirty="0"/>
          </a:p>
        </p:txBody>
      </p:sp>
    </p:spTree>
    <p:extLst>
      <p:ext uri="{BB962C8B-B14F-4D97-AF65-F5344CB8AC3E}">
        <p14:creationId xmlns:p14="http://schemas.microsoft.com/office/powerpoint/2010/main" val="29583918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64593"/>
            <a:ext cx="12170664" cy="914400"/>
          </a:xfrm>
        </p:spPr>
        <p:txBody>
          <a:bodyPr>
            <a:normAutofit/>
          </a:bodyPr>
          <a:lstStyle/>
          <a:p>
            <a:r>
              <a:rPr lang="tr-TR" sz="4000" b="1" dirty="0" smtClean="0"/>
              <a:t>ARCHETYPES AND MYTHOLOGY IN LITERATURE</a:t>
            </a:r>
            <a:endParaRPr lang="tr-TR" sz="4000" b="1" dirty="0"/>
          </a:p>
        </p:txBody>
      </p:sp>
      <p:sp>
        <p:nvSpPr>
          <p:cNvPr id="3" name="Subtitle 2"/>
          <p:cNvSpPr>
            <a:spLocks noGrp="1"/>
          </p:cNvSpPr>
          <p:nvPr>
            <p:ph type="subTitle" idx="1"/>
          </p:nvPr>
        </p:nvSpPr>
        <p:spPr>
          <a:xfrm>
            <a:off x="0" y="1078992"/>
            <a:ext cx="11984477" cy="5779008"/>
          </a:xfrm>
        </p:spPr>
        <p:txBody>
          <a:bodyPr>
            <a:normAutofit lnSpcReduction="10000"/>
          </a:bodyPr>
          <a:lstStyle/>
          <a:p>
            <a:pPr algn="l">
              <a:lnSpc>
                <a:spcPct val="150000"/>
              </a:lnSpc>
              <a:spcBef>
                <a:spcPts val="0"/>
              </a:spcBef>
            </a:pPr>
            <a:r>
              <a:rPr lang="tr-TR" dirty="0" smtClean="0"/>
              <a:t>*</a:t>
            </a:r>
            <a:r>
              <a:rPr lang="tr-TR" dirty="0" err="1" smtClean="0"/>
              <a:t>The</a:t>
            </a:r>
            <a:r>
              <a:rPr lang="tr-TR" dirty="0" smtClean="0"/>
              <a:t> </a:t>
            </a:r>
            <a:r>
              <a:rPr lang="tr-TR" dirty="0" err="1" smtClean="0"/>
              <a:t>myth</a:t>
            </a:r>
            <a:r>
              <a:rPr lang="tr-TR" dirty="0" smtClean="0"/>
              <a:t> </a:t>
            </a:r>
            <a:r>
              <a:rPr lang="tr-TR" dirty="0" err="1" smtClean="0"/>
              <a:t>critic</a:t>
            </a:r>
            <a:r>
              <a:rPr lang="tr-TR" dirty="0" smtClean="0"/>
              <a:t> is </a:t>
            </a:r>
            <a:r>
              <a:rPr lang="tr-TR" dirty="0" err="1" smtClean="0"/>
              <a:t>concerned</a:t>
            </a:r>
            <a:r>
              <a:rPr lang="tr-TR" dirty="0" smtClean="0"/>
              <a:t> </a:t>
            </a:r>
            <a:r>
              <a:rPr lang="tr-TR" dirty="0" err="1" smtClean="0"/>
              <a:t>to</a:t>
            </a:r>
            <a:r>
              <a:rPr lang="tr-TR" dirty="0" smtClean="0"/>
              <a:t> </a:t>
            </a:r>
            <a:r>
              <a:rPr lang="tr-TR" dirty="0" err="1" smtClean="0"/>
              <a:t>seek</a:t>
            </a:r>
            <a:r>
              <a:rPr lang="tr-TR" dirty="0" smtClean="0"/>
              <a:t> </a:t>
            </a:r>
            <a:r>
              <a:rPr lang="tr-TR" dirty="0" err="1" smtClean="0"/>
              <a:t>out</a:t>
            </a:r>
            <a:r>
              <a:rPr lang="tr-TR" dirty="0" smtClean="0"/>
              <a:t> </a:t>
            </a:r>
            <a:r>
              <a:rPr lang="tr-TR" dirty="0" err="1" smtClean="0"/>
              <a:t>those</a:t>
            </a:r>
            <a:r>
              <a:rPr lang="tr-TR" dirty="0" smtClean="0"/>
              <a:t> </a:t>
            </a:r>
            <a:r>
              <a:rPr lang="tr-TR" dirty="0" err="1" smtClean="0"/>
              <a:t>mysterious</a:t>
            </a:r>
            <a:r>
              <a:rPr lang="tr-TR" dirty="0" smtClean="0"/>
              <a:t> </a:t>
            </a:r>
            <a:r>
              <a:rPr lang="tr-TR" dirty="0" err="1" smtClean="0"/>
              <a:t>elements</a:t>
            </a:r>
            <a:r>
              <a:rPr lang="tr-TR" dirty="0" smtClean="0"/>
              <a:t> </a:t>
            </a:r>
            <a:r>
              <a:rPr lang="tr-TR" dirty="0" err="1" smtClean="0"/>
              <a:t>that</a:t>
            </a:r>
            <a:r>
              <a:rPr lang="tr-TR" dirty="0" smtClean="0"/>
              <a:t> </a:t>
            </a:r>
            <a:r>
              <a:rPr lang="tr-TR" dirty="0" err="1" smtClean="0"/>
              <a:t>inform</a:t>
            </a:r>
            <a:r>
              <a:rPr lang="tr-TR" dirty="0" smtClean="0"/>
              <a:t> </a:t>
            </a:r>
            <a:r>
              <a:rPr lang="tr-TR" dirty="0" err="1" smtClean="0"/>
              <a:t>certain</a:t>
            </a:r>
            <a:r>
              <a:rPr lang="tr-TR" dirty="0" smtClean="0"/>
              <a:t> </a:t>
            </a:r>
            <a:r>
              <a:rPr lang="tr-TR" dirty="0" err="1" smtClean="0"/>
              <a:t>literary</a:t>
            </a:r>
            <a:r>
              <a:rPr lang="tr-TR" dirty="0" smtClean="0"/>
              <a:t> </a:t>
            </a:r>
            <a:r>
              <a:rPr lang="tr-TR" dirty="0" err="1" smtClean="0"/>
              <a:t>works</a:t>
            </a:r>
            <a:r>
              <a:rPr lang="tr-TR" dirty="0" smtClean="0"/>
              <a:t> </a:t>
            </a:r>
            <a:r>
              <a:rPr lang="tr-TR" dirty="0" err="1" smtClean="0"/>
              <a:t>and</a:t>
            </a:r>
            <a:r>
              <a:rPr lang="tr-TR" dirty="0" smtClean="0"/>
              <a:t> </a:t>
            </a:r>
            <a:r>
              <a:rPr lang="tr-TR" dirty="0" err="1" smtClean="0"/>
              <a:t>shows</a:t>
            </a:r>
            <a:r>
              <a:rPr lang="tr-TR" dirty="0" smtClean="0"/>
              <a:t> </a:t>
            </a:r>
            <a:r>
              <a:rPr lang="tr-TR" dirty="0" err="1" smtClean="0"/>
              <a:t>dramatic</a:t>
            </a:r>
            <a:r>
              <a:rPr lang="tr-TR" dirty="0" smtClean="0"/>
              <a:t> </a:t>
            </a:r>
            <a:r>
              <a:rPr lang="tr-TR" dirty="0" err="1" smtClean="0"/>
              <a:t>and</a:t>
            </a:r>
            <a:r>
              <a:rPr lang="tr-TR" dirty="0" smtClean="0"/>
              <a:t> </a:t>
            </a:r>
            <a:r>
              <a:rPr lang="tr-TR" dirty="0" err="1" smtClean="0"/>
              <a:t>universal</a:t>
            </a:r>
            <a:r>
              <a:rPr lang="tr-TR" dirty="0" smtClean="0"/>
              <a:t> </a:t>
            </a:r>
            <a:r>
              <a:rPr lang="tr-TR" dirty="0" err="1" smtClean="0"/>
              <a:t>human</a:t>
            </a:r>
            <a:r>
              <a:rPr lang="tr-TR" dirty="0" smtClean="0"/>
              <a:t> </a:t>
            </a:r>
            <a:r>
              <a:rPr lang="tr-TR" dirty="0" err="1" smtClean="0"/>
              <a:t>reactions</a:t>
            </a:r>
            <a:r>
              <a:rPr lang="tr-TR" dirty="0" smtClean="0"/>
              <a:t>. </a:t>
            </a:r>
            <a:endParaRPr lang="tr-TR" dirty="0"/>
          </a:p>
          <a:p>
            <a:pPr algn="l">
              <a:lnSpc>
                <a:spcPct val="150000"/>
              </a:lnSpc>
              <a:spcBef>
                <a:spcPts val="0"/>
              </a:spcBef>
            </a:pPr>
            <a:r>
              <a:rPr lang="tr-TR" dirty="0" smtClean="0"/>
              <a:t>*</a:t>
            </a:r>
            <a:r>
              <a:rPr lang="tr-TR" dirty="0" err="1" smtClean="0"/>
              <a:t>The</a:t>
            </a:r>
            <a:r>
              <a:rPr lang="tr-TR" dirty="0" smtClean="0"/>
              <a:t> </a:t>
            </a:r>
            <a:r>
              <a:rPr lang="tr-TR" dirty="0" err="1" smtClean="0"/>
              <a:t>literary</a:t>
            </a:r>
            <a:r>
              <a:rPr lang="tr-TR" dirty="0" smtClean="0"/>
              <a:t> </a:t>
            </a:r>
            <a:r>
              <a:rPr lang="tr-TR" dirty="0" err="1" smtClean="0"/>
              <a:t>works</a:t>
            </a:r>
            <a:r>
              <a:rPr lang="tr-TR" dirty="0" smtClean="0"/>
              <a:t> </a:t>
            </a:r>
            <a:r>
              <a:rPr lang="tr-TR" dirty="0" err="1" smtClean="0"/>
              <a:t>which</a:t>
            </a:r>
            <a:r>
              <a:rPr lang="tr-TR" dirty="0" smtClean="0"/>
              <a:t> </a:t>
            </a:r>
            <a:r>
              <a:rPr lang="tr-TR" dirty="0" err="1" smtClean="0"/>
              <a:t>gives</a:t>
            </a:r>
            <a:r>
              <a:rPr lang="tr-TR" dirty="0" smtClean="0"/>
              <a:t> </a:t>
            </a:r>
            <a:r>
              <a:rPr lang="tr-TR" dirty="0" err="1" smtClean="0"/>
              <a:t>better</a:t>
            </a:r>
            <a:r>
              <a:rPr lang="tr-TR" dirty="0" smtClean="0"/>
              <a:t> </a:t>
            </a:r>
            <a:r>
              <a:rPr lang="tr-TR" dirty="0" err="1" smtClean="0"/>
              <a:t>insight</a:t>
            </a:r>
            <a:r>
              <a:rPr lang="tr-TR" dirty="0" smtClean="0"/>
              <a:t> </a:t>
            </a:r>
            <a:r>
              <a:rPr lang="tr-TR" dirty="0" err="1" smtClean="0"/>
              <a:t>for</a:t>
            </a:r>
            <a:r>
              <a:rPr lang="tr-TR" dirty="0" smtClean="0"/>
              <a:t> </a:t>
            </a:r>
            <a:r>
              <a:rPr lang="tr-TR" dirty="0" err="1" smtClean="0"/>
              <a:t>the</a:t>
            </a:r>
            <a:r>
              <a:rPr lang="tr-TR" dirty="0" smtClean="0"/>
              <a:t> </a:t>
            </a:r>
            <a:r>
              <a:rPr lang="tr-TR" dirty="0" err="1" smtClean="0"/>
              <a:t>myth</a:t>
            </a:r>
            <a:r>
              <a:rPr lang="tr-TR" dirty="0" smtClean="0"/>
              <a:t> </a:t>
            </a:r>
            <a:r>
              <a:rPr lang="tr-TR" dirty="0" err="1" smtClean="0"/>
              <a:t>critic</a:t>
            </a:r>
            <a:r>
              <a:rPr lang="tr-TR" dirty="0" smtClean="0"/>
              <a:t> </a:t>
            </a:r>
            <a:r>
              <a:rPr lang="tr-TR" dirty="0" err="1" smtClean="0"/>
              <a:t>are</a:t>
            </a:r>
            <a:r>
              <a:rPr lang="tr-TR" dirty="0" smtClean="0"/>
              <a:t> </a:t>
            </a:r>
            <a:r>
              <a:rPr lang="tr-TR" u="sng" dirty="0" err="1" smtClean="0"/>
              <a:t>usually</a:t>
            </a:r>
            <a:r>
              <a:rPr lang="tr-TR" dirty="0" smtClean="0"/>
              <a:t> </a:t>
            </a:r>
            <a:r>
              <a:rPr lang="tr-TR" dirty="0" err="1" smtClean="0"/>
              <a:t>classic</a:t>
            </a:r>
            <a:r>
              <a:rPr lang="tr-TR" dirty="0" smtClean="0"/>
              <a:t> </a:t>
            </a:r>
            <a:r>
              <a:rPr lang="tr-TR" dirty="0" err="1" smtClean="0"/>
              <a:t>and</a:t>
            </a:r>
            <a:r>
              <a:rPr lang="tr-TR" dirty="0" smtClean="0"/>
              <a:t> </a:t>
            </a:r>
            <a:r>
              <a:rPr lang="tr-TR" dirty="0" err="1" smtClean="0"/>
              <a:t>canonized</a:t>
            </a:r>
            <a:r>
              <a:rPr lang="tr-TR" dirty="0" smtClean="0"/>
              <a:t> </a:t>
            </a:r>
            <a:r>
              <a:rPr lang="tr-TR" dirty="0" err="1" smtClean="0"/>
              <a:t>ones</a:t>
            </a:r>
            <a:r>
              <a:rPr lang="tr-TR" dirty="0" smtClean="0"/>
              <a:t>.  </a:t>
            </a:r>
            <a:endParaRPr lang="tr-TR" dirty="0"/>
          </a:p>
          <a:p>
            <a:pPr algn="l">
              <a:lnSpc>
                <a:spcPct val="150000"/>
              </a:lnSpc>
              <a:spcBef>
                <a:spcPts val="0"/>
              </a:spcBef>
            </a:pPr>
            <a:r>
              <a:rPr lang="tr-TR" dirty="0" smtClean="0"/>
              <a:t>*</a:t>
            </a:r>
            <a:r>
              <a:rPr lang="tr-TR" dirty="0" err="1" smtClean="0"/>
              <a:t>The</a:t>
            </a:r>
            <a:r>
              <a:rPr lang="tr-TR" dirty="0" smtClean="0"/>
              <a:t> </a:t>
            </a:r>
            <a:r>
              <a:rPr lang="tr-TR" dirty="0" err="1" smtClean="0"/>
              <a:t>archetype</a:t>
            </a:r>
            <a:r>
              <a:rPr lang="tr-TR" dirty="0" smtClean="0"/>
              <a:t> </a:t>
            </a:r>
            <a:r>
              <a:rPr lang="tr-TR" dirty="0" err="1" smtClean="0"/>
              <a:t>may</a:t>
            </a:r>
            <a:r>
              <a:rPr lang="tr-TR" dirty="0" smtClean="0"/>
              <a:t> be </a:t>
            </a:r>
            <a:r>
              <a:rPr lang="tr-TR" b="1" dirty="0" smtClean="0"/>
              <a:t>an </a:t>
            </a:r>
            <a:r>
              <a:rPr lang="tr-TR" b="1" dirty="0" err="1" smtClean="0"/>
              <a:t>image</a:t>
            </a:r>
            <a:r>
              <a:rPr lang="tr-TR" dirty="0" smtClean="0"/>
              <a:t>, </a:t>
            </a:r>
            <a:r>
              <a:rPr lang="tr-TR" b="1" dirty="0" smtClean="0"/>
              <a:t>a </a:t>
            </a:r>
            <a:r>
              <a:rPr lang="tr-TR" b="1" dirty="0" err="1" smtClean="0"/>
              <a:t>theme</a:t>
            </a:r>
            <a:r>
              <a:rPr lang="tr-TR" dirty="0" smtClean="0"/>
              <a:t>, </a:t>
            </a:r>
            <a:r>
              <a:rPr lang="tr-TR" b="1" dirty="0" smtClean="0"/>
              <a:t>a </a:t>
            </a:r>
            <a:r>
              <a:rPr lang="tr-TR" b="1" dirty="0" err="1" smtClean="0"/>
              <a:t>symbol</a:t>
            </a:r>
            <a:r>
              <a:rPr lang="tr-TR" dirty="0" smtClean="0"/>
              <a:t>, </a:t>
            </a:r>
            <a:r>
              <a:rPr lang="tr-TR" b="1" dirty="0" smtClean="0"/>
              <a:t>an idea</a:t>
            </a:r>
            <a:r>
              <a:rPr lang="tr-TR" dirty="0" smtClean="0"/>
              <a:t>, </a:t>
            </a:r>
            <a:r>
              <a:rPr lang="tr-TR" b="1" dirty="0" smtClean="0"/>
              <a:t>a </a:t>
            </a:r>
            <a:r>
              <a:rPr lang="tr-TR" b="1" dirty="0" err="1" smtClean="0"/>
              <a:t>character</a:t>
            </a:r>
            <a:r>
              <a:rPr lang="tr-TR" b="1" dirty="0" smtClean="0"/>
              <a:t> </a:t>
            </a:r>
            <a:r>
              <a:rPr lang="tr-TR" b="1" dirty="0" err="1" smtClean="0"/>
              <a:t>type</a:t>
            </a:r>
            <a:r>
              <a:rPr lang="tr-TR" dirty="0"/>
              <a:t> </a:t>
            </a:r>
            <a:r>
              <a:rPr lang="tr-TR" dirty="0" err="1" smtClean="0"/>
              <a:t>or</a:t>
            </a:r>
            <a:r>
              <a:rPr lang="tr-TR" dirty="0" smtClean="0"/>
              <a:t> a </a:t>
            </a:r>
            <a:r>
              <a:rPr lang="tr-TR" b="1" dirty="0" err="1" smtClean="0"/>
              <a:t>plot</a:t>
            </a:r>
            <a:r>
              <a:rPr lang="tr-TR" b="1" dirty="0" smtClean="0"/>
              <a:t> </a:t>
            </a:r>
            <a:r>
              <a:rPr lang="tr-TR" b="1" dirty="0" err="1" smtClean="0"/>
              <a:t>pattern</a:t>
            </a:r>
            <a:r>
              <a:rPr lang="tr-TR" dirty="0" smtClean="0"/>
              <a:t>. </a:t>
            </a:r>
          </a:p>
          <a:p>
            <a:pPr algn="l"/>
            <a:r>
              <a:rPr lang="en-US" dirty="0" smtClean="0"/>
              <a:t>The </a:t>
            </a:r>
            <a:r>
              <a:rPr lang="en-US" dirty="0"/>
              <a:t>7 story archetypes are:</a:t>
            </a:r>
          </a:p>
          <a:p>
            <a:pPr algn="l"/>
            <a:r>
              <a:rPr lang="en-US" b="1" dirty="0"/>
              <a:t>Overcoming the </a:t>
            </a:r>
            <a:r>
              <a:rPr lang="en-US" b="1" dirty="0" smtClean="0"/>
              <a:t>Monster</a:t>
            </a:r>
            <a:r>
              <a:rPr lang="tr-TR" b="1" dirty="0" smtClean="0"/>
              <a:t>: </a:t>
            </a:r>
            <a:r>
              <a:rPr lang="en-US" dirty="0"/>
              <a:t>There is an evil force threatening our hero/their world/mankind. The hero must fight and slay this monster, which often isn’t easy, but they come out triumphant, and receive a great reward. </a:t>
            </a:r>
            <a:r>
              <a:rPr lang="en-US" i="1" dirty="0" smtClean="0"/>
              <a:t>Beowulf</a:t>
            </a:r>
            <a:r>
              <a:rPr lang="en-US" dirty="0"/>
              <a:t>, </a:t>
            </a:r>
            <a:r>
              <a:rPr lang="en-US" i="1" dirty="0"/>
              <a:t>Dracula</a:t>
            </a:r>
            <a:r>
              <a:rPr lang="en-US" dirty="0"/>
              <a:t> and </a:t>
            </a:r>
            <a:r>
              <a:rPr lang="en-US" i="1" dirty="0"/>
              <a:t>King Kong.</a:t>
            </a:r>
            <a:endParaRPr lang="en-US" dirty="0"/>
          </a:p>
          <a:p>
            <a:pPr algn="l"/>
            <a:r>
              <a:rPr lang="en-US" b="1" dirty="0"/>
              <a:t>Rags to </a:t>
            </a:r>
            <a:r>
              <a:rPr lang="en-US" b="1" dirty="0" smtClean="0"/>
              <a:t>Riches</a:t>
            </a:r>
            <a:r>
              <a:rPr lang="tr-TR" b="1" dirty="0" smtClean="0"/>
              <a:t>: </a:t>
            </a:r>
            <a:r>
              <a:rPr lang="en-US" dirty="0"/>
              <a:t>This one is fairly self-explanatory: at the beginning, </a:t>
            </a:r>
            <a:r>
              <a:rPr lang="tr-TR" dirty="0" err="1" smtClean="0"/>
              <a:t>the</a:t>
            </a:r>
            <a:r>
              <a:rPr lang="en-US" dirty="0" smtClean="0"/>
              <a:t> </a:t>
            </a:r>
            <a:r>
              <a:rPr lang="en-US" dirty="0"/>
              <a:t>hero is insignificant and dismissed by others, but something happens to elevate them, revealing them to be exceptional. Think </a:t>
            </a:r>
            <a:r>
              <a:rPr lang="en-US" i="1" dirty="0"/>
              <a:t>The Ugly Duckling</a:t>
            </a:r>
            <a:r>
              <a:rPr lang="en-US" dirty="0"/>
              <a:t>, </a:t>
            </a:r>
            <a:r>
              <a:rPr lang="en-US" i="1" dirty="0" err="1" smtClean="0"/>
              <a:t>Aladdin</a:t>
            </a:r>
            <a:r>
              <a:rPr lang="en-US" dirty="0" err="1" smtClean="0"/>
              <a:t>a</a:t>
            </a:r>
            <a:r>
              <a:rPr lang="tr-TR" dirty="0" smtClean="0"/>
              <a:t> </a:t>
            </a:r>
            <a:r>
              <a:rPr lang="en-US" dirty="0" err="1" smtClean="0"/>
              <a:t>nd</a:t>
            </a:r>
            <a:r>
              <a:rPr lang="en-US" dirty="0"/>
              <a:t> </a:t>
            </a:r>
            <a:r>
              <a:rPr lang="en-US" i="1" dirty="0"/>
              <a:t>Superman</a:t>
            </a:r>
            <a:r>
              <a:rPr lang="en-US" dirty="0"/>
              <a:t>.</a:t>
            </a:r>
          </a:p>
          <a:p>
            <a:pPr algn="l">
              <a:lnSpc>
                <a:spcPct val="150000"/>
              </a:lnSpc>
              <a:spcBef>
                <a:spcPts val="0"/>
              </a:spcBef>
            </a:pPr>
            <a:endParaRPr lang="tr-TR" dirty="0" smtClean="0"/>
          </a:p>
        </p:txBody>
      </p:sp>
    </p:spTree>
    <p:extLst>
      <p:ext uri="{BB962C8B-B14F-4D97-AF65-F5344CB8AC3E}">
        <p14:creationId xmlns:p14="http://schemas.microsoft.com/office/powerpoint/2010/main" val="1250163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64593"/>
            <a:ext cx="12170664" cy="914400"/>
          </a:xfrm>
        </p:spPr>
        <p:txBody>
          <a:bodyPr>
            <a:normAutofit/>
          </a:bodyPr>
          <a:lstStyle/>
          <a:p>
            <a:r>
              <a:rPr lang="tr-TR" sz="4000" b="1" dirty="0" smtClean="0"/>
              <a:t>ARCHETYPES AND MYTHOLOGY IN LITERATURE</a:t>
            </a:r>
            <a:endParaRPr lang="tr-TR" sz="4000" b="1" dirty="0"/>
          </a:p>
        </p:txBody>
      </p:sp>
      <p:sp>
        <p:nvSpPr>
          <p:cNvPr id="3" name="Subtitle 2"/>
          <p:cNvSpPr>
            <a:spLocks noGrp="1"/>
          </p:cNvSpPr>
          <p:nvPr>
            <p:ph type="subTitle" idx="1"/>
          </p:nvPr>
        </p:nvSpPr>
        <p:spPr>
          <a:xfrm>
            <a:off x="0" y="1078992"/>
            <a:ext cx="11984477" cy="5779008"/>
          </a:xfrm>
        </p:spPr>
        <p:txBody>
          <a:bodyPr>
            <a:normAutofit lnSpcReduction="10000"/>
          </a:bodyPr>
          <a:lstStyle/>
          <a:p>
            <a:pPr algn="l"/>
            <a:r>
              <a:rPr lang="en-US" b="1" dirty="0" smtClean="0"/>
              <a:t>The Quest</a:t>
            </a:r>
            <a:r>
              <a:rPr lang="tr-TR" b="1" dirty="0" smtClean="0"/>
              <a:t> (</a:t>
            </a:r>
            <a:r>
              <a:rPr lang="tr-TR" b="1" dirty="0" err="1" smtClean="0"/>
              <a:t>Hero’s</a:t>
            </a:r>
            <a:r>
              <a:rPr lang="tr-TR" b="1" dirty="0" smtClean="0"/>
              <a:t> </a:t>
            </a:r>
            <a:r>
              <a:rPr lang="tr-TR" b="1" dirty="0" err="1" smtClean="0"/>
              <a:t>Journey</a:t>
            </a:r>
            <a:r>
              <a:rPr lang="tr-TR" b="1" dirty="0" smtClean="0"/>
              <a:t>): </a:t>
            </a:r>
            <a:r>
              <a:rPr lang="en-US" dirty="0"/>
              <a:t>In the quest, </a:t>
            </a:r>
            <a:r>
              <a:rPr lang="tr-TR" dirty="0" err="1" smtClean="0"/>
              <a:t>the</a:t>
            </a:r>
            <a:r>
              <a:rPr lang="en-US" dirty="0" smtClean="0"/>
              <a:t> </a:t>
            </a:r>
            <a:r>
              <a:rPr lang="en-US" dirty="0"/>
              <a:t>hero must set out on a long, hazardous journey, and will battle all obstacles until they are triumphant. Think </a:t>
            </a:r>
            <a:r>
              <a:rPr lang="en-US" i="1" dirty="0"/>
              <a:t>The Lord of the Rings</a:t>
            </a:r>
            <a:r>
              <a:rPr lang="en-US" dirty="0"/>
              <a:t>, </a:t>
            </a:r>
            <a:r>
              <a:rPr lang="en-US" i="1" dirty="0"/>
              <a:t>The Wizard of Oz</a:t>
            </a:r>
            <a:r>
              <a:rPr lang="en-US" dirty="0"/>
              <a:t> and </a:t>
            </a:r>
            <a:r>
              <a:rPr lang="en-US" i="1" dirty="0"/>
              <a:t>Harry Potter</a:t>
            </a:r>
            <a:r>
              <a:rPr lang="en-US" dirty="0"/>
              <a:t>.</a:t>
            </a:r>
          </a:p>
          <a:p>
            <a:pPr algn="l"/>
            <a:r>
              <a:rPr lang="en-US" b="1" dirty="0"/>
              <a:t>Voyage and </a:t>
            </a:r>
            <a:r>
              <a:rPr lang="en-US" b="1" dirty="0" smtClean="0"/>
              <a:t>Return</a:t>
            </a:r>
            <a:r>
              <a:rPr lang="tr-TR" b="1" dirty="0" smtClean="0"/>
              <a:t>: </a:t>
            </a:r>
            <a:r>
              <a:rPr lang="en-US" dirty="0"/>
              <a:t>While also based on a journey, the Voyage and Return is very different from The Quest. Here, the hero travels out of their ‘normal world’ into the overwhelming and unknown, before escaping back to the safety of their home. </a:t>
            </a:r>
            <a:r>
              <a:rPr lang="en-US" i="1" dirty="0" smtClean="0"/>
              <a:t>Alice </a:t>
            </a:r>
            <a:r>
              <a:rPr lang="en-US" i="1" dirty="0"/>
              <a:t>in Wonderland</a:t>
            </a:r>
            <a:r>
              <a:rPr lang="en-US" dirty="0"/>
              <a:t>, </a:t>
            </a:r>
            <a:r>
              <a:rPr lang="en-US" i="1" dirty="0"/>
              <a:t>Finding Nemo</a:t>
            </a:r>
            <a:r>
              <a:rPr lang="en-US" dirty="0"/>
              <a:t> and </a:t>
            </a:r>
            <a:r>
              <a:rPr lang="en-US" i="1" dirty="0"/>
              <a:t>Gulliver’s Travels</a:t>
            </a:r>
            <a:r>
              <a:rPr lang="en-US" dirty="0"/>
              <a:t>.</a:t>
            </a:r>
          </a:p>
          <a:p>
            <a:pPr algn="l"/>
            <a:r>
              <a:rPr lang="en-US" b="1" dirty="0" smtClean="0"/>
              <a:t>Comedy</a:t>
            </a:r>
            <a:r>
              <a:rPr lang="tr-TR" b="1" dirty="0" smtClean="0"/>
              <a:t>: </a:t>
            </a:r>
            <a:r>
              <a:rPr lang="en-US" dirty="0"/>
              <a:t>A story made up of comedic events, normally involving mistaken identity, misunderstanding or confusion, resulting in hilarious chaos. </a:t>
            </a:r>
            <a:r>
              <a:rPr lang="en-US" i="1" dirty="0" smtClean="0"/>
              <a:t>A </a:t>
            </a:r>
            <a:r>
              <a:rPr lang="en-US" i="1" dirty="0"/>
              <a:t>Midsummer Night’s Dream</a:t>
            </a:r>
            <a:r>
              <a:rPr lang="en-US" dirty="0"/>
              <a:t>, </a:t>
            </a:r>
            <a:r>
              <a:rPr lang="en-US" i="1" dirty="0"/>
              <a:t>Bridget Jones’ Diary</a:t>
            </a:r>
            <a:r>
              <a:rPr lang="en-US" dirty="0"/>
              <a:t> and </a:t>
            </a:r>
            <a:r>
              <a:rPr lang="en-US" i="1" dirty="0"/>
              <a:t>Some Like It Hot</a:t>
            </a:r>
            <a:r>
              <a:rPr lang="en-US" dirty="0"/>
              <a:t>.</a:t>
            </a:r>
          </a:p>
          <a:p>
            <a:pPr algn="l"/>
            <a:r>
              <a:rPr lang="en-US" b="1" dirty="0" smtClean="0"/>
              <a:t>Tragedy</a:t>
            </a:r>
            <a:r>
              <a:rPr lang="tr-TR" b="1" dirty="0" smtClean="0"/>
              <a:t>: </a:t>
            </a:r>
            <a:r>
              <a:rPr lang="en-US" dirty="0"/>
              <a:t>This is the story without the happy ending. </a:t>
            </a:r>
            <a:r>
              <a:rPr lang="en-US" dirty="0" smtClean="0"/>
              <a:t>While </a:t>
            </a:r>
            <a:r>
              <a:rPr lang="en-US" dirty="0"/>
              <a:t>other archetypes have seen triumphant heroes and slain monsters, this plot takes a different turn, and ends in loss or death. Think </a:t>
            </a:r>
            <a:r>
              <a:rPr lang="en-US" i="1" dirty="0"/>
              <a:t>Macbeth</a:t>
            </a:r>
            <a:r>
              <a:rPr lang="en-US" dirty="0"/>
              <a:t>, </a:t>
            </a:r>
            <a:r>
              <a:rPr lang="en-US" i="1" dirty="0"/>
              <a:t>Romeo and Juliet</a:t>
            </a:r>
            <a:r>
              <a:rPr lang="en-US" dirty="0"/>
              <a:t> and </a:t>
            </a:r>
            <a:r>
              <a:rPr lang="en-US" i="1" dirty="0"/>
              <a:t>Breaking Bad</a:t>
            </a:r>
            <a:r>
              <a:rPr lang="en-US" dirty="0"/>
              <a:t>.</a:t>
            </a:r>
          </a:p>
          <a:p>
            <a:pPr algn="l"/>
            <a:r>
              <a:rPr lang="en-US" b="1" dirty="0" smtClean="0"/>
              <a:t>Rebirth</a:t>
            </a:r>
            <a:r>
              <a:rPr lang="tr-TR" b="1" dirty="0" smtClean="0"/>
              <a:t>: </a:t>
            </a:r>
            <a:r>
              <a:rPr lang="tr-TR" dirty="0" err="1" smtClean="0"/>
              <a:t>In</a:t>
            </a:r>
            <a:r>
              <a:rPr lang="tr-TR" b="1" dirty="0" smtClean="0"/>
              <a:t> </a:t>
            </a:r>
            <a:r>
              <a:rPr lang="tr-TR" dirty="0" smtClean="0"/>
              <a:t>R</a:t>
            </a:r>
            <a:r>
              <a:rPr lang="en-US" dirty="0" err="1" smtClean="0"/>
              <a:t>ebirth</a:t>
            </a:r>
            <a:r>
              <a:rPr lang="en-US" dirty="0"/>
              <a:t>, sees our hero ‘falling under a dark spell’ – whether this is sleep, sickness or enchantment – before breaking free and being redeemed. Think </a:t>
            </a:r>
            <a:r>
              <a:rPr lang="en-US" i="1" dirty="0"/>
              <a:t>Sleeping Beauty</a:t>
            </a:r>
            <a:r>
              <a:rPr lang="en-US" dirty="0"/>
              <a:t>, </a:t>
            </a:r>
            <a:r>
              <a:rPr lang="en-US" i="1" dirty="0"/>
              <a:t>Beauty and the Beast</a:t>
            </a:r>
            <a:r>
              <a:rPr lang="en-US" dirty="0"/>
              <a:t> and </a:t>
            </a:r>
            <a:r>
              <a:rPr lang="en-US" i="1" dirty="0"/>
              <a:t>The Secret Garden</a:t>
            </a:r>
            <a:r>
              <a:rPr lang="en-US" dirty="0"/>
              <a:t>.</a:t>
            </a:r>
          </a:p>
          <a:p>
            <a:pPr algn="l">
              <a:lnSpc>
                <a:spcPct val="150000"/>
              </a:lnSpc>
              <a:spcBef>
                <a:spcPts val="0"/>
              </a:spcBef>
            </a:pPr>
            <a:endParaRPr lang="tr-TR" dirty="0" smtClean="0"/>
          </a:p>
        </p:txBody>
      </p:sp>
    </p:spTree>
    <p:extLst>
      <p:ext uri="{BB962C8B-B14F-4D97-AF65-F5344CB8AC3E}">
        <p14:creationId xmlns:p14="http://schemas.microsoft.com/office/powerpoint/2010/main" val="13119344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64593"/>
            <a:ext cx="12170664" cy="914400"/>
          </a:xfrm>
        </p:spPr>
        <p:txBody>
          <a:bodyPr>
            <a:normAutofit/>
          </a:bodyPr>
          <a:lstStyle/>
          <a:p>
            <a:r>
              <a:rPr lang="en-US" sz="4000" b="1" dirty="0" smtClean="0"/>
              <a:t>The </a:t>
            </a:r>
            <a:r>
              <a:rPr lang="tr-TR" sz="4000" b="1" dirty="0" err="1" smtClean="0"/>
              <a:t>Collective</a:t>
            </a:r>
            <a:r>
              <a:rPr lang="tr-TR" sz="4000" b="1" dirty="0" smtClean="0"/>
              <a:t> </a:t>
            </a:r>
            <a:r>
              <a:rPr lang="tr-TR" sz="4000" b="1" dirty="0" err="1" smtClean="0"/>
              <a:t>Unconscious</a:t>
            </a:r>
            <a:endParaRPr lang="tr-TR" sz="4000" b="1" dirty="0"/>
          </a:p>
        </p:txBody>
      </p:sp>
      <p:sp>
        <p:nvSpPr>
          <p:cNvPr id="3" name="Subtitle 2"/>
          <p:cNvSpPr>
            <a:spLocks noGrp="1"/>
          </p:cNvSpPr>
          <p:nvPr>
            <p:ph type="subTitle" idx="1"/>
          </p:nvPr>
        </p:nvSpPr>
        <p:spPr>
          <a:xfrm>
            <a:off x="0" y="1078992"/>
            <a:ext cx="11984477" cy="5779008"/>
          </a:xfrm>
        </p:spPr>
        <p:txBody>
          <a:bodyPr/>
          <a:lstStyle/>
          <a:p>
            <a:pPr algn="l">
              <a:lnSpc>
                <a:spcPct val="100000"/>
              </a:lnSpc>
              <a:spcBef>
                <a:spcPts val="0"/>
              </a:spcBef>
            </a:pPr>
            <a:endParaRPr lang="tr-TR" dirty="0" smtClean="0"/>
          </a:p>
          <a:p>
            <a:pPr algn="l">
              <a:lnSpc>
                <a:spcPct val="100000"/>
              </a:lnSpc>
              <a:spcBef>
                <a:spcPts val="0"/>
              </a:spcBef>
            </a:pPr>
            <a:r>
              <a:rPr lang="tr-TR" dirty="0" err="1" smtClean="0"/>
              <a:t>For</a:t>
            </a:r>
            <a:r>
              <a:rPr lang="tr-TR" dirty="0" smtClean="0"/>
              <a:t> </a:t>
            </a:r>
            <a:r>
              <a:rPr lang="tr-TR" dirty="0" err="1" smtClean="0"/>
              <a:t>example</a:t>
            </a:r>
            <a:r>
              <a:rPr lang="tr-TR" dirty="0" smtClean="0"/>
              <a:t>, «</a:t>
            </a:r>
            <a:r>
              <a:rPr lang="tr-TR" dirty="0" err="1" smtClean="0"/>
              <a:t>Rebirth</a:t>
            </a:r>
            <a:r>
              <a:rPr lang="tr-TR" dirty="0" smtClean="0"/>
              <a:t>» is an </a:t>
            </a:r>
            <a:r>
              <a:rPr lang="tr-TR" dirty="0" err="1" smtClean="0"/>
              <a:t>archetypal</a:t>
            </a:r>
            <a:r>
              <a:rPr lang="tr-TR" dirty="0" smtClean="0"/>
              <a:t> </a:t>
            </a:r>
            <a:r>
              <a:rPr lang="tr-TR" dirty="0" err="1" smtClean="0"/>
              <a:t>topic</a:t>
            </a:r>
            <a:r>
              <a:rPr lang="tr-TR" dirty="0" smtClean="0"/>
              <a:t>. </a:t>
            </a:r>
          </a:p>
          <a:p>
            <a:pPr algn="l">
              <a:lnSpc>
                <a:spcPct val="100000"/>
              </a:lnSpc>
              <a:spcBef>
                <a:spcPts val="0"/>
              </a:spcBef>
            </a:pPr>
            <a:endParaRPr lang="tr-TR" dirty="0"/>
          </a:p>
          <a:p>
            <a:pPr algn="l">
              <a:lnSpc>
                <a:spcPct val="100000"/>
              </a:lnSpc>
              <a:spcBef>
                <a:spcPts val="0"/>
              </a:spcBef>
            </a:pPr>
            <a:r>
              <a:rPr lang="tr-TR" dirty="0" smtClean="0"/>
              <a:t>        </a:t>
            </a:r>
            <a:endParaRPr lang="tr-TR" dirty="0"/>
          </a:p>
          <a:p>
            <a:pPr algn="l">
              <a:lnSpc>
                <a:spcPct val="100000"/>
              </a:lnSpc>
              <a:spcBef>
                <a:spcPts val="0"/>
              </a:spcBef>
            </a:pPr>
            <a:endParaRPr lang="tr-TR" dirty="0" smtClean="0"/>
          </a:p>
        </p:txBody>
      </p:sp>
      <p:sp>
        <p:nvSpPr>
          <p:cNvPr id="4" name="Oval 3"/>
          <p:cNvSpPr/>
          <p:nvPr/>
        </p:nvSpPr>
        <p:spPr>
          <a:xfrm>
            <a:off x="1559715" y="5804450"/>
            <a:ext cx="9051234" cy="9011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600" b="1" dirty="0" smtClean="0">
                <a:solidFill>
                  <a:srgbClr val="C00000"/>
                </a:solidFill>
              </a:rPr>
              <a:t>REBIRTH</a:t>
            </a:r>
            <a:endParaRPr lang="tr-TR" sz="6600" b="1" dirty="0">
              <a:solidFill>
                <a:srgbClr val="C00000"/>
              </a:solidFill>
            </a:endParaRPr>
          </a:p>
        </p:txBody>
      </p:sp>
      <p:cxnSp>
        <p:nvCxnSpPr>
          <p:cNvPr id="6" name="Straight Arrow Connector 5"/>
          <p:cNvCxnSpPr/>
          <p:nvPr/>
        </p:nvCxnSpPr>
        <p:spPr>
          <a:xfrm flipH="1" flipV="1">
            <a:off x="2517913" y="3167270"/>
            <a:ext cx="1364976" cy="28094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1559715" y="2756452"/>
            <a:ext cx="1740733" cy="523220"/>
          </a:xfrm>
          <a:prstGeom prst="rect">
            <a:avLst/>
          </a:prstGeom>
          <a:noFill/>
        </p:spPr>
        <p:txBody>
          <a:bodyPr wrap="none" rtlCol="0">
            <a:spAutoFit/>
          </a:bodyPr>
          <a:lstStyle/>
          <a:p>
            <a:r>
              <a:rPr lang="tr-TR" sz="2800" b="1" dirty="0" smtClean="0"/>
              <a:t>DIONYSUS</a:t>
            </a:r>
            <a:endParaRPr lang="tr-TR" sz="2800" b="1" dirty="0"/>
          </a:p>
        </p:txBody>
      </p:sp>
      <p:cxnSp>
        <p:nvCxnSpPr>
          <p:cNvPr id="11" name="Straight Arrow Connector 10"/>
          <p:cNvCxnSpPr>
            <a:stCxn id="4" idx="0"/>
          </p:cNvCxnSpPr>
          <p:nvPr/>
        </p:nvCxnSpPr>
        <p:spPr>
          <a:xfrm flipV="1">
            <a:off x="6085332" y="3018062"/>
            <a:ext cx="0" cy="27863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5387480" y="2582495"/>
            <a:ext cx="1243930" cy="523220"/>
          </a:xfrm>
          <a:prstGeom prst="rect">
            <a:avLst/>
          </a:prstGeom>
          <a:noFill/>
        </p:spPr>
        <p:txBody>
          <a:bodyPr wrap="none" rtlCol="0">
            <a:spAutoFit/>
          </a:bodyPr>
          <a:lstStyle/>
          <a:p>
            <a:r>
              <a:rPr lang="tr-TR" sz="2800" b="1" dirty="0" smtClean="0"/>
              <a:t>CHRIST</a:t>
            </a:r>
            <a:endParaRPr lang="tr-TR" sz="2800" b="1" dirty="0"/>
          </a:p>
        </p:txBody>
      </p:sp>
      <p:cxnSp>
        <p:nvCxnSpPr>
          <p:cNvPr id="14" name="Straight Arrow Connector 13"/>
          <p:cNvCxnSpPr/>
          <p:nvPr/>
        </p:nvCxnSpPr>
        <p:spPr>
          <a:xfrm flipV="1">
            <a:off x="8640417" y="3050353"/>
            <a:ext cx="755374" cy="292637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6" name="TextBox 15"/>
          <p:cNvSpPr txBox="1"/>
          <p:nvPr/>
        </p:nvSpPr>
        <p:spPr>
          <a:xfrm>
            <a:off x="8879755" y="2635478"/>
            <a:ext cx="1586332" cy="523220"/>
          </a:xfrm>
          <a:prstGeom prst="rect">
            <a:avLst/>
          </a:prstGeom>
          <a:noFill/>
        </p:spPr>
        <p:txBody>
          <a:bodyPr wrap="none" rtlCol="0">
            <a:spAutoFit/>
          </a:bodyPr>
          <a:lstStyle/>
          <a:p>
            <a:r>
              <a:rPr lang="tr-TR" sz="2800" b="1" dirty="0" smtClean="0"/>
              <a:t>TAMMUZ</a:t>
            </a:r>
            <a:endParaRPr lang="tr-TR" sz="2800" b="1" dirty="0"/>
          </a:p>
        </p:txBody>
      </p:sp>
    </p:spTree>
    <p:extLst>
      <p:ext uri="{BB962C8B-B14F-4D97-AF65-F5344CB8AC3E}">
        <p14:creationId xmlns:p14="http://schemas.microsoft.com/office/powerpoint/2010/main" val="1473265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64593"/>
            <a:ext cx="12170664" cy="914400"/>
          </a:xfrm>
        </p:spPr>
        <p:txBody>
          <a:bodyPr>
            <a:normAutofit/>
          </a:bodyPr>
          <a:lstStyle/>
          <a:p>
            <a:r>
              <a:rPr lang="tr-TR" sz="4000" b="1" dirty="0" err="1" smtClean="0"/>
              <a:t>Jung</a:t>
            </a:r>
            <a:r>
              <a:rPr lang="tr-TR" sz="4000" b="1" dirty="0" smtClean="0"/>
              <a:t> vs. Freud</a:t>
            </a:r>
            <a:endParaRPr lang="tr-TR" sz="4000" b="1" dirty="0"/>
          </a:p>
        </p:txBody>
      </p:sp>
      <p:sp>
        <p:nvSpPr>
          <p:cNvPr id="3" name="Subtitle 2"/>
          <p:cNvSpPr>
            <a:spLocks noGrp="1"/>
          </p:cNvSpPr>
          <p:nvPr>
            <p:ph type="subTitle" idx="1"/>
          </p:nvPr>
        </p:nvSpPr>
        <p:spPr>
          <a:xfrm>
            <a:off x="0" y="1078992"/>
            <a:ext cx="11984477" cy="5779008"/>
          </a:xfrm>
        </p:spPr>
        <p:txBody>
          <a:bodyPr/>
          <a:lstStyle/>
          <a:p>
            <a:pPr algn="l"/>
            <a:endParaRPr lang="en-US" dirty="0" smtClean="0"/>
          </a:p>
          <a:p>
            <a:pPr algn="l"/>
            <a:r>
              <a:rPr lang="tr-TR" dirty="0" smtClean="0"/>
              <a:t>*</a:t>
            </a:r>
            <a:r>
              <a:rPr lang="tr-TR" dirty="0" err="1" smtClean="0"/>
              <a:t>One</a:t>
            </a:r>
            <a:r>
              <a:rPr lang="tr-TR" dirty="0" smtClean="0"/>
              <a:t> of </a:t>
            </a:r>
            <a:r>
              <a:rPr lang="tr-TR" dirty="0" err="1" smtClean="0"/>
              <a:t>the</a:t>
            </a:r>
            <a:r>
              <a:rPr lang="tr-TR" dirty="0" smtClean="0"/>
              <a:t> </a:t>
            </a:r>
            <a:r>
              <a:rPr lang="tr-TR" dirty="0" err="1" smtClean="0"/>
              <a:t>points</a:t>
            </a:r>
            <a:r>
              <a:rPr lang="tr-TR" dirty="0" smtClean="0"/>
              <a:t> in </a:t>
            </a:r>
            <a:r>
              <a:rPr lang="tr-TR" dirty="0" err="1" smtClean="0"/>
              <a:t>which</a:t>
            </a:r>
            <a:r>
              <a:rPr lang="tr-TR" dirty="0" smtClean="0"/>
              <a:t> </a:t>
            </a:r>
            <a:r>
              <a:rPr lang="tr-TR" dirty="0" err="1" smtClean="0"/>
              <a:t>Jung</a:t>
            </a:r>
            <a:r>
              <a:rPr lang="tr-TR" dirty="0" smtClean="0"/>
              <a:t> </a:t>
            </a:r>
            <a:r>
              <a:rPr lang="tr-TR" dirty="0" err="1" smtClean="0"/>
              <a:t>opposed</a:t>
            </a:r>
            <a:r>
              <a:rPr lang="tr-TR" dirty="0" smtClean="0"/>
              <a:t> Freud is </a:t>
            </a:r>
            <a:r>
              <a:rPr lang="tr-TR" dirty="0" err="1" smtClean="0"/>
              <a:t>the</a:t>
            </a:r>
            <a:r>
              <a:rPr lang="tr-TR" dirty="0" smtClean="0"/>
              <a:t> idea of </a:t>
            </a:r>
            <a:r>
              <a:rPr lang="tr-TR" i="1" dirty="0" smtClean="0"/>
              <a:t>libido </a:t>
            </a:r>
            <a:r>
              <a:rPr lang="tr-TR" dirty="0" err="1" smtClean="0"/>
              <a:t>which</a:t>
            </a:r>
            <a:r>
              <a:rPr lang="tr-TR" dirty="0" smtClean="0"/>
              <a:t> is a </a:t>
            </a:r>
            <a:r>
              <a:rPr lang="tr-TR" dirty="0" err="1" smtClean="0"/>
              <a:t>sexual</a:t>
            </a:r>
            <a:r>
              <a:rPr lang="tr-TR" dirty="0" smtClean="0"/>
              <a:t> </a:t>
            </a:r>
            <a:r>
              <a:rPr lang="tr-TR" dirty="0" err="1" smtClean="0"/>
              <a:t>instict</a:t>
            </a:r>
            <a:r>
              <a:rPr lang="tr-TR" dirty="0" smtClean="0"/>
              <a:t>.</a:t>
            </a:r>
            <a:endParaRPr lang="tr-TR" i="1" dirty="0" smtClean="0"/>
          </a:p>
          <a:p>
            <a:pPr algn="l"/>
            <a:endParaRPr lang="tr-TR" i="1" dirty="0"/>
          </a:p>
          <a:p>
            <a:pPr algn="l"/>
            <a:r>
              <a:rPr lang="tr-TR" i="1" dirty="0" smtClean="0"/>
              <a:t>* </a:t>
            </a:r>
            <a:r>
              <a:rPr lang="tr-TR" dirty="0" err="1" smtClean="0"/>
              <a:t>Jung</a:t>
            </a:r>
            <a:r>
              <a:rPr lang="tr-TR" dirty="0" smtClean="0"/>
              <a:t> </a:t>
            </a:r>
            <a:r>
              <a:rPr lang="tr-TR" dirty="0" err="1" smtClean="0"/>
              <a:t>thinks</a:t>
            </a:r>
            <a:r>
              <a:rPr lang="tr-TR" dirty="0" smtClean="0"/>
              <a:t> </a:t>
            </a:r>
            <a:r>
              <a:rPr lang="tr-TR" dirty="0" err="1" smtClean="0"/>
              <a:t>that</a:t>
            </a:r>
            <a:r>
              <a:rPr lang="tr-TR" dirty="0" smtClean="0"/>
              <a:t> Freud </a:t>
            </a:r>
            <a:r>
              <a:rPr lang="tr-TR" dirty="0" err="1" smtClean="0"/>
              <a:t>puts</a:t>
            </a:r>
            <a:r>
              <a:rPr lang="tr-TR" dirty="0" smtClean="0"/>
              <a:t> </a:t>
            </a:r>
            <a:r>
              <a:rPr lang="tr-TR" dirty="0" err="1" smtClean="0"/>
              <a:t>too</a:t>
            </a:r>
            <a:r>
              <a:rPr lang="tr-TR" dirty="0" smtClean="0"/>
              <a:t> </a:t>
            </a:r>
            <a:r>
              <a:rPr lang="tr-TR" dirty="0" err="1" smtClean="0"/>
              <a:t>much</a:t>
            </a:r>
            <a:r>
              <a:rPr lang="tr-TR" dirty="0" smtClean="0"/>
              <a:t> </a:t>
            </a:r>
            <a:r>
              <a:rPr lang="tr-TR" dirty="0" err="1" smtClean="0"/>
              <a:t>emphasis</a:t>
            </a:r>
            <a:r>
              <a:rPr lang="tr-TR" dirty="0" smtClean="0"/>
              <a:t> on </a:t>
            </a:r>
            <a:r>
              <a:rPr lang="tr-TR" dirty="0" err="1" smtClean="0"/>
              <a:t>sexuality</a:t>
            </a:r>
            <a:r>
              <a:rPr lang="tr-TR" dirty="0" smtClean="0"/>
              <a:t> </a:t>
            </a:r>
            <a:r>
              <a:rPr lang="tr-TR" dirty="0" err="1" smtClean="0"/>
              <a:t>and</a:t>
            </a:r>
            <a:r>
              <a:rPr lang="tr-TR" dirty="0" smtClean="0"/>
              <a:t> </a:t>
            </a:r>
            <a:r>
              <a:rPr lang="tr-TR" dirty="0" err="1" smtClean="0"/>
              <a:t>tries</a:t>
            </a:r>
            <a:r>
              <a:rPr lang="tr-TR" dirty="0" smtClean="0"/>
              <a:t> </a:t>
            </a:r>
            <a:r>
              <a:rPr lang="tr-TR" dirty="0" err="1" smtClean="0"/>
              <a:t>to</a:t>
            </a:r>
            <a:r>
              <a:rPr lang="tr-TR" dirty="0" smtClean="0"/>
              <a:t> de-</a:t>
            </a:r>
            <a:r>
              <a:rPr lang="tr-TR" dirty="0" err="1" smtClean="0"/>
              <a:t>center</a:t>
            </a:r>
            <a:r>
              <a:rPr lang="tr-TR" dirty="0" smtClean="0"/>
              <a:t> it </a:t>
            </a:r>
            <a:r>
              <a:rPr lang="tr-TR" dirty="0" err="1" smtClean="0"/>
              <a:t>with</a:t>
            </a:r>
            <a:r>
              <a:rPr lang="tr-TR" dirty="0" smtClean="0"/>
              <a:t> a </a:t>
            </a:r>
            <a:r>
              <a:rPr lang="tr-TR" dirty="0" err="1" smtClean="0"/>
              <a:t>new</a:t>
            </a:r>
            <a:r>
              <a:rPr lang="tr-TR" dirty="0" smtClean="0"/>
              <a:t> </a:t>
            </a:r>
            <a:r>
              <a:rPr lang="tr-TR" dirty="0" err="1" smtClean="0"/>
              <a:t>term</a:t>
            </a:r>
            <a:r>
              <a:rPr lang="tr-TR" dirty="0" smtClean="0"/>
              <a:t>.</a:t>
            </a:r>
          </a:p>
          <a:p>
            <a:pPr algn="l"/>
            <a:endParaRPr lang="tr-TR" dirty="0" smtClean="0"/>
          </a:p>
          <a:p>
            <a:pPr algn="l"/>
            <a:r>
              <a:rPr lang="tr-TR" dirty="0" smtClean="0"/>
              <a:t>*</a:t>
            </a:r>
            <a:r>
              <a:rPr lang="tr-TR" dirty="0" err="1" smtClean="0"/>
              <a:t>What</a:t>
            </a:r>
            <a:r>
              <a:rPr lang="tr-TR" dirty="0" smtClean="0"/>
              <a:t> </a:t>
            </a:r>
            <a:r>
              <a:rPr lang="tr-TR" dirty="0" err="1" smtClean="0"/>
              <a:t>may</a:t>
            </a:r>
            <a:r>
              <a:rPr lang="tr-TR" dirty="0" smtClean="0"/>
              <a:t> be </a:t>
            </a:r>
            <a:r>
              <a:rPr lang="tr-TR" dirty="0" err="1" smtClean="0"/>
              <a:t>resembled</a:t>
            </a:r>
            <a:r>
              <a:rPr lang="tr-TR" dirty="0" smtClean="0"/>
              <a:t> </a:t>
            </a:r>
            <a:r>
              <a:rPr lang="tr-TR" dirty="0" err="1" smtClean="0"/>
              <a:t>to</a:t>
            </a:r>
            <a:r>
              <a:rPr lang="tr-TR" dirty="0" smtClean="0"/>
              <a:t> </a:t>
            </a:r>
            <a:r>
              <a:rPr lang="tr-TR" i="1" dirty="0" smtClean="0"/>
              <a:t>libido </a:t>
            </a:r>
            <a:r>
              <a:rPr lang="tr-TR" dirty="0" smtClean="0"/>
              <a:t>in </a:t>
            </a:r>
            <a:r>
              <a:rPr lang="tr-TR" dirty="0" err="1" smtClean="0"/>
              <a:t>Jungian</a:t>
            </a:r>
            <a:r>
              <a:rPr lang="tr-TR" dirty="0" smtClean="0"/>
              <a:t> </a:t>
            </a:r>
            <a:r>
              <a:rPr lang="tr-TR" dirty="0" err="1" smtClean="0"/>
              <a:t>psychology</a:t>
            </a:r>
            <a:r>
              <a:rPr lang="tr-TR" dirty="0" smtClean="0"/>
              <a:t> is </a:t>
            </a:r>
            <a:r>
              <a:rPr lang="tr-TR" b="1" i="1" dirty="0" err="1" smtClean="0"/>
              <a:t>psychic</a:t>
            </a:r>
            <a:r>
              <a:rPr lang="tr-TR" b="1" i="1" dirty="0" smtClean="0"/>
              <a:t> </a:t>
            </a:r>
            <a:r>
              <a:rPr lang="tr-TR" b="1" i="1" dirty="0" err="1" smtClean="0"/>
              <a:t>energy</a:t>
            </a:r>
            <a:r>
              <a:rPr lang="tr-TR" b="1" dirty="0" smtClean="0"/>
              <a:t>.</a:t>
            </a:r>
          </a:p>
          <a:p>
            <a:pPr algn="l"/>
            <a:endParaRPr lang="tr-TR" dirty="0"/>
          </a:p>
          <a:p>
            <a:pPr algn="l"/>
            <a:r>
              <a:rPr lang="tr-TR" dirty="0" smtClean="0"/>
              <a:t>*</a:t>
            </a:r>
            <a:r>
              <a:rPr lang="tr-TR" dirty="0" err="1" smtClean="0"/>
              <a:t>However</a:t>
            </a:r>
            <a:r>
              <a:rPr lang="tr-TR" dirty="0" smtClean="0"/>
              <a:t>, </a:t>
            </a:r>
            <a:r>
              <a:rPr lang="tr-TR" dirty="0" err="1" smtClean="0"/>
              <a:t>Jung</a:t>
            </a:r>
            <a:r>
              <a:rPr lang="tr-TR" dirty="0" smtClean="0"/>
              <a:t> </a:t>
            </a:r>
            <a:r>
              <a:rPr lang="tr-TR" dirty="0" err="1" smtClean="0"/>
              <a:t>uses</a:t>
            </a:r>
            <a:r>
              <a:rPr lang="tr-TR" dirty="0" smtClean="0"/>
              <a:t> it as a </a:t>
            </a:r>
            <a:r>
              <a:rPr lang="tr-TR" dirty="0" err="1" smtClean="0"/>
              <a:t>broader</a:t>
            </a:r>
            <a:r>
              <a:rPr lang="tr-TR" dirty="0" smtClean="0"/>
              <a:t> </a:t>
            </a:r>
            <a:r>
              <a:rPr lang="tr-TR" dirty="0" err="1" smtClean="0"/>
              <a:t>term</a:t>
            </a:r>
            <a:r>
              <a:rPr lang="tr-TR" dirty="0" smtClean="0"/>
              <a:t> </a:t>
            </a:r>
            <a:r>
              <a:rPr lang="tr-TR" dirty="0" err="1" smtClean="0"/>
              <a:t>which</a:t>
            </a:r>
            <a:r>
              <a:rPr lang="tr-TR" dirty="0"/>
              <a:t> </a:t>
            </a:r>
            <a:r>
              <a:rPr lang="tr-TR" dirty="0" err="1" smtClean="0"/>
              <a:t>refer</a:t>
            </a:r>
            <a:r>
              <a:rPr lang="tr-TR" dirty="0" smtClean="0"/>
              <a:t> </a:t>
            </a:r>
            <a:r>
              <a:rPr lang="tr-TR" dirty="0" err="1" smtClean="0"/>
              <a:t>to</a:t>
            </a:r>
            <a:r>
              <a:rPr lang="tr-TR" dirty="0" smtClean="0"/>
              <a:t> </a:t>
            </a:r>
            <a:r>
              <a:rPr lang="tr-TR" dirty="0" err="1" smtClean="0"/>
              <a:t>needs</a:t>
            </a:r>
            <a:r>
              <a:rPr lang="tr-TR" dirty="0" smtClean="0"/>
              <a:t> of </a:t>
            </a:r>
            <a:r>
              <a:rPr lang="tr-TR" dirty="0" err="1" smtClean="0"/>
              <a:t>thinking</a:t>
            </a:r>
            <a:r>
              <a:rPr lang="tr-TR" dirty="0" smtClean="0"/>
              <a:t>, </a:t>
            </a:r>
            <a:r>
              <a:rPr lang="tr-TR" dirty="0" err="1" smtClean="0"/>
              <a:t>walking</a:t>
            </a:r>
            <a:r>
              <a:rPr lang="tr-TR" dirty="0" smtClean="0"/>
              <a:t>, </a:t>
            </a:r>
            <a:r>
              <a:rPr lang="tr-TR" dirty="0" err="1" smtClean="0"/>
              <a:t>eating</a:t>
            </a:r>
            <a:r>
              <a:rPr lang="tr-TR" dirty="0"/>
              <a:t> </a:t>
            </a:r>
            <a:r>
              <a:rPr lang="tr-TR" dirty="0" err="1" smtClean="0"/>
              <a:t>and</a:t>
            </a:r>
            <a:r>
              <a:rPr lang="tr-TR" dirty="0" smtClean="0"/>
              <a:t> </a:t>
            </a:r>
            <a:r>
              <a:rPr lang="tr-TR" dirty="0" err="1" smtClean="0"/>
              <a:t>sexuality</a:t>
            </a:r>
            <a:r>
              <a:rPr lang="tr-TR" dirty="0" smtClean="0"/>
              <a:t>. </a:t>
            </a:r>
            <a:r>
              <a:rPr lang="en-US" dirty="0"/>
              <a:t>For Jung the purpose of </a:t>
            </a:r>
            <a:r>
              <a:rPr lang="en-US" b="1" dirty="0"/>
              <a:t>psychic energy </a:t>
            </a:r>
            <a:r>
              <a:rPr lang="en-US" dirty="0"/>
              <a:t>was to motivate the individual in a number of important ways, including spiritually, intellectually, and creatively. It was also an individual's motivational source for seeking pleasure and reducing </a:t>
            </a:r>
            <a:r>
              <a:rPr lang="en-US" dirty="0" smtClean="0"/>
              <a:t>conflict</a:t>
            </a:r>
            <a:r>
              <a:rPr lang="tr-TR" dirty="0" smtClean="0"/>
              <a:t>.</a:t>
            </a:r>
            <a:endParaRPr lang="tr-TR" dirty="0"/>
          </a:p>
        </p:txBody>
      </p:sp>
    </p:spTree>
    <p:extLst>
      <p:ext uri="{BB962C8B-B14F-4D97-AF65-F5344CB8AC3E}">
        <p14:creationId xmlns:p14="http://schemas.microsoft.com/office/powerpoint/2010/main" val="33873733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64593"/>
            <a:ext cx="12170664" cy="914400"/>
          </a:xfrm>
        </p:spPr>
        <p:txBody>
          <a:bodyPr>
            <a:normAutofit/>
          </a:bodyPr>
          <a:lstStyle/>
          <a:p>
            <a:r>
              <a:rPr lang="tr-TR" sz="4000" b="1" dirty="0" smtClean="0"/>
              <a:t>An </a:t>
            </a:r>
            <a:r>
              <a:rPr lang="tr-TR" sz="4000" b="1" dirty="0" err="1" smtClean="0"/>
              <a:t>Example</a:t>
            </a:r>
            <a:r>
              <a:rPr lang="tr-TR" sz="4000" b="1" dirty="0" smtClean="0"/>
              <a:t> of </a:t>
            </a:r>
            <a:r>
              <a:rPr lang="tr-TR" sz="4000" b="1" dirty="0" err="1" smtClean="0"/>
              <a:t>Plot</a:t>
            </a:r>
            <a:r>
              <a:rPr lang="tr-TR" sz="4000" b="1" dirty="0" smtClean="0"/>
              <a:t> </a:t>
            </a:r>
            <a:r>
              <a:rPr lang="tr-TR" sz="4000" b="1" dirty="0" err="1" smtClean="0"/>
              <a:t>Pattern</a:t>
            </a:r>
            <a:r>
              <a:rPr lang="tr-TR" sz="4000" b="1" dirty="0" smtClean="0"/>
              <a:t>: </a:t>
            </a:r>
            <a:r>
              <a:rPr lang="tr-TR" sz="4000" b="1" dirty="0" err="1" smtClean="0"/>
              <a:t>Hero’s</a:t>
            </a:r>
            <a:r>
              <a:rPr lang="tr-TR" sz="4000" b="1" dirty="0" smtClean="0"/>
              <a:t> </a:t>
            </a:r>
            <a:r>
              <a:rPr lang="tr-TR" sz="4000" b="1" dirty="0" err="1" smtClean="0"/>
              <a:t>Journey</a:t>
            </a:r>
            <a:r>
              <a:rPr lang="tr-TR" sz="4000" b="1" dirty="0" smtClean="0"/>
              <a:t> </a:t>
            </a:r>
            <a:r>
              <a:rPr lang="tr-TR" sz="4000" b="1" dirty="0" err="1" smtClean="0"/>
              <a:t>Archetype</a:t>
            </a:r>
            <a:endParaRPr lang="tr-TR" sz="4000" b="1" dirty="0"/>
          </a:p>
        </p:txBody>
      </p:sp>
      <p:sp>
        <p:nvSpPr>
          <p:cNvPr id="3" name="Subtitle 2"/>
          <p:cNvSpPr>
            <a:spLocks noGrp="1"/>
          </p:cNvSpPr>
          <p:nvPr>
            <p:ph type="subTitle" idx="1"/>
          </p:nvPr>
        </p:nvSpPr>
        <p:spPr>
          <a:xfrm>
            <a:off x="0" y="1078992"/>
            <a:ext cx="11984477" cy="5779008"/>
          </a:xfrm>
        </p:spPr>
        <p:txBody>
          <a:bodyPr/>
          <a:lstStyle/>
          <a:p>
            <a:pPr algn="l">
              <a:lnSpc>
                <a:spcPct val="100000"/>
              </a:lnSpc>
              <a:spcBef>
                <a:spcPts val="0"/>
              </a:spcBef>
            </a:pPr>
            <a:endParaRPr lang="tr-TR" dirty="0"/>
          </a:p>
          <a:p>
            <a:pPr algn="l">
              <a:lnSpc>
                <a:spcPct val="100000"/>
              </a:lnSpc>
              <a:spcBef>
                <a:spcPts val="0"/>
              </a:spcBef>
            </a:pPr>
            <a:r>
              <a:rPr lang="tr-TR" dirty="0" smtClean="0"/>
              <a:t>1. </a:t>
            </a:r>
            <a:r>
              <a:rPr lang="tr-TR" dirty="0" err="1" smtClean="0"/>
              <a:t>The</a:t>
            </a:r>
            <a:r>
              <a:rPr lang="tr-TR" dirty="0" smtClean="0"/>
              <a:t> </a:t>
            </a:r>
            <a:r>
              <a:rPr lang="tr-TR" dirty="0" err="1" smtClean="0"/>
              <a:t>hero</a:t>
            </a:r>
            <a:r>
              <a:rPr lang="tr-TR" dirty="0" smtClean="0"/>
              <a:t> is </a:t>
            </a:r>
            <a:r>
              <a:rPr lang="tr-TR" dirty="0" err="1" smtClean="0"/>
              <a:t>forced</a:t>
            </a:r>
            <a:r>
              <a:rPr lang="tr-TR" dirty="0" smtClean="0"/>
              <a:t> </a:t>
            </a:r>
            <a:r>
              <a:rPr lang="tr-TR" dirty="0" err="1" smtClean="0"/>
              <a:t>into</a:t>
            </a:r>
            <a:r>
              <a:rPr lang="tr-TR" dirty="0" smtClean="0"/>
              <a:t> an </a:t>
            </a:r>
            <a:r>
              <a:rPr lang="tr-TR" dirty="0" err="1" smtClean="0"/>
              <a:t>advanture</a:t>
            </a:r>
            <a:r>
              <a:rPr lang="tr-TR" dirty="0" smtClean="0"/>
              <a:t>, </a:t>
            </a:r>
            <a:r>
              <a:rPr lang="tr-TR" dirty="0" err="1" smtClean="0"/>
              <a:t>although</a:t>
            </a:r>
            <a:r>
              <a:rPr lang="tr-TR" dirty="0" smtClean="0"/>
              <a:t> he is not </a:t>
            </a:r>
            <a:r>
              <a:rPr lang="tr-TR" dirty="0" err="1" smtClean="0"/>
              <a:t>willing</a:t>
            </a:r>
            <a:r>
              <a:rPr lang="tr-TR" dirty="0" smtClean="0"/>
              <a:t> </a:t>
            </a:r>
            <a:r>
              <a:rPr lang="tr-TR" dirty="0" err="1" smtClean="0"/>
              <a:t>to</a:t>
            </a:r>
            <a:r>
              <a:rPr lang="tr-TR" dirty="0" smtClean="0"/>
              <a:t> do it, at </a:t>
            </a:r>
            <a:r>
              <a:rPr lang="tr-TR" dirty="0" err="1" smtClean="0"/>
              <a:t>first</a:t>
            </a:r>
            <a:r>
              <a:rPr lang="tr-TR" dirty="0" smtClean="0"/>
              <a:t>. (</a:t>
            </a:r>
            <a:r>
              <a:rPr lang="tr-TR" dirty="0" err="1" smtClean="0"/>
              <a:t>Departure</a:t>
            </a:r>
            <a:r>
              <a:rPr lang="tr-TR" dirty="0" smtClean="0"/>
              <a:t>)</a:t>
            </a:r>
          </a:p>
          <a:p>
            <a:pPr marL="457200" indent="-457200" algn="l">
              <a:lnSpc>
                <a:spcPct val="100000"/>
              </a:lnSpc>
              <a:spcBef>
                <a:spcPts val="0"/>
              </a:spcBef>
              <a:buAutoNum type="arabicPeriod"/>
            </a:pPr>
            <a:endParaRPr lang="tr-TR" dirty="0"/>
          </a:p>
          <a:p>
            <a:pPr algn="l">
              <a:lnSpc>
                <a:spcPct val="100000"/>
              </a:lnSpc>
              <a:spcBef>
                <a:spcPts val="0"/>
              </a:spcBef>
            </a:pPr>
            <a:r>
              <a:rPr lang="tr-TR" dirty="0" smtClean="0"/>
              <a:t>2. </a:t>
            </a:r>
            <a:r>
              <a:rPr lang="tr-TR" dirty="0" err="1" smtClean="0"/>
              <a:t>The</a:t>
            </a:r>
            <a:r>
              <a:rPr lang="tr-TR" dirty="0" smtClean="0"/>
              <a:t> </a:t>
            </a:r>
            <a:r>
              <a:rPr lang="tr-TR" dirty="0" err="1" smtClean="0"/>
              <a:t>hero</a:t>
            </a:r>
            <a:r>
              <a:rPr lang="tr-TR" dirty="0" smtClean="0"/>
              <a:t> </a:t>
            </a:r>
            <a:r>
              <a:rPr lang="tr-TR" dirty="0" err="1" smtClean="0"/>
              <a:t>crosses</a:t>
            </a:r>
            <a:r>
              <a:rPr lang="tr-TR" dirty="0" smtClean="0"/>
              <a:t> a </a:t>
            </a:r>
            <a:r>
              <a:rPr lang="tr-TR" dirty="0" err="1" smtClean="0"/>
              <a:t>threshold</a:t>
            </a:r>
            <a:r>
              <a:rPr lang="tr-TR" dirty="0" smtClean="0"/>
              <a:t> </a:t>
            </a:r>
            <a:r>
              <a:rPr lang="tr-TR" dirty="0" err="1" smtClean="0"/>
              <a:t>into</a:t>
            </a:r>
            <a:r>
              <a:rPr lang="tr-TR" dirty="0" smtClean="0"/>
              <a:t> a </a:t>
            </a:r>
            <a:r>
              <a:rPr lang="tr-TR" dirty="0" err="1" smtClean="0"/>
              <a:t>new</a:t>
            </a:r>
            <a:r>
              <a:rPr lang="tr-TR" dirty="0" smtClean="0"/>
              <a:t>, </a:t>
            </a:r>
            <a:r>
              <a:rPr lang="tr-TR" dirty="0" err="1" smtClean="0"/>
              <a:t>dangerous</a:t>
            </a:r>
            <a:r>
              <a:rPr lang="tr-TR" dirty="0"/>
              <a:t> </a:t>
            </a:r>
            <a:r>
              <a:rPr lang="tr-TR" dirty="0" err="1" smtClean="0"/>
              <a:t>and</a:t>
            </a:r>
            <a:r>
              <a:rPr lang="tr-TR" dirty="0" smtClean="0"/>
              <a:t> </a:t>
            </a:r>
            <a:r>
              <a:rPr lang="tr-TR" dirty="0" err="1" smtClean="0"/>
              <a:t>strange</a:t>
            </a:r>
            <a:r>
              <a:rPr lang="tr-TR" dirty="0" smtClean="0"/>
              <a:t> </a:t>
            </a:r>
            <a:r>
              <a:rPr lang="tr-TR" dirty="0" err="1" smtClean="0"/>
              <a:t>world</a:t>
            </a:r>
            <a:r>
              <a:rPr lang="tr-TR" dirty="0" smtClean="0"/>
              <a:t> </a:t>
            </a:r>
            <a:r>
              <a:rPr lang="tr-TR" dirty="0" err="1" smtClean="0"/>
              <a:t>and</a:t>
            </a:r>
            <a:r>
              <a:rPr lang="tr-TR" dirty="0" smtClean="0"/>
              <a:t> </a:t>
            </a:r>
            <a:r>
              <a:rPr lang="tr-TR" dirty="0" err="1" smtClean="0"/>
              <a:t>becomes</a:t>
            </a:r>
            <a:r>
              <a:rPr lang="tr-TR" dirty="0" smtClean="0"/>
              <a:t> </a:t>
            </a:r>
            <a:r>
              <a:rPr lang="tr-TR" dirty="0" err="1" smtClean="0"/>
              <a:t>more</a:t>
            </a:r>
            <a:r>
              <a:rPr lang="tr-TR" dirty="0" smtClean="0"/>
              <a:t> </a:t>
            </a:r>
            <a:r>
              <a:rPr lang="tr-TR" dirty="0" err="1" smtClean="0"/>
              <a:t>mature</a:t>
            </a:r>
            <a:r>
              <a:rPr lang="tr-TR" dirty="0" smtClean="0"/>
              <a:t>. (</a:t>
            </a:r>
            <a:r>
              <a:rPr lang="tr-TR" dirty="0" err="1" smtClean="0"/>
              <a:t>Initiation</a:t>
            </a:r>
            <a:r>
              <a:rPr lang="tr-TR" dirty="0" smtClean="0"/>
              <a:t>)</a:t>
            </a:r>
          </a:p>
          <a:p>
            <a:pPr algn="l">
              <a:lnSpc>
                <a:spcPct val="100000"/>
              </a:lnSpc>
              <a:spcBef>
                <a:spcPts val="0"/>
              </a:spcBef>
            </a:pPr>
            <a:endParaRPr lang="tr-TR" dirty="0"/>
          </a:p>
          <a:p>
            <a:pPr algn="l">
              <a:lnSpc>
                <a:spcPct val="100000"/>
              </a:lnSpc>
              <a:spcBef>
                <a:spcPts val="0"/>
              </a:spcBef>
            </a:pPr>
            <a:r>
              <a:rPr lang="tr-TR" dirty="0" smtClean="0"/>
              <a:t>3. </a:t>
            </a:r>
            <a:r>
              <a:rPr lang="tr-TR" dirty="0" err="1" smtClean="0"/>
              <a:t>The</a:t>
            </a:r>
            <a:r>
              <a:rPr lang="tr-TR" dirty="0" smtClean="0"/>
              <a:t> </a:t>
            </a:r>
            <a:r>
              <a:rPr lang="tr-TR" dirty="0" err="1" smtClean="0"/>
              <a:t>hero</a:t>
            </a:r>
            <a:r>
              <a:rPr lang="tr-TR" dirty="0" smtClean="0"/>
              <a:t> </a:t>
            </a:r>
            <a:r>
              <a:rPr lang="tr-TR" dirty="0" err="1" smtClean="0"/>
              <a:t>passes</a:t>
            </a:r>
            <a:r>
              <a:rPr lang="tr-TR" dirty="0" smtClean="0"/>
              <a:t> </a:t>
            </a:r>
            <a:r>
              <a:rPr lang="tr-TR" dirty="0" err="1" smtClean="0"/>
              <a:t>through</a:t>
            </a:r>
            <a:r>
              <a:rPr lang="tr-TR" dirty="0" smtClean="0"/>
              <a:t> </a:t>
            </a:r>
            <a:r>
              <a:rPr lang="tr-TR" dirty="0" err="1" smtClean="0"/>
              <a:t>impediments</a:t>
            </a:r>
            <a:r>
              <a:rPr lang="tr-TR" dirty="0" smtClean="0"/>
              <a:t>, has </a:t>
            </a:r>
            <a:r>
              <a:rPr lang="tr-TR" dirty="0" err="1" smtClean="0"/>
              <a:t>to</a:t>
            </a:r>
            <a:r>
              <a:rPr lang="tr-TR" dirty="0" smtClean="0"/>
              <a:t> </a:t>
            </a:r>
            <a:r>
              <a:rPr lang="tr-TR" dirty="0" err="1" smtClean="0"/>
              <a:t>endure</a:t>
            </a:r>
            <a:r>
              <a:rPr lang="tr-TR" dirty="0" smtClean="0"/>
              <a:t> </a:t>
            </a:r>
            <a:r>
              <a:rPr lang="tr-TR" dirty="0" err="1" smtClean="0"/>
              <a:t>physical</a:t>
            </a:r>
            <a:r>
              <a:rPr lang="tr-TR" dirty="0" smtClean="0"/>
              <a:t> </a:t>
            </a:r>
            <a:r>
              <a:rPr lang="tr-TR" dirty="0" err="1" smtClean="0"/>
              <a:t>and</a:t>
            </a:r>
            <a:r>
              <a:rPr lang="tr-TR" dirty="0" smtClean="0"/>
              <a:t> </a:t>
            </a:r>
            <a:r>
              <a:rPr lang="tr-TR" dirty="0" err="1" smtClean="0"/>
              <a:t>psychological</a:t>
            </a:r>
            <a:r>
              <a:rPr lang="tr-TR" dirty="0" smtClean="0"/>
              <a:t> </a:t>
            </a:r>
            <a:r>
              <a:rPr lang="tr-TR" dirty="0" err="1" smtClean="0"/>
              <a:t>difficulties</a:t>
            </a:r>
            <a:r>
              <a:rPr lang="tr-TR" dirty="0"/>
              <a:t> </a:t>
            </a:r>
            <a:r>
              <a:rPr lang="tr-TR" dirty="0" err="1" smtClean="0"/>
              <a:t>and</a:t>
            </a:r>
            <a:r>
              <a:rPr lang="tr-TR" dirty="0" smtClean="0"/>
              <a:t> he </a:t>
            </a:r>
            <a:r>
              <a:rPr lang="tr-TR" dirty="0" err="1" smtClean="0"/>
              <a:t>receives</a:t>
            </a:r>
            <a:r>
              <a:rPr lang="tr-TR" dirty="0" smtClean="0"/>
              <a:t> </a:t>
            </a:r>
            <a:r>
              <a:rPr lang="tr-TR" dirty="0" err="1" smtClean="0"/>
              <a:t>supernatural</a:t>
            </a:r>
            <a:r>
              <a:rPr lang="tr-TR" dirty="0" smtClean="0"/>
              <a:t> </a:t>
            </a:r>
            <a:r>
              <a:rPr lang="tr-TR" dirty="0" err="1" smtClean="0"/>
              <a:t>aid</a:t>
            </a:r>
            <a:r>
              <a:rPr lang="tr-TR" dirty="0" smtClean="0"/>
              <a:t>. (</a:t>
            </a:r>
            <a:r>
              <a:rPr lang="tr-TR" dirty="0" err="1" smtClean="0"/>
              <a:t>The</a:t>
            </a:r>
            <a:r>
              <a:rPr lang="tr-TR" dirty="0" smtClean="0"/>
              <a:t> </a:t>
            </a:r>
            <a:r>
              <a:rPr lang="tr-TR" dirty="0" err="1" smtClean="0"/>
              <a:t>road</a:t>
            </a:r>
            <a:r>
              <a:rPr lang="tr-TR" dirty="0" smtClean="0"/>
              <a:t> of </a:t>
            </a:r>
            <a:r>
              <a:rPr lang="tr-TR" dirty="0" err="1" smtClean="0"/>
              <a:t>trials</a:t>
            </a:r>
            <a:r>
              <a:rPr lang="tr-TR" dirty="0" smtClean="0"/>
              <a:t>) </a:t>
            </a:r>
          </a:p>
          <a:p>
            <a:pPr algn="l">
              <a:lnSpc>
                <a:spcPct val="100000"/>
              </a:lnSpc>
              <a:spcBef>
                <a:spcPts val="0"/>
              </a:spcBef>
            </a:pPr>
            <a:endParaRPr lang="tr-TR" dirty="0"/>
          </a:p>
          <a:p>
            <a:pPr algn="l">
              <a:lnSpc>
                <a:spcPct val="100000"/>
              </a:lnSpc>
              <a:spcBef>
                <a:spcPts val="0"/>
              </a:spcBef>
            </a:pPr>
            <a:r>
              <a:rPr lang="tr-TR" dirty="0" smtClean="0"/>
              <a:t>4. </a:t>
            </a:r>
            <a:r>
              <a:rPr lang="tr-TR" dirty="0" err="1" smtClean="0"/>
              <a:t>The</a:t>
            </a:r>
            <a:r>
              <a:rPr lang="tr-TR" dirty="0" smtClean="0"/>
              <a:t> </a:t>
            </a:r>
            <a:r>
              <a:rPr lang="tr-TR" dirty="0" err="1" smtClean="0"/>
              <a:t>hero</a:t>
            </a:r>
            <a:r>
              <a:rPr lang="tr-TR" dirty="0" smtClean="0"/>
              <a:t> </a:t>
            </a:r>
            <a:r>
              <a:rPr lang="tr-TR" dirty="0" err="1" smtClean="0"/>
              <a:t>enters</a:t>
            </a:r>
            <a:r>
              <a:rPr lang="tr-TR" dirty="0" smtClean="0"/>
              <a:t> </a:t>
            </a:r>
            <a:r>
              <a:rPr lang="tr-TR" dirty="0" err="1" smtClean="0"/>
              <a:t>into</a:t>
            </a:r>
            <a:r>
              <a:rPr lang="tr-TR" dirty="0" smtClean="0"/>
              <a:t> an </a:t>
            </a:r>
            <a:r>
              <a:rPr lang="tr-TR" dirty="0" err="1" smtClean="0"/>
              <a:t>innermost</a:t>
            </a:r>
            <a:r>
              <a:rPr lang="tr-TR" dirty="0" smtClean="0"/>
              <a:t> </a:t>
            </a:r>
            <a:r>
              <a:rPr lang="tr-TR" dirty="0" err="1" smtClean="0"/>
              <a:t>cave</a:t>
            </a:r>
            <a:r>
              <a:rPr lang="tr-TR" dirty="0" smtClean="0"/>
              <a:t>, </a:t>
            </a:r>
            <a:r>
              <a:rPr lang="tr-TR" dirty="0" err="1" smtClean="0"/>
              <a:t>underworld</a:t>
            </a:r>
            <a:r>
              <a:rPr lang="tr-TR" dirty="0" smtClean="0"/>
              <a:t> </a:t>
            </a:r>
            <a:r>
              <a:rPr lang="tr-TR" dirty="0" err="1" smtClean="0"/>
              <a:t>or</a:t>
            </a:r>
            <a:r>
              <a:rPr lang="tr-TR" dirty="0" smtClean="0"/>
              <a:t> </a:t>
            </a:r>
            <a:r>
              <a:rPr lang="tr-TR" dirty="0" err="1" smtClean="0"/>
              <a:t>some</a:t>
            </a:r>
            <a:r>
              <a:rPr lang="tr-TR" dirty="0" smtClean="0"/>
              <a:t> </a:t>
            </a:r>
            <a:r>
              <a:rPr lang="tr-TR" dirty="0" err="1" smtClean="0"/>
              <a:t>other</a:t>
            </a:r>
            <a:r>
              <a:rPr lang="tr-TR" dirty="0" smtClean="0"/>
              <a:t> </a:t>
            </a:r>
            <a:r>
              <a:rPr lang="tr-TR" dirty="0" err="1" smtClean="0"/>
              <a:t>place</a:t>
            </a:r>
            <a:r>
              <a:rPr lang="tr-TR" dirty="0" smtClean="0"/>
              <a:t> of </a:t>
            </a:r>
            <a:r>
              <a:rPr lang="tr-TR" dirty="0" err="1" smtClean="0"/>
              <a:t>great</a:t>
            </a:r>
            <a:r>
              <a:rPr lang="tr-TR" dirty="0" smtClean="0"/>
              <a:t> </a:t>
            </a:r>
            <a:r>
              <a:rPr lang="tr-TR" dirty="0" err="1" smtClean="0"/>
              <a:t>trial</a:t>
            </a:r>
            <a:r>
              <a:rPr lang="tr-TR" dirty="0" smtClean="0"/>
              <a:t>. (</a:t>
            </a:r>
            <a:r>
              <a:rPr lang="tr-TR" dirty="0" err="1" smtClean="0"/>
              <a:t>It</a:t>
            </a:r>
            <a:r>
              <a:rPr lang="tr-TR" dirty="0" smtClean="0"/>
              <a:t> </a:t>
            </a:r>
            <a:r>
              <a:rPr lang="tr-TR" dirty="0" err="1" smtClean="0"/>
              <a:t>may</a:t>
            </a:r>
            <a:r>
              <a:rPr lang="tr-TR" dirty="0" smtClean="0"/>
              <a:t> be a </a:t>
            </a:r>
            <a:r>
              <a:rPr lang="tr-TR" dirty="0" err="1" smtClean="0"/>
              <a:t>physical</a:t>
            </a:r>
            <a:r>
              <a:rPr lang="tr-TR" dirty="0" smtClean="0"/>
              <a:t> </a:t>
            </a:r>
            <a:r>
              <a:rPr lang="tr-TR" dirty="0" err="1" smtClean="0"/>
              <a:t>or</a:t>
            </a:r>
            <a:r>
              <a:rPr lang="tr-TR" dirty="0" smtClean="0"/>
              <a:t> </a:t>
            </a:r>
            <a:r>
              <a:rPr lang="tr-TR" dirty="0" err="1" smtClean="0"/>
              <a:t>psychological</a:t>
            </a:r>
            <a:r>
              <a:rPr lang="tr-TR" dirty="0" smtClean="0"/>
              <a:t>.) </a:t>
            </a:r>
            <a:r>
              <a:rPr lang="tr-TR" dirty="0" err="1" smtClean="0"/>
              <a:t>This</a:t>
            </a:r>
            <a:r>
              <a:rPr lang="tr-TR" dirty="0" smtClean="0"/>
              <a:t> </a:t>
            </a:r>
            <a:r>
              <a:rPr lang="tr-TR" dirty="0" err="1" smtClean="0"/>
              <a:t>experience</a:t>
            </a:r>
            <a:r>
              <a:rPr lang="tr-TR" dirty="0" smtClean="0"/>
              <a:t> </a:t>
            </a:r>
            <a:r>
              <a:rPr lang="tr-TR" dirty="0" err="1" smtClean="0"/>
              <a:t>changes</a:t>
            </a:r>
            <a:r>
              <a:rPr lang="tr-TR" dirty="0" smtClean="0"/>
              <a:t> </a:t>
            </a:r>
            <a:r>
              <a:rPr lang="tr-TR" dirty="0" err="1" smtClean="0"/>
              <a:t>the</a:t>
            </a:r>
            <a:r>
              <a:rPr lang="tr-TR" dirty="0" smtClean="0"/>
              <a:t> </a:t>
            </a:r>
            <a:r>
              <a:rPr lang="tr-TR" dirty="0" err="1" smtClean="0"/>
              <a:t>hero</a:t>
            </a:r>
            <a:r>
              <a:rPr lang="tr-TR" dirty="0" smtClean="0"/>
              <a:t>. (</a:t>
            </a:r>
            <a:r>
              <a:rPr lang="tr-TR" dirty="0" err="1" smtClean="0"/>
              <a:t>The</a:t>
            </a:r>
            <a:r>
              <a:rPr lang="tr-TR" dirty="0" smtClean="0"/>
              <a:t> </a:t>
            </a:r>
            <a:r>
              <a:rPr lang="tr-TR" dirty="0" err="1" smtClean="0"/>
              <a:t>Innermost</a:t>
            </a:r>
            <a:r>
              <a:rPr lang="tr-TR" dirty="0" smtClean="0"/>
              <a:t> </a:t>
            </a:r>
            <a:r>
              <a:rPr lang="tr-TR" dirty="0" err="1" smtClean="0"/>
              <a:t>Cave</a:t>
            </a:r>
            <a:r>
              <a:rPr lang="tr-TR" dirty="0" smtClean="0"/>
              <a:t>)</a:t>
            </a:r>
          </a:p>
          <a:p>
            <a:pPr algn="l">
              <a:lnSpc>
                <a:spcPct val="100000"/>
              </a:lnSpc>
              <a:spcBef>
                <a:spcPts val="0"/>
              </a:spcBef>
            </a:pPr>
            <a:endParaRPr lang="tr-TR" dirty="0"/>
          </a:p>
          <a:p>
            <a:pPr algn="l">
              <a:lnSpc>
                <a:spcPct val="100000"/>
              </a:lnSpc>
              <a:spcBef>
                <a:spcPts val="0"/>
              </a:spcBef>
            </a:pPr>
            <a:r>
              <a:rPr lang="tr-TR" dirty="0" smtClean="0"/>
              <a:t>5 . </a:t>
            </a:r>
            <a:r>
              <a:rPr lang="tr-TR" dirty="0" err="1" smtClean="0"/>
              <a:t>The</a:t>
            </a:r>
            <a:r>
              <a:rPr lang="tr-TR" dirty="0" smtClean="0"/>
              <a:t> </a:t>
            </a:r>
            <a:r>
              <a:rPr lang="tr-TR" dirty="0" err="1" smtClean="0"/>
              <a:t>hero</a:t>
            </a:r>
            <a:r>
              <a:rPr lang="tr-TR" dirty="0" smtClean="0"/>
              <a:t> </a:t>
            </a:r>
            <a:r>
              <a:rPr lang="tr-TR" dirty="0" err="1" smtClean="0"/>
              <a:t>gains</a:t>
            </a:r>
            <a:r>
              <a:rPr lang="tr-TR" dirty="0" smtClean="0"/>
              <a:t> </a:t>
            </a:r>
            <a:r>
              <a:rPr lang="tr-TR" dirty="0" err="1" smtClean="0"/>
              <a:t>wisdom</a:t>
            </a:r>
            <a:r>
              <a:rPr lang="tr-TR" dirty="0" smtClean="0"/>
              <a:t> </a:t>
            </a:r>
            <a:r>
              <a:rPr lang="tr-TR" dirty="0" err="1" smtClean="0"/>
              <a:t>and</a:t>
            </a:r>
            <a:r>
              <a:rPr lang="tr-TR" dirty="0" smtClean="0"/>
              <a:t> </a:t>
            </a:r>
            <a:r>
              <a:rPr lang="tr-TR" dirty="0" err="1" smtClean="0"/>
              <a:t>provides</a:t>
            </a:r>
            <a:r>
              <a:rPr lang="tr-TR" dirty="0" smtClean="0"/>
              <a:t> </a:t>
            </a:r>
            <a:r>
              <a:rPr lang="tr-TR" dirty="0" err="1" smtClean="0"/>
              <a:t>the</a:t>
            </a:r>
            <a:r>
              <a:rPr lang="tr-TR" dirty="0" smtClean="0"/>
              <a:t> </a:t>
            </a:r>
            <a:r>
              <a:rPr lang="tr-TR" dirty="0" err="1" smtClean="0"/>
              <a:t>order</a:t>
            </a:r>
            <a:r>
              <a:rPr lang="tr-TR" dirty="0" smtClean="0"/>
              <a:t> </a:t>
            </a:r>
            <a:r>
              <a:rPr lang="tr-TR" dirty="0" err="1" smtClean="0"/>
              <a:t>that</a:t>
            </a:r>
            <a:r>
              <a:rPr lang="tr-TR" dirty="0" smtClean="0"/>
              <a:t> is </a:t>
            </a:r>
            <a:r>
              <a:rPr lang="tr-TR" dirty="0" err="1" smtClean="0"/>
              <a:t>absent</a:t>
            </a:r>
            <a:r>
              <a:rPr lang="tr-TR" dirty="0" smtClean="0"/>
              <a:t> </a:t>
            </a:r>
            <a:r>
              <a:rPr lang="tr-TR" dirty="0" err="1" smtClean="0"/>
              <a:t>or</a:t>
            </a:r>
            <a:r>
              <a:rPr lang="tr-TR" dirty="0" smtClean="0"/>
              <a:t> </a:t>
            </a:r>
            <a:r>
              <a:rPr lang="tr-TR" dirty="0" err="1" smtClean="0"/>
              <a:t>under</a:t>
            </a:r>
            <a:r>
              <a:rPr lang="tr-TR" dirty="0" smtClean="0"/>
              <a:t> </a:t>
            </a:r>
            <a:r>
              <a:rPr lang="tr-TR" dirty="0" err="1" smtClean="0"/>
              <a:t>threat</a:t>
            </a:r>
            <a:r>
              <a:rPr lang="tr-TR" dirty="0" smtClean="0"/>
              <a:t>.  </a:t>
            </a:r>
          </a:p>
          <a:p>
            <a:pPr marL="457200" indent="-457200" algn="l">
              <a:lnSpc>
                <a:spcPct val="100000"/>
              </a:lnSpc>
              <a:spcBef>
                <a:spcPts val="0"/>
              </a:spcBef>
              <a:buAutoNum type="arabicPeriod"/>
            </a:pPr>
            <a:endParaRPr lang="tr-TR" dirty="0" smtClean="0"/>
          </a:p>
          <a:p>
            <a:pPr marL="457200" indent="-457200" algn="l">
              <a:lnSpc>
                <a:spcPct val="100000"/>
              </a:lnSpc>
              <a:spcBef>
                <a:spcPts val="0"/>
              </a:spcBef>
              <a:buAutoNum type="arabicPeriod"/>
            </a:pPr>
            <a:endParaRPr lang="tr-TR" dirty="0"/>
          </a:p>
          <a:p>
            <a:pPr marL="457200" indent="-457200" algn="l">
              <a:lnSpc>
                <a:spcPct val="100000"/>
              </a:lnSpc>
              <a:spcBef>
                <a:spcPts val="0"/>
              </a:spcBef>
              <a:buAutoNum type="arabicPeriod"/>
            </a:pPr>
            <a:endParaRPr lang="tr-TR" dirty="0" smtClean="0"/>
          </a:p>
        </p:txBody>
      </p:sp>
    </p:spTree>
    <p:extLst>
      <p:ext uri="{BB962C8B-B14F-4D97-AF65-F5344CB8AC3E}">
        <p14:creationId xmlns:p14="http://schemas.microsoft.com/office/powerpoint/2010/main" val="414299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randombar(horizontal)">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64593"/>
            <a:ext cx="12170664" cy="914400"/>
          </a:xfrm>
        </p:spPr>
        <p:txBody>
          <a:bodyPr>
            <a:normAutofit/>
          </a:bodyPr>
          <a:lstStyle/>
          <a:p>
            <a:r>
              <a:rPr lang="tr-TR" sz="4000" b="1" dirty="0" err="1" smtClean="0"/>
              <a:t>Archetypal</a:t>
            </a:r>
            <a:r>
              <a:rPr lang="tr-TR" sz="4000" b="1" dirty="0" smtClean="0"/>
              <a:t> </a:t>
            </a:r>
            <a:r>
              <a:rPr lang="tr-TR" sz="4000" b="1" dirty="0" err="1" smtClean="0"/>
              <a:t>Literary</a:t>
            </a:r>
            <a:r>
              <a:rPr lang="tr-TR" sz="4000" b="1" dirty="0" smtClean="0"/>
              <a:t> </a:t>
            </a:r>
            <a:r>
              <a:rPr lang="tr-TR" sz="4000" b="1" dirty="0" err="1" smtClean="0"/>
              <a:t>Criticism</a:t>
            </a:r>
            <a:endParaRPr lang="tr-TR" sz="4000" b="1" dirty="0"/>
          </a:p>
        </p:txBody>
      </p:sp>
      <p:sp>
        <p:nvSpPr>
          <p:cNvPr id="3" name="Subtitle 2"/>
          <p:cNvSpPr>
            <a:spLocks noGrp="1"/>
          </p:cNvSpPr>
          <p:nvPr>
            <p:ph type="subTitle" idx="1"/>
          </p:nvPr>
        </p:nvSpPr>
        <p:spPr>
          <a:xfrm>
            <a:off x="0" y="1078992"/>
            <a:ext cx="11984477" cy="5779008"/>
          </a:xfrm>
        </p:spPr>
        <p:txBody>
          <a:bodyPr/>
          <a:lstStyle/>
          <a:p>
            <a:pPr algn="l">
              <a:lnSpc>
                <a:spcPct val="100000"/>
              </a:lnSpc>
              <a:spcBef>
                <a:spcPts val="0"/>
              </a:spcBef>
            </a:pPr>
            <a:endParaRPr lang="tr-TR" dirty="0"/>
          </a:p>
          <a:p>
            <a:r>
              <a:rPr lang="en-US" b="1" dirty="0"/>
              <a:t>Archetypal literary criticism</a:t>
            </a:r>
            <a:r>
              <a:rPr lang="en-US" dirty="0"/>
              <a:t> is a type of critical theory that interprets a text by focusing on recurring myths and archetypes in the narrative, symbols, images, and character types in a literary work</a:t>
            </a:r>
            <a:r>
              <a:rPr lang="en-US" dirty="0" smtClean="0"/>
              <a:t>.</a:t>
            </a:r>
            <a:endParaRPr lang="tr-TR" dirty="0" smtClean="0"/>
          </a:p>
          <a:p>
            <a:r>
              <a:rPr lang="en-US" b="1" dirty="0"/>
              <a:t>Archetypal</a:t>
            </a:r>
            <a:r>
              <a:rPr lang="en-US" dirty="0"/>
              <a:t> criticism argues that archetypes determine the form and function of literary works, that a text's meaning is shaped by cultural and psychological myths. </a:t>
            </a:r>
          </a:p>
          <a:p>
            <a:r>
              <a:rPr lang="en-US" dirty="0"/>
              <a:t/>
            </a:r>
            <a:br>
              <a:rPr lang="en-US" dirty="0"/>
            </a:br>
            <a:endParaRPr lang="tr-TR" dirty="0" smtClean="0"/>
          </a:p>
          <a:p>
            <a:pPr marL="457200" indent="-457200" algn="l">
              <a:lnSpc>
                <a:spcPct val="100000"/>
              </a:lnSpc>
              <a:spcBef>
                <a:spcPts val="0"/>
              </a:spcBef>
              <a:buAutoNum type="arabicPeriod"/>
            </a:pPr>
            <a:endParaRPr lang="tr-TR" dirty="0"/>
          </a:p>
          <a:p>
            <a:pPr marL="457200" indent="-457200" algn="l">
              <a:lnSpc>
                <a:spcPct val="100000"/>
              </a:lnSpc>
              <a:spcBef>
                <a:spcPts val="0"/>
              </a:spcBef>
              <a:buAutoNum type="arabicPeriod"/>
            </a:pPr>
            <a:endParaRPr lang="tr-TR" dirty="0" smtClean="0"/>
          </a:p>
        </p:txBody>
      </p:sp>
    </p:spTree>
    <p:extLst>
      <p:ext uri="{BB962C8B-B14F-4D97-AF65-F5344CB8AC3E}">
        <p14:creationId xmlns:p14="http://schemas.microsoft.com/office/powerpoint/2010/main" val="24188947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64593"/>
            <a:ext cx="12170664" cy="914400"/>
          </a:xfrm>
        </p:spPr>
        <p:txBody>
          <a:bodyPr>
            <a:normAutofit fontScale="90000"/>
          </a:bodyPr>
          <a:lstStyle/>
          <a:p>
            <a:r>
              <a:rPr lang="tr-TR" sz="4000" b="1" dirty="0" err="1" smtClean="0"/>
              <a:t>Hero’s</a:t>
            </a:r>
            <a:r>
              <a:rPr lang="tr-TR" sz="4000" b="1" dirty="0" smtClean="0"/>
              <a:t> </a:t>
            </a:r>
            <a:r>
              <a:rPr lang="tr-TR" sz="4000" b="1" dirty="0" err="1" smtClean="0"/>
              <a:t>Journey</a:t>
            </a:r>
            <a:r>
              <a:rPr lang="tr-TR" sz="4000" b="1" dirty="0" smtClean="0"/>
              <a:t> </a:t>
            </a:r>
            <a:r>
              <a:rPr lang="tr-TR" sz="4000" b="1" dirty="0" err="1" smtClean="0"/>
              <a:t>Archetype</a:t>
            </a:r>
            <a:r>
              <a:rPr lang="tr-TR" sz="4000" b="1" dirty="0" smtClean="0"/>
              <a:t> (</a:t>
            </a:r>
            <a:r>
              <a:rPr lang="tr-TR" sz="4000" b="1" dirty="0" err="1" smtClean="0"/>
              <a:t>The</a:t>
            </a:r>
            <a:r>
              <a:rPr lang="tr-TR" sz="4000" b="1" dirty="0" smtClean="0"/>
              <a:t> </a:t>
            </a:r>
            <a:r>
              <a:rPr lang="tr-TR" sz="4000" b="1" dirty="0" err="1" smtClean="0"/>
              <a:t>Quest</a:t>
            </a:r>
            <a:r>
              <a:rPr lang="tr-TR" sz="4000" b="1" dirty="0" smtClean="0"/>
              <a:t>): </a:t>
            </a:r>
            <a:r>
              <a:rPr lang="tr-TR" sz="4000" b="1" dirty="0" err="1" smtClean="0"/>
              <a:t>The</a:t>
            </a:r>
            <a:r>
              <a:rPr lang="tr-TR" sz="4000" b="1" dirty="0" smtClean="0"/>
              <a:t> </a:t>
            </a:r>
            <a:r>
              <a:rPr lang="tr-TR" sz="4000" b="1" dirty="0" err="1" smtClean="0"/>
              <a:t>Lord</a:t>
            </a:r>
            <a:r>
              <a:rPr lang="tr-TR" sz="4000" b="1" dirty="0" smtClean="0"/>
              <a:t> of </a:t>
            </a:r>
            <a:r>
              <a:rPr lang="tr-TR" sz="4000" b="1" dirty="0" err="1" smtClean="0"/>
              <a:t>the</a:t>
            </a:r>
            <a:r>
              <a:rPr lang="tr-TR" sz="4000" b="1" dirty="0" smtClean="0"/>
              <a:t> Rings </a:t>
            </a:r>
            <a:r>
              <a:rPr lang="tr-TR" sz="4000" b="1" dirty="0" err="1" smtClean="0"/>
              <a:t>Example</a:t>
            </a:r>
            <a:endParaRPr lang="tr-TR" sz="4000" b="1" dirty="0"/>
          </a:p>
        </p:txBody>
      </p:sp>
      <p:sp>
        <p:nvSpPr>
          <p:cNvPr id="3" name="Subtitle 2"/>
          <p:cNvSpPr>
            <a:spLocks noGrp="1"/>
          </p:cNvSpPr>
          <p:nvPr>
            <p:ph type="subTitle" idx="1"/>
          </p:nvPr>
        </p:nvSpPr>
        <p:spPr>
          <a:xfrm>
            <a:off x="0" y="1078992"/>
            <a:ext cx="11984477" cy="5779008"/>
          </a:xfrm>
        </p:spPr>
        <p:txBody>
          <a:bodyPr/>
          <a:lstStyle/>
          <a:p>
            <a:pPr algn="l">
              <a:lnSpc>
                <a:spcPct val="100000"/>
              </a:lnSpc>
              <a:spcBef>
                <a:spcPts val="0"/>
              </a:spcBef>
            </a:pPr>
            <a:r>
              <a:rPr lang="tr-TR" i="1" dirty="0" err="1" smtClean="0"/>
              <a:t>The</a:t>
            </a:r>
            <a:r>
              <a:rPr lang="tr-TR" i="1" dirty="0" smtClean="0"/>
              <a:t> </a:t>
            </a:r>
            <a:r>
              <a:rPr lang="tr-TR" i="1" dirty="0" err="1" smtClean="0"/>
              <a:t>hero</a:t>
            </a:r>
            <a:r>
              <a:rPr lang="tr-TR" i="1" dirty="0" smtClean="0"/>
              <a:t> is </a:t>
            </a:r>
            <a:r>
              <a:rPr lang="tr-TR" i="1" dirty="0" err="1" smtClean="0"/>
              <a:t>forced</a:t>
            </a:r>
            <a:r>
              <a:rPr lang="tr-TR" i="1" dirty="0" smtClean="0"/>
              <a:t> </a:t>
            </a:r>
            <a:r>
              <a:rPr lang="tr-TR" i="1" dirty="0" err="1" smtClean="0"/>
              <a:t>into</a:t>
            </a:r>
            <a:r>
              <a:rPr lang="tr-TR" i="1" dirty="0" smtClean="0"/>
              <a:t> an </a:t>
            </a:r>
            <a:r>
              <a:rPr lang="tr-TR" i="1" dirty="0" err="1" smtClean="0"/>
              <a:t>adventure</a:t>
            </a:r>
            <a:r>
              <a:rPr lang="tr-TR" i="1" dirty="0" smtClean="0"/>
              <a:t> </a:t>
            </a:r>
            <a:r>
              <a:rPr lang="tr-TR" i="1" dirty="0" err="1" smtClean="0"/>
              <a:t>though</a:t>
            </a:r>
            <a:endParaRPr lang="tr-TR" i="1" dirty="0" smtClean="0"/>
          </a:p>
          <a:p>
            <a:pPr algn="l">
              <a:lnSpc>
                <a:spcPct val="100000"/>
              </a:lnSpc>
              <a:spcBef>
                <a:spcPts val="0"/>
              </a:spcBef>
            </a:pPr>
            <a:r>
              <a:rPr lang="tr-TR" i="1" dirty="0" smtClean="0"/>
              <a:t>he is </a:t>
            </a:r>
            <a:r>
              <a:rPr lang="tr-TR" i="1" dirty="0" err="1" smtClean="0"/>
              <a:t>unwilling</a:t>
            </a:r>
            <a:r>
              <a:rPr lang="tr-TR" i="1" dirty="0" smtClean="0"/>
              <a:t>. </a:t>
            </a:r>
            <a:endParaRPr lang="tr-TR" i="1" dirty="0"/>
          </a:p>
          <a:p>
            <a:pPr algn="l">
              <a:lnSpc>
                <a:spcPct val="100000"/>
              </a:lnSpc>
              <a:spcBef>
                <a:spcPts val="0"/>
              </a:spcBef>
            </a:pPr>
            <a:endParaRPr lang="tr-TR" dirty="0" smtClean="0"/>
          </a:p>
          <a:p>
            <a:pPr algn="l">
              <a:lnSpc>
                <a:spcPct val="100000"/>
              </a:lnSpc>
              <a:spcBef>
                <a:spcPts val="0"/>
              </a:spcBef>
            </a:pPr>
            <a:r>
              <a:rPr lang="tr-TR" dirty="0" err="1" smtClean="0"/>
              <a:t>When</a:t>
            </a:r>
            <a:r>
              <a:rPr lang="tr-TR" dirty="0" smtClean="0"/>
              <a:t> </a:t>
            </a:r>
            <a:r>
              <a:rPr lang="tr-TR" dirty="0" err="1" smtClean="0"/>
              <a:t>Frodo</a:t>
            </a:r>
            <a:r>
              <a:rPr lang="tr-TR" dirty="0" smtClean="0"/>
              <a:t> </a:t>
            </a:r>
            <a:r>
              <a:rPr lang="tr-TR" dirty="0" err="1" smtClean="0"/>
              <a:t>learns</a:t>
            </a:r>
            <a:r>
              <a:rPr lang="tr-TR" dirty="0" smtClean="0"/>
              <a:t> </a:t>
            </a:r>
            <a:r>
              <a:rPr lang="tr-TR" dirty="0" err="1" smtClean="0"/>
              <a:t>the</a:t>
            </a:r>
            <a:r>
              <a:rPr lang="tr-TR" dirty="0" smtClean="0"/>
              <a:t> </a:t>
            </a:r>
            <a:r>
              <a:rPr lang="tr-TR" dirty="0" err="1" smtClean="0"/>
              <a:t>secret</a:t>
            </a:r>
            <a:r>
              <a:rPr lang="tr-TR" dirty="0" smtClean="0"/>
              <a:t> </a:t>
            </a:r>
            <a:r>
              <a:rPr lang="tr-TR" dirty="0" err="1" smtClean="0"/>
              <a:t>about</a:t>
            </a:r>
            <a:r>
              <a:rPr lang="tr-TR" dirty="0" smtClean="0"/>
              <a:t> </a:t>
            </a:r>
            <a:r>
              <a:rPr lang="tr-TR" dirty="0" err="1" smtClean="0"/>
              <a:t>the</a:t>
            </a:r>
            <a:r>
              <a:rPr lang="tr-TR" dirty="0" smtClean="0"/>
              <a:t> ring, </a:t>
            </a:r>
          </a:p>
          <a:p>
            <a:pPr algn="l">
              <a:lnSpc>
                <a:spcPct val="100000"/>
              </a:lnSpc>
              <a:spcBef>
                <a:spcPts val="0"/>
              </a:spcBef>
            </a:pPr>
            <a:r>
              <a:rPr lang="tr-TR" dirty="0" smtClean="0"/>
              <a:t>he </a:t>
            </a:r>
            <a:r>
              <a:rPr lang="tr-TR" dirty="0" err="1" smtClean="0"/>
              <a:t>tries</a:t>
            </a:r>
            <a:r>
              <a:rPr lang="tr-TR" dirty="0" smtClean="0"/>
              <a:t> </a:t>
            </a:r>
            <a:r>
              <a:rPr lang="tr-TR" dirty="0" err="1" smtClean="0"/>
              <a:t>to</a:t>
            </a:r>
            <a:r>
              <a:rPr lang="tr-TR" dirty="0" smtClean="0"/>
              <a:t> </a:t>
            </a:r>
            <a:r>
              <a:rPr lang="tr-TR" dirty="0" err="1" smtClean="0"/>
              <a:t>give</a:t>
            </a:r>
            <a:r>
              <a:rPr lang="tr-TR" dirty="0" smtClean="0"/>
              <a:t> it </a:t>
            </a:r>
            <a:r>
              <a:rPr lang="tr-TR" dirty="0" err="1" smtClean="0"/>
              <a:t>to</a:t>
            </a:r>
            <a:r>
              <a:rPr lang="tr-TR" dirty="0" smtClean="0"/>
              <a:t> </a:t>
            </a:r>
            <a:r>
              <a:rPr lang="tr-TR" dirty="0" err="1" smtClean="0"/>
              <a:t>Gandalf</a:t>
            </a:r>
            <a:r>
              <a:rPr lang="tr-TR" dirty="0" smtClean="0"/>
              <a:t> (a </a:t>
            </a:r>
            <a:r>
              <a:rPr lang="tr-TR" dirty="0" err="1" smtClean="0"/>
              <a:t>wizard</a:t>
            </a:r>
            <a:r>
              <a:rPr lang="tr-TR" dirty="0" smtClean="0"/>
              <a:t>). </a:t>
            </a:r>
            <a:endParaRPr lang="tr-TR" dirty="0"/>
          </a:p>
          <a:p>
            <a:pPr algn="l">
              <a:lnSpc>
                <a:spcPct val="100000"/>
              </a:lnSpc>
              <a:spcBef>
                <a:spcPts val="0"/>
              </a:spcBef>
            </a:pPr>
            <a:endParaRPr lang="tr-TR" dirty="0" smtClean="0"/>
          </a:p>
          <a:p>
            <a:pPr algn="l">
              <a:lnSpc>
                <a:spcPct val="100000"/>
              </a:lnSpc>
              <a:spcBef>
                <a:spcPts val="0"/>
              </a:spcBef>
            </a:pPr>
            <a:r>
              <a:rPr lang="tr-TR" dirty="0" err="1" smtClean="0"/>
              <a:t>However</a:t>
            </a:r>
            <a:r>
              <a:rPr lang="tr-TR" dirty="0" smtClean="0"/>
              <a:t>, </a:t>
            </a:r>
            <a:r>
              <a:rPr lang="tr-TR" dirty="0" err="1" smtClean="0"/>
              <a:t>Gandalf</a:t>
            </a:r>
            <a:r>
              <a:rPr lang="tr-TR" dirty="0" smtClean="0"/>
              <a:t> </a:t>
            </a:r>
            <a:r>
              <a:rPr lang="tr-TR" dirty="0" err="1" smtClean="0"/>
              <a:t>who</a:t>
            </a:r>
            <a:r>
              <a:rPr lang="tr-TR" dirty="0" smtClean="0"/>
              <a:t> is </a:t>
            </a:r>
            <a:r>
              <a:rPr lang="tr-TR" dirty="0" err="1" smtClean="0"/>
              <a:t>afraid</a:t>
            </a:r>
            <a:r>
              <a:rPr lang="tr-TR" dirty="0" smtClean="0"/>
              <a:t> of </a:t>
            </a:r>
            <a:r>
              <a:rPr lang="tr-TR" dirty="0" err="1" smtClean="0"/>
              <a:t>the</a:t>
            </a:r>
            <a:r>
              <a:rPr lang="tr-TR" dirty="0" smtClean="0"/>
              <a:t> </a:t>
            </a:r>
            <a:r>
              <a:rPr lang="tr-TR" dirty="0" err="1" smtClean="0"/>
              <a:t>ring’s</a:t>
            </a:r>
            <a:r>
              <a:rPr lang="tr-TR" dirty="0" smtClean="0"/>
              <a:t> </a:t>
            </a:r>
          </a:p>
          <a:p>
            <a:pPr algn="l">
              <a:lnSpc>
                <a:spcPct val="100000"/>
              </a:lnSpc>
              <a:spcBef>
                <a:spcPts val="0"/>
              </a:spcBef>
            </a:pPr>
            <a:r>
              <a:rPr lang="tr-TR" dirty="0" err="1"/>
              <a:t>p</a:t>
            </a:r>
            <a:r>
              <a:rPr lang="tr-TR" dirty="0" err="1" smtClean="0"/>
              <a:t>ossible</a:t>
            </a:r>
            <a:r>
              <a:rPr lang="tr-TR" dirty="0" smtClean="0"/>
              <a:t> </a:t>
            </a:r>
            <a:r>
              <a:rPr lang="tr-TR" dirty="0" err="1" smtClean="0"/>
              <a:t>power</a:t>
            </a:r>
            <a:r>
              <a:rPr lang="tr-TR" dirty="0" smtClean="0"/>
              <a:t> on </a:t>
            </a:r>
            <a:r>
              <a:rPr lang="tr-TR" dirty="0" err="1" smtClean="0"/>
              <a:t>himself</a:t>
            </a:r>
            <a:r>
              <a:rPr lang="tr-TR" dirty="0" smtClean="0"/>
              <a:t> </a:t>
            </a:r>
            <a:r>
              <a:rPr lang="tr-TR" dirty="0" err="1" smtClean="0"/>
              <a:t>refuses</a:t>
            </a:r>
            <a:r>
              <a:rPr lang="tr-TR" dirty="0" smtClean="0"/>
              <a:t> </a:t>
            </a:r>
            <a:r>
              <a:rPr lang="tr-TR" dirty="0" err="1" smtClean="0"/>
              <a:t>and</a:t>
            </a:r>
            <a:r>
              <a:rPr lang="tr-TR" dirty="0" smtClean="0"/>
              <a:t> </a:t>
            </a:r>
            <a:r>
              <a:rPr lang="tr-TR" dirty="0" err="1" smtClean="0"/>
              <a:t>convinces</a:t>
            </a:r>
            <a:endParaRPr lang="tr-TR" dirty="0" smtClean="0"/>
          </a:p>
          <a:p>
            <a:pPr algn="l">
              <a:lnSpc>
                <a:spcPct val="100000"/>
              </a:lnSpc>
              <a:spcBef>
                <a:spcPts val="0"/>
              </a:spcBef>
            </a:pPr>
            <a:r>
              <a:rPr lang="tr-TR" dirty="0" err="1" smtClean="0"/>
              <a:t>Frodo</a:t>
            </a:r>
            <a:r>
              <a:rPr lang="tr-TR" dirty="0" smtClean="0"/>
              <a:t> </a:t>
            </a:r>
            <a:r>
              <a:rPr lang="tr-TR" dirty="0" err="1" smtClean="0"/>
              <a:t>to</a:t>
            </a:r>
            <a:r>
              <a:rPr lang="tr-TR" dirty="0" smtClean="0"/>
              <a:t> </a:t>
            </a:r>
            <a:r>
              <a:rPr lang="tr-TR" dirty="0" err="1" smtClean="0"/>
              <a:t>keep</a:t>
            </a:r>
            <a:r>
              <a:rPr lang="tr-TR" dirty="0" smtClean="0"/>
              <a:t> it </a:t>
            </a:r>
            <a:r>
              <a:rPr lang="tr-TR" dirty="0" err="1" smtClean="0"/>
              <a:t>and</a:t>
            </a:r>
            <a:r>
              <a:rPr lang="tr-TR" dirty="0" smtClean="0"/>
              <a:t> </a:t>
            </a:r>
            <a:r>
              <a:rPr lang="tr-TR" dirty="0" err="1" smtClean="0"/>
              <a:t>to</a:t>
            </a:r>
            <a:r>
              <a:rPr lang="tr-TR" dirty="0" smtClean="0"/>
              <a:t> </a:t>
            </a:r>
            <a:r>
              <a:rPr lang="tr-TR" dirty="0" err="1" smtClean="0"/>
              <a:t>bring</a:t>
            </a:r>
            <a:r>
              <a:rPr lang="tr-TR" dirty="0" smtClean="0"/>
              <a:t> it </a:t>
            </a:r>
            <a:r>
              <a:rPr lang="tr-TR" dirty="0" err="1" smtClean="0"/>
              <a:t>to</a:t>
            </a:r>
            <a:r>
              <a:rPr lang="tr-TR" dirty="0" smtClean="0"/>
              <a:t> a </a:t>
            </a:r>
            <a:r>
              <a:rPr lang="tr-TR" dirty="0" err="1" smtClean="0"/>
              <a:t>rendezvous</a:t>
            </a:r>
            <a:endParaRPr lang="tr-TR" dirty="0" smtClean="0"/>
          </a:p>
          <a:p>
            <a:pPr algn="l">
              <a:lnSpc>
                <a:spcPct val="100000"/>
              </a:lnSpc>
              <a:spcBef>
                <a:spcPts val="0"/>
              </a:spcBef>
            </a:pPr>
            <a:r>
              <a:rPr lang="tr-TR" dirty="0" err="1" smtClean="0"/>
              <a:t>place</a:t>
            </a:r>
            <a:r>
              <a:rPr lang="tr-TR" dirty="0" smtClean="0"/>
              <a:t>. </a:t>
            </a:r>
            <a:endParaRPr lang="tr-TR" dirty="0"/>
          </a:p>
          <a:p>
            <a:pPr marL="457200" indent="-457200" algn="l">
              <a:lnSpc>
                <a:spcPct val="100000"/>
              </a:lnSpc>
              <a:spcBef>
                <a:spcPts val="0"/>
              </a:spcBef>
              <a:buAutoNum type="arabicPeriod"/>
            </a:pPr>
            <a:endParaRPr lang="tr-TR"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6480" y="1078992"/>
            <a:ext cx="6044184" cy="5779008"/>
          </a:xfrm>
          <a:prstGeom prst="rect">
            <a:avLst/>
          </a:prstGeom>
        </p:spPr>
      </p:pic>
    </p:spTree>
    <p:extLst>
      <p:ext uri="{BB962C8B-B14F-4D97-AF65-F5344CB8AC3E}">
        <p14:creationId xmlns:p14="http://schemas.microsoft.com/office/powerpoint/2010/main" val="23141090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64593"/>
            <a:ext cx="12170664" cy="914400"/>
          </a:xfrm>
        </p:spPr>
        <p:txBody>
          <a:bodyPr>
            <a:normAutofit/>
          </a:bodyPr>
          <a:lstStyle/>
          <a:p>
            <a:r>
              <a:rPr lang="tr-TR" sz="4000" b="1" dirty="0" err="1"/>
              <a:t>Hero’s</a:t>
            </a:r>
            <a:r>
              <a:rPr lang="tr-TR" sz="4000" b="1" dirty="0"/>
              <a:t> </a:t>
            </a:r>
            <a:r>
              <a:rPr lang="tr-TR" sz="4000" b="1" dirty="0" err="1"/>
              <a:t>Journey</a:t>
            </a:r>
            <a:r>
              <a:rPr lang="tr-TR" sz="4000" b="1" dirty="0"/>
              <a:t> </a:t>
            </a:r>
            <a:r>
              <a:rPr lang="tr-TR" sz="4000" b="1" dirty="0" err="1"/>
              <a:t>Archetype</a:t>
            </a:r>
            <a:r>
              <a:rPr lang="tr-TR" sz="4000" b="1" dirty="0"/>
              <a:t>: </a:t>
            </a:r>
            <a:r>
              <a:rPr lang="tr-TR" sz="4000" b="1" dirty="0" err="1"/>
              <a:t>The</a:t>
            </a:r>
            <a:r>
              <a:rPr lang="tr-TR" sz="4000" b="1" dirty="0"/>
              <a:t> </a:t>
            </a:r>
            <a:r>
              <a:rPr lang="tr-TR" sz="4000" b="1" dirty="0" err="1"/>
              <a:t>Lord</a:t>
            </a:r>
            <a:r>
              <a:rPr lang="tr-TR" sz="4000" b="1" dirty="0"/>
              <a:t> of </a:t>
            </a:r>
            <a:r>
              <a:rPr lang="tr-TR" sz="4000" b="1" dirty="0" err="1"/>
              <a:t>the</a:t>
            </a:r>
            <a:r>
              <a:rPr lang="tr-TR" sz="4000" b="1" dirty="0"/>
              <a:t> Rings </a:t>
            </a:r>
            <a:r>
              <a:rPr lang="tr-TR" sz="4000" b="1" dirty="0" err="1"/>
              <a:t>Example</a:t>
            </a:r>
            <a:endParaRPr lang="tr-TR" sz="4000" b="1" dirty="0"/>
          </a:p>
        </p:txBody>
      </p:sp>
      <p:sp>
        <p:nvSpPr>
          <p:cNvPr id="3" name="Subtitle 2"/>
          <p:cNvSpPr>
            <a:spLocks noGrp="1"/>
          </p:cNvSpPr>
          <p:nvPr>
            <p:ph type="subTitle" idx="1"/>
          </p:nvPr>
        </p:nvSpPr>
        <p:spPr>
          <a:xfrm>
            <a:off x="0" y="1078992"/>
            <a:ext cx="11984477" cy="5779008"/>
          </a:xfrm>
        </p:spPr>
        <p:txBody>
          <a:bodyPr/>
          <a:lstStyle/>
          <a:p>
            <a:pPr algn="l">
              <a:lnSpc>
                <a:spcPct val="100000"/>
              </a:lnSpc>
              <a:spcBef>
                <a:spcPts val="0"/>
              </a:spcBef>
            </a:pPr>
            <a:r>
              <a:rPr lang="tr-TR" i="1" dirty="0" err="1"/>
              <a:t>The</a:t>
            </a:r>
            <a:r>
              <a:rPr lang="tr-TR" i="1" dirty="0"/>
              <a:t> </a:t>
            </a:r>
            <a:r>
              <a:rPr lang="tr-TR" i="1" dirty="0" err="1"/>
              <a:t>hero</a:t>
            </a:r>
            <a:r>
              <a:rPr lang="tr-TR" i="1" dirty="0"/>
              <a:t> </a:t>
            </a:r>
            <a:r>
              <a:rPr lang="tr-TR" i="1" dirty="0" err="1"/>
              <a:t>crosses</a:t>
            </a:r>
            <a:r>
              <a:rPr lang="tr-TR" i="1" dirty="0"/>
              <a:t> a </a:t>
            </a:r>
            <a:r>
              <a:rPr lang="tr-TR" i="1" dirty="0" err="1"/>
              <a:t>treshold</a:t>
            </a:r>
            <a:r>
              <a:rPr lang="tr-TR" i="1" dirty="0"/>
              <a:t> </a:t>
            </a:r>
            <a:r>
              <a:rPr lang="tr-TR" i="1" dirty="0" err="1"/>
              <a:t>into</a:t>
            </a:r>
            <a:r>
              <a:rPr lang="tr-TR" i="1" dirty="0"/>
              <a:t> a </a:t>
            </a:r>
            <a:r>
              <a:rPr lang="tr-TR" i="1" dirty="0" err="1" smtClean="0"/>
              <a:t>new</a:t>
            </a:r>
            <a:r>
              <a:rPr lang="tr-TR" i="1" dirty="0"/>
              <a:t> </a:t>
            </a:r>
            <a:r>
              <a:rPr lang="tr-TR" i="1" dirty="0" err="1"/>
              <a:t>w</a:t>
            </a:r>
            <a:r>
              <a:rPr lang="tr-TR" i="1" dirty="0" err="1" smtClean="0"/>
              <a:t>orld</a:t>
            </a:r>
            <a:r>
              <a:rPr lang="tr-TR" i="1" dirty="0" smtClean="0"/>
              <a:t>.</a:t>
            </a:r>
          </a:p>
          <a:p>
            <a:pPr algn="l">
              <a:lnSpc>
                <a:spcPct val="100000"/>
              </a:lnSpc>
              <a:spcBef>
                <a:spcPts val="0"/>
              </a:spcBef>
            </a:pPr>
            <a:endParaRPr lang="tr-TR" i="1" dirty="0"/>
          </a:p>
          <a:p>
            <a:pPr algn="l">
              <a:lnSpc>
                <a:spcPct val="100000"/>
              </a:lnSpc>
              <a:spcBef>
                <a:spcPts val="0"/>
              </a:spcBef>
            </a:pPr>
            <a:endParaRPr lang="tr-TR" i="1" dirty="0" smtClean="0"/>
          </a:p>
          <a:p>
            <a:pPr algn="l">
              <a:lnSpc>
                <a:spcPct val="100000"/>
              </a:lnSpc>
              <a:spcBef>
                <a:spcPts val="0"/>
              </a:spcBef>
            </a:pPr>
            <a:endParaRPr lang="tr-TR" i="1" dirty="0" smtClean="0"/>
          </a:p>
          <a:p>
            <a:pPr algn="l">
              <a:lnSpc>
                <a:spcPct val="100000"/>
              </a:lnSpc>
              <a:spcBef>
                <a:spcPts val="0"/>
              </a:spcBef>
            </a:pPr>
            <a:r>
              <a:rPr lang="tr-TR" dirty="0" err="1" smtClean="0"/>
              <a:t>The</a:t>
            </a:r>
            <a:r>
              <a:rPr lang="tr-TR" dirty="0" smtClean="0"/>
              <a:t> </a:t>
            </a:r>
            <a:r>
              <a:rPr lang="tr-TR" dirty="0" err="1" smtClean="0"/>
              <a:t>hobbits</a:t>
            </a:r>
            <a:r>
              <a:rPr lang="tr-TR" dirty="0" smtClean="0"/>
              <a:t>, </a:t>
            </a:r>
            <a:r>
              <a:rPr lang="tr-TR" dirty="0" err="1" smtClean="0"/>
              <a:t>who</a:t>
            </a:r>
            <a:r>
              <a:rPr lang="tr-TR" dirty="0" smtClean="0"/>
              <a:t> </a:t>
            </a:r>
            <a:r>
              <a:rPr lang="tr-TR" dirty="0" err="1" smtClean="0"/>
              <a:t>have</a:t>
            </a:r>
            <a:r>
              <a:rPr lang="tr-TR" dirty="0" smtClean="0"/>
              <a:t> </a:t>
            </a:r>
            <a:r>
              <a:rPr lang="tr-TR" dirty="0" err="1" smtClean="0"/>
              <a:t>led</a:t>
            </a:r>
            <a:r>
              <a:rPr lang="tr-TR" dirty="0" smtClean="0"/>
              <a:t> a life </a:t>
            </a:r>
            <a:r>
              <a:rPr lang="tr-TR" dirty="0" err="1" smtClean="0"/>
              <a:t>away</a:t>
            </a:r>
            <a:r>
              <a:rPr lang="tr-TR" dirty="0" smtClean="0"/>
              <a:t> </a:t>
            </a:r>
            <a:r>
              <a:rPr lang="tr-TR" dirty="0" err="1" smtClean="0"/>
              <a:t>from</a:t>
            </a:r>
            <a:r>
              <a:rPr lang="tr-TR" dirty="0" smtClean="0"/>
              <a:t> </a:t>
            </a:r>
            <a:r>
              <a:rPr lang="tr-TR" dirty="0" err="1" smtClean="0"/>
              <a:t>the</a:t>
            </a:r>
            <a:endParaRPr lang="tr-TR" dirty="0" smtClean="0"/>
          </a:p>
          <a:p>
            <a:pPr algn="l">
              <a:lnSpc>
                <a:spcPct val="100000"/>
              </a:lnSpc>
              <a:spcBef>
                <a:spcPts val="0"/>
              </a:spcBef>
            </a:pPr>
            <a:r>
              <a:rPr lang="tr-TR" dirty="0" err="1" smtClean="0"/>
              <a:t>chaos</a:t>
            </a:r>
            <a:r>
              <a:rPr lang="tr-TR" dirty="0" smtClean="0"/>
              <a:t> of </a:t>
            </a:r>
            <a:r>
              <a:rPr lang="tr-TR" dirty="0" err="1" smtClean="0"/>
              <a:t>the</a:t>
            </a:r>
            <a:r>
              <a:rPr lang="tr-TR" dirty="0" smtClean="0"/>
              <a:t> rest of </a:t>
            </a:r>
            <a:r>
              <a:rPr lang="tr-TR" dirty="0" err="1" smtClean="0"/>
              <a:t>the</a:t>
            </a:r>
            <a:r>
              <a:rPr lang="tr-TR" dirty="0" smtClean="0"/>
              <a:t> </a:t>
            </a:r>
            <a:r>
              <a:rPr lang="tr-TR" dirty="0" err="1" smtClean="0"/>
              <a:t>world</a:t>
            </a:r>
            <a:r>
              <a:rPr lang="tr-TR" dirty="0" smtClean="0"/>
              <a:t>, </a:t>
            </a:r>
            <a:r>
              <a:rPr lang="tr-TR" dirty="0" err="1" smtClean="0"/>
              <a:t>enter</a:t>
            </a:r>
            <a:r>
              <a:rPr lang="tr-TR" dirty="0" smtClean="0"/>
              <a:t> </a:t>
            </a:r>
            <a:r>
              <a:rPr lang="tr-TR" dirty="0" err="1" smtClean="0"/>
              <a:t>into</a:t>
            </a:r>
            <a:r>
              <a:rPr lang="tr-TR" dirty="0" smtClean="0"/>
              <a:t> a </a:t>
            </a:r>
            <a:r>
              <a:rPr lang="tr-TR" dirty="0" err="1" smtClean="0"/>
              <a:t>new</a:t>
            </a:r>
            <a:endParaRPr lang="tr-TR" dirty="0" smtClean="0"/>
          </a:p>
          <a:p>
            <a:pPr algn="l">
              <a:lnSpc>
                <a:spcPct val="100000"/>
              </a:lnSpc>
              <a:spcBef>
                <a:spcPts val="0"/>
              </a:spcBef>
            </a:pPr>
            <a:r>
              <a:rPr lang="tr-TR" dirty="0" err="1" smtClean="0"/>
              <a:t>space</a:t>
            </a:r>
            <a:r>
              <a:rPr lang="tr-TR" dirty="0"/>
              <a:t>.</a:t>
            </a:r>
          </a:p>
          <a:p>
            <a:pPr marL="457200" indent="-457200" algn="l">
              <a:lnSpc>
                <a:spcPct val="100000"/>
              </a:lnSpc>
              <a:spcBef>
                <a:spcPts val="0"/>
              </a:spcBef>
              <a:buAutoNum type="arabicPeriod"/>
            </a:pPr>
            <a:endParaRPr lang="tr-TR"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4456" y="969264"/>
            <a:ext cx="6236208" cy="5888735"/>
          </a:xfrm>
          <a:prstGeom prst="rect">
            <a:avLst/>
          </a:prstGeom>
        </p:spPr>
      </p:pic>
      <p:sp>
        <p:nvSpPr>
          <p:cNvPr id="5" name="TextBox 4"/>
          <p:cNvSpPr txBox="1"/>
          <p:nvPr/>
        </p:nvSpPr>
        <p:spPr>
          <a:xfrm>
            <a:off x="6053328" y="6071616"/>
            <a:ext cx="6224012" cy="646331"/>
          </a:xfrm>
          <a:prstGeom prst="rect">
            <a:avLst/>
          </a:prstGeom>
          <a:noFill/>
        </p:spPr>
        <p:txBody>
          <a:bodyPr wrap="none" rtlCol="0">
            <a:spAutoFit/>
          </a:bodyPr>
          <a:lstStyle/>
          <a:p>
            <a:r>
              <a:rPr lang="tr-TR" dirty="0" smtClean="0">
                <a:solidFill>
                  <a:schemeClr val="bg1"/>
                </a:solidFill>
              </a:rPr>
              <a:t>SAM: </a:t>
            </a:r>
            <a:r>
              <a:rPr lang="tr-TR" dirty="0" err="1" smtClean="0">
                <a:solidFill>
                  <a:schemeClr val="bg1"/>
                </a:solidFill>
              </a:rPr>
              <a:t>If</a:t>
            </a:r>
            <a:r>
              <a:rPr lang="tr-TR" dirty="0" smtClean="0">
                <a:solidFill>
                  <a:schemeClr val="bg1"/>
                </a:solidFill>
              </a:rPr>
              <a:t> I </a:t>
            </a:r>
            <a:r>
              <a:rPr lang="tr-TR" dirty="0" err="1" smtClean="0">
                <a:solidFill>
                  <a:schemeClr val="bg1"/>
                </a:solidFill>
              </a:rPr>
              <a:t>take</a:t>
            </a:r>
            <a:r>
              <a:rPr lang="tr-TR" dirty="0" smtClean="0">
                <a:solidFill>
                  <a:schemeClr val="bg1"/>
                </a:solidFill>
              </a:rPr>
              <a:t> </a:t>
            </a:r>
            <a:r>
              <a:rPr lang="tr-TR" dirty="0" err="1" smtClean="0">
                <a:solidFill>
                  <a:schemeClr val="bg1"/>
                </a:solidFill>
              </a:rPr>
              <a:t>one</a:t>
            </a:r>
            <a:r>
              <a:rPr lang="tr-TR" dirty="0" smtClean="0">
                <a:solidFill>
                  <a:schemeClr val="bg1"/>
                </a:solidFill>
              </a:rPr>
              <a:t> </a:t>
            </a:r>
            <a:r>
              <a:rPr lang="tr-TR" dirty="0" err="1" smtClean="0">
                <a:solidFill>
                  <a:schemeClr val="bg1"/>
                </a:solidFill>
              </a:rPr>
              <a:t>more</a:t>
            </a:r>
            <a:r>
              <a:rPr lang="tr-TR" dirty="0" smtClean="0">
                <a:solidFill>
                  <a:schemeClr val="bg1"/>
                </a:solidFill>
              </a:rPr>
              <a:t> step, </a:t>
            </a:r>
            <a:r>
              <a:rPr lang="tr-TR" dirty="0" err="1" smtClean="0">
                <a:solidFill>
                  <a:schemeClr val="bg1"/>
                </a:solidFill>
              </a:rPr>
              <a:t>it’ll</a:t>
            </a:r>
            <a:r>
              <a:rPr lang="tr-TR" dirty="0" smtClean="0">
                <a:solidFill>
                  <a:schemeClr val="bg1"/>
                </a:solidFill>
              </a:rPr>
              <a:t> be </a:t>
            </a:r>
            <a:r>
              <a:rPr lang="tr-TR" dirty="0" err="1" smtClean="0">
                <a:solidFill>
                  <a:schemeClr val="bg1"/>
                </a:solidFill>
              </a:rPr>
              <a:t>the</a:t>
            </a:r>
            <a:r>
              <a:rPr lang="tr-TR" dirty="0" smtClean="0">
                <a:solidFill>
                  <a:schemeClr val="bg1"/>
                </a:solidFill>
              </a:rPr>
              <a:t> </a:t>
            </a:r>
            <a:r>
              <a:rPr lang="tr-TR" dirty="0" err="1" smtClean="0">
                <a:solidFill>
                  <a:schemeClr val="bg1"/>
                </a:solidFill>
              </a:rPr>
              <a:t>farthest</a:t>
            </a:r>
            <a:r>
              <a:rPr lang="tr-TR" dirty="0" smtClean="0">
                <a:solidFill>
                  <a:schemeClr val="bg1"/>
                </a:solidFill>
              </a:rPr>
              <a:t> </a:t>
            </a:r>
            <a:r>
              <a:rPr lang="tr-TR" dirty="0" err="1" smtClean="0">
                <a:solidFill>
                  <a:schemeClr val="bg1"/>
                </a:solidFill>
              </a:rPr>
              <a:t>way</a:t>
            </a:r>
            <a:r>
              <a:rPr lang="tr-TR" dirty="0" smtClean="0">
                <a:solidFill>
                  <a:schemeClr val="bg1"/>
                </a:solidFill>
              </a:rPr>
              <a:t> </a:t>
            </a:r>
            <a:r>
              <a:rPr lang="tr-TR" dirty="0" err="1" smtClean="0">
                <a:solidFill>
                  <a:schemeClr val="bg1"/>
                </a:solidFill>
              </a:rPr>
              <a:t>from</a:t>
            </a:r>
            <a:r>
              <a:rPr lang="tr-TR" dirty="0" smtClean="0">
                <a:solidFill>
                  <a:schemeClr val="bg1"/>
                </a:solidFill>
              </a:rPr>
              <a:t> </a:t>
            </a:r>
            <a:r>
              <a:rPr lang="tr-TR" dirty="0" err="1" smtClean="0">
                <a:solidFill>
                  <a:schemeClr val="bg1"/>
                </a:solidFill>
              </a:rPr>
              <a:t>home</a:t>
            </a:r>
            <a:endParaRPr lang="tr-TR" dirty="0" smtClean="0">
              <a:solidFill>
                <a:schemeClr val="bg1"/>
              </a:solidFill>
            </a:endParaRPr>
          </a:p>
          <a:p>
            <a:r>
              <a:rPr lang="tr-TR" dirty="0" err="1" smtClean="0">
                <a:solidFill>
                  <a:schemeClr val="bg1"/>
                </a:solidFill>
              </a:rPr>
              <a:t>I’ve</a:t>
            </a:r>
            <a:r>
              <a:rPr lang="tr-TR" dirty="0" smtClean="0">
                <a:solidFill>
                  <a:schemeClr val="bg1"/>
                </a:solidFill>
              </a:rPr>
              <a:t> ever </a:t>
            </a:r>
            <a:r>
              <a:rPr lang="tr-TR" dirty="0" err="1" smtClean="0">
                <a:solidFill>
                  <a:schemeClr val="bg1"/>
                </a:solidFill>
              </a:rPr>
              <a:t>been</a:t>
            </a:r>
            <a:r>
              <a:rPr lang="tr-TR" dirty="0" smtClean="0">
                <a:solidFill>
                  <a:schemeClr val="bg1"/>
                </a:solidFill>
              </a:rPr>
              <a:t>.</a:t>
            </a:r>
            <a:endParaRPr lang="tr-TR" dirty="0">
              <a:solidFill>
                <a:schemeClr val="bg1"/>
              </a:solidFill>
            </a:endParaRPr>
          </a:p>
        </p:txBody>
      </p:sp>
    </p:spTree>
    <p:extLst>
      <p:ext uri="{BB962C8B-B14F-4D97-AF65-F5344CB8AC3E}">
        <p14:creationId xmlns:p14="http://schemas.microsoft.com/office/powerpoint/2010/main" val="9960239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64593"/>
            <a:ext cx="12170664" cy="914400"/>
          </a:xfrm>
        </p:spPr>
        <p:txBody>
          <a:bodyPr>
            <a:normAutofit/>
          </a:bodyPr>
          <a:lstStyle/>
          <a:p>
            <a:r>
              <a:rPr lang="tr-TR" sz="4000" b="1" dirty="0" err="1"/>
              <a:t>Hero’s</a:t>
            </a:r>
            <a:r>
              <a:rPr lang="tr-TR" sz="4000" b="1" dirty="0"/>
              <a:t> </a:t>
            </a:r>
            <a:r>
              <a:rPr lang="tr-TR" sz="4000" b="1" dirty="0" err="1"/>
              <a:t>Journey</a:t>
            </a:r>
            <a:r>
              <a:rPr lang="tr-TR" sz="4000" b="1" dirty="0"/>
              <a:t> </a:t>
            </a:r>
            <a:r>
              <a:rPr lang="tr-TR" sz="4000" b="1" dirty="0" err="1"/>
              <a:t>Archetype</a:t>
            </a:r>
            <a:r>
              <a:rPr lang="tr-TR" sz="4000" b="1" dirty="0"/>
              <a:t>: </a:t>
            </a:r>
            <a:r>
              <a:rPr lang="tr-TR" sz="4000" b="1" dirty="0" err="1"/>
              <a:t>The</a:t>
            </a:r>
            <a:r>
              <a:rPr lang="tr-TR" sz="4000" b="1" dirty="0"/>
              <a:t> </a:t>
            </a:r>
            <a:r>
              <a:rPr lang="tr-TR" sz="4000" b="1" dirty="0" err="1"/>
              <a:t>Lord</a:t>
            </a:r>
            <a:r>
              <a:rPr lang="tr-TR" sz="4000" b="1" dirty="0"/>
              <a:t> of </a:t>
            </a:r>
            <a:r>
              <a:rPr lang="tr-TR" sz="4000" b="1" dirty="0" err="1"/>
              <a:t>the</a:t>
            </a:r>
            <a:r>
              <a:rPr lang="tr-TR" sz="4000" b="1" dirty="0"/>
              <a:t> Rings </a:t>
            </a:r>
            <a:r>
              <a:rPr lang="tr-TR" sz="4000" b="1" dirty="0" err="1"/>
              <a:t>Example</a:t>
            </a:r>
            <a:endParaRPr lang="tr-TR" sz="4000" b="1" dirty="0"/>
          </a:p>
        </p:txBody>
      </p:sp>
      <p:sp>
        <p:nvSpPr>
          <p:cNvPr id="3" name="Subtitle 2"/>
          <p:cNvSpPr>
            <a:spLocks noGrp="1"/>
          </p:cNvSpPr>
          <p:nvPr>
            <p:ph type="subTitle" idx="1"/>
          </p:nvPr>
        </p:nvSpPr>
        <p:spPr>
          <a:xfrm>
            <a:off x="0" y="1078992"/>
            <a:ext cx="11984477" cy="5779008"/>
          </a:xfrm>
        </p:spPr>
        <p:txBody>
          <a:bodyPr/>
          <a:lstStyle/>
          <a:p>
            <a:pPr algn="l">
              <a:lnSpc>
                <a:spcPct val="100000"/>
              </a:lnSpc>
              <a:spcBef>
                <a:spcPts val="0"/>
              </a:spcBef>
            </a:pPr>
            <a:r>
              <a:rPr lang="tr-TR" i="1" dirty="0" err="1" smtClean="0"/>
              <a:t>This</a:t>
            </a:r>
            <a:r>
              <a:rPr lang="tr-TR" i="1" dirty="0" smtClean="0"/>
              <a:t> is </a:t>
            </a:r>
            <a:r>
              <a:rPr lang="tr-TR" i="1" dirty="0" err="1" smtClean="0"/>
              <a:t>also</a:t>
            </a:r>
            <a:r>
              <a:rPr lang="tr-TR" i="1" dirty="0" smtClean="0"/>
              <a:t> a </a:t>
            </a:r>
            <a:r>
              <a:rPr lang="tr-TR" i="1" dirty="0" err="1" smtClean="0"/>
              <a:t>dangerous</a:t>
            </a:r>
            <a:r>
              <a:rPr lang="tr-TR" i="1" dirty="0" smtClean="0"/>
              <a:t> </a:t>
            </a:r>
            <a:r>
              <a:rPr lang="tr-TR" i="1" dirty="0" err="1" smtClean="0"/>
              <a:t>one</a:t>
            </a:r>
            <a:r>
              <a:rPr lang="tr-TR" i="1" dirty="0" smtClean="0"/>
              <a:t>.</a:t>
            </a:r>
          </a:p>
          <a:p>
            <a:pPr algn="l">
              <a:lnSpc>
                <a:spcPct val="100000"/>
              </a:lnSpc>
              <a:spcBef>
                <a:spcPts val="0"/>
              </a:spcBef>
            </a:pPr>
            <a:endParaRPr lang="tr-TR" i="1" dirty="0" smtClean="0"/>
          </a:p>
          <a:p>
            <a:pPr algn="l">
              <a:lnSpc>
                <a:spcPct val="100000"/>
              </a:lnSpc>
              <a:spcBef>
                <a:spcPts val="0"/>
              </a:spcBef>
            </a:pPr>
            <a:endParaRPr lang="tr-TR" dirty="0" smtClean="0"/>
          </a:p>
          <a:p>
            <a:pPr algn="l">
              <a:lnSpc>
                <a:spcPct val="100000"/>
              </a:lnSpc>
              <a:spcBef>
                <a:spcPts val="0"/>
              </a:spcBef>
            </a:pPr>
            <a:endParaRPr lang="tr-TR" dirty="0"/>
          </a:p>
          <a:p>
            <a:pPr algn="l">
              <a:lnSpc>
                <a:spcPct val="100000"/>
              </a:lnSpc>
              <a:spcBef>
                <a:spcPts val="0"/>
              </a:spcBef>
            </a:pPr>
            <a:endParaRPr lang="tr-TR" dirty="0" smtClean="0"/>
          </a:p>
          <a:p>
            <a:pPr algn="l">
              <a:lnSpc>
                <a:spcPct val="100000"/>
              </a:lnSpc>
              <a:spcBef>
                <a:spcPts val="0"/>
              </a:spcBef>
            </a:pPr>
            <a:r>
              <a:rPr lang="tr-TR" dirty="0" err="1" smtClean="0"/>
              <a:t>The</a:t>
            </a:r>
            <a:r>
              <a:rPr lang="tr-TR" dirty="0" smtClean="0"/>
              <a:t> </a:t>
            </a:r>
            <a:r>
              <a:rPr lang="tr-TR" dirty="0" err="1" smtClean="0"/>
              <a:t>hobbits</a:t>
            </a:r>
            <a:r>
              <a:rPr lang="tr-TR" dirty="0" smtClean="0"/>
              <a:t> </a:t>
            </a:r>
            <a:r>
              <a:rPr lang="tr-TR" dirty="0" err="1" smtClean="0"/>
              <a:t>are</a:t>
            </a:r>
            <a:r>
              <a:rPr lang="tr-TR" dirty="0" smtClean="0"/>
              <a:t> </a:t>
            </a:r>
            <a:r>
              <a:rPr lang="tr-TR" dirty="0" err="1" smtClean="0"/>
              <a:t>chased</a:t>
            </a:r>
            <a:r>
              <a:rPr lang="tr-TR" dirty="0" smtClean="0"/>
              <a:t> </a:t>
            </a:r>
            <a:r>
              <a:rPr lang="tr-TR" dirty="0" err="1" smtClean="0"/>
              <a:t>by</a:t>
            </a:r>
            <a:r>
              <a:rPr lang="tr-TR" dirty="0" smtClean="0"/>
              <a:t> </a:t>
            </a:r>
            <a:r>
              <a:rPr lang="tr-TR" dirty="0" err="1" smtClean="0"/>
              <a:t>the</a:t>
            </a:r>
            <a:r>
              <a:rPr lang="tr-TR" dirty="0" smtClean="0"/>
              <a:t> </a:t>
            </a:r>
            <a:r>
              <a:rPr lang="tr-TR" dirty="0" err="1" smtClean="0"/>
              <a:t>servants</a:t>
            </a:r>
            <a:r>
              <a:rPr lang="tr-TR" dirty="0" smtClean="0"/>
              <a:t> </a:t>
            </a:r>
          </a:p>
          <a:p>
            <a:pPr algn="l">
              <a:lnSpc>
                <a:spcPct val="100000"/>
              </a:lnSpc>
              <a:spcBef>
                <a:spcPts val="0"/>
              </a:spcBef>
            </a:pPr>
            <a:r>
              <a:rPr lang="tr-TR" dirty="0" smtClean="0"/>
              <a:t>of </a:t>
            </a:r>
            <a:r>
              <a:rPr lang="tr-TR" dirty="0" err="1" smtClean="0"/>
              <a:t>Sauron</a:t>
            </a:r>
            <a:r>
              <a:rPr lang="tr-TR" dirty="0" smtClean="0"/>
              <a:t> as </a:t>
            </a:r>
            <a:r>
              <a:rPr lang="tr-TR" dirty="0" err="1" smtClean="0"/>
              <a:t>soon</a:t>
            </a:r>
            <a:r>
              <a:rPr lang="tr-TR" dirty="0" smtClean="0"/>
              <a:t> as </a:t>
            </a:r>
            <a:r>
              <a:rPr lang="tr-TR" dirty="0" err="1" smtClean="0"/>
              <a:t>they</a:t>
            </a:r>
            <a:r>
              <a:rPr lang="tr-TR" dirty="0" smtClean="0"/>
              <a:t> </a:t>
            </a:r>
            <a:r>
              <a:rPr lang="tr-TR" dirty="0" err="1" smtClean="0"/>
              <a:t>leave</a:t>
            </a:r>
            <a:r>
              <a:rPr lang="tr-TR" dirty="0" smtClean="0"/>
              <a:t> </a:t>
            </a:r>
          </a:p>
          <a:p>
            <a:pPr algn="l">
              <a:lnSpc>
                <a:spcPct val="100000"/>
              </a:lnSpc>
              <a:spcBef>
                <a:spcPts val="0"/>
              </a:spcBef>
            </a:pPr>
            <a:r>
              <a:rPr lang="tr-TR" dirty="0" err="1" smtClean="0"/>
              <a:t>Shire</a:t>
            </a:r>
            <a:r>
              <a:rPr lang="tr-TR" dirty="0" smtClean="0"/>
              <a:t> </a:t>
            </a:r>
            <a:r>
              <a:rPr lang="tr-TR" dirty="0" err="1" smtClean="0"/>
              <a:t>where</a:t>
            </a:r>
            <a:r>
              <a:rPr lang="tr-TR" dirty="0" smtClean="0"/>
              <a:t> </a:t>
            </a:r>
            <a:r>
              <a:rPr lang="tr-TR" dirty="0" err="1" smtClean="0"/>
              <a:t>they</a:t>
            </a:r>
            <a:r>
              <a:rPr lang="tr-TR" dirty="0" smtClean="0"/>
              <a:t> </a:t>
            </a:r>
            <a:r>
              <a:rPr lang="tr-TR" dirty="0" err="1" smtClean="0"/>
              <a:t>inhabit</a:t>
            </a:r>
            <a:r>
              <a:rPr lang="tr-TR" dirty="0" smtClean="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7760" y="943864"/>
            <a:ext cx="7232904" cy="5914136"/>
          </a:xfrm>
          <a:prstGeom prst="rect">
            <a:avLst/>
          </a:prstGeom>
        </p:spPr>
      </p:pic>
    </p:spTree>
    <p:extLst>
      <p:ext uri="{BB962C8B-B14F-4D97-AF65-F5344CB8AC3E}">
        <p14:creationId xmlns:p14="http://schemas.microsoft.com/office/powerpoint/2010/main" val="31881083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64593"/>
            <a:ext cx="12170664" cy="914400"/>
          </a:xfrm>
        </p:spPr>
        <p:txBody>
          <a:bodyPr>
            <a:normAutofit/>
          </a:bodyPr>
          <a:lstStyle/>
          <a:p>
            <a:r>
              <a:rPr lang="tr-TR" sz="4000" b="1" dirty="0" err="1" smtClean="0"/>
              <a:t>Hero’s</a:t>
            </a:r>
            <a:r>
              <a:rPr lang="tr-TR" sz="4000" b="1" dirty="0" smtClean="0"/>
              <a:t> </a:t>
            </a:r>
            <a:r>
              <a:rPr lang="tr-TR" sz="4000" b="1" dirty="0" err="1" smtClean="0"/>
              <a:t>Journey</a:t>
            </a:r>
            <a:r>
              <a:rPr lang="tr-TR" sz="4000" b="1" dirty="0" smtClean="0"/>
              <a:t> </a:t>
            </a:r>
            <a:r>
              <a:rPr lang="tr-TR" sz="4000" b="1" dirty="0" err="1" smtClean="0"/>
              <a:t>Archetype</a:t>
            </a:r>
            <a:r>
              <a:rPr lang="tr-TR" sz="4000" b="1" dirty="0" smtClean="0"/>
              <a:t>: </a:t>
            </a:r>
            <a:r>
              <a:rPr lang="tr-TR" sz="4000" b="1" dirty="0" err="1" smtClean="0"/>
              <a:t>The</a:t>
            </a:r>
            <a:r>
              <a:rPr lang="tr-TR" sz="4000" b="1" dirty="0" smtClean="0"/>
              <a:t> </a:t>
            </a:r>
            <a:r>
              <a:rPr lang="tr-TR" sz="4000" b="1" dirty="0" err="1" smtClean="0"/>
              <a:t>Lord</a:t>
            </a:r>
            <a:r>
              <a:rPr lang="tr-TR" sz="4000" b="1" dirty="0" smtClean="0"/>
              <a:t> of </a:t>
            </a:r>
            <a:r>
              <a:rPr lang="tr-TR" sz="4000" b="1" dirty="0" err="1" smtClean="0"/>
              <a:t>the</a:t>
            </a:r>
            <a:r>
              <a:rPr lang="tr-TR" sz="4000" b="1" dirty="0" smtClean="0"/>
              <a:t> Rings </a:t>
            </a:r>
            <a:r>
              <a:rPr lang="tr-TR" sz="4000" b="1" dirty="0" err="1" smtClean="0"/>
              <a:t>Example</a:t>
            </a:r>
            <a:endParaRPr lang="tr-TR" sz="4000" b="1" dirty="0"/>
          </a:p>
        </p:txBody>
      </p:sp>
      <p:sp>
        <p:nvSpPr>
          <p:cNvPr id="3" name="Subtitle 2"/>
          <p:cNvSpPr>
            <a:spLocks noGrp="1"/>
          </p:cNvSpPr>
          <p:nvPr>
            <p:ph type="subTitle" idx="1"/>
          </p:nvPr>
        </p:nvSpPr>
        <p:spPr>
          <a:xfrm>
            <a:off x="0" y="1078992"/>
            <a:ext cx="11984477" cy="5779008"/>
          </a:xfrm>
        </p:spPr>
        <p:txBody>
          <a:bodyPr/>
          <a:lstStyle/>
          <a:p>
            <a:pPr algn="l">
              <a:lnSpc>
                <a:spcPct val="100000"/>
              </a:lnSpc>
              <a:spcBef>
                <a:spcPts val="0"/>
              </a:spcBef>
            </a:pPr>
            <a:r>
              <a:rPr lang="tr-TR" i="1" dirty="0" err="1" smtClean="0"/>
              <a:t>The</a:t>
            </a:r>
            <a:r>
              <a:rPr lang="tr-TR" i="1" dirty="0" smtClean="0"/>
              <a:t> </a:t>
            </a:r>
            <a:r>
              <a:rPr lang="tr-TR" i="1" dirty="0" err="1" smtClean="0"/>
              <a:t>hero</a:t>
            </a:r>
            <a:r>
              <a:rPr lang="tr-TR" i="1" dirty="0" smtClean="0"/>
              <a:t> </a:t>
            </a:r>
            <a:r>
              <a:rPr lang="tr-TR" i="1" dirty="0" err="1" smtClean="0"/>
              <a:t>becomes</a:t>
            </a:r>
            <a:r>
              <a:rPr lang="tr-TR" i="1" dirty="0" smtClean="0"/>
              <a:t> </a:t>
            </a:r>
            <a:r>
              <a:rPr lang="tr-TR" i="1" dirty="0" err="1" smtClean="0"/>
              <a:t>more</a:t>
            </a:r>
            <a:r>
              <a:rPr lang="tr-TR" i="1" dirty="0" smtClean="0"/>
              <a:t> </a:t>
            </a:r>
            <a:r>
              <a:rPr lang="tr-TR" i="1" dirty="0" err="1" smtClean="0"/>
              <a:t>mature</a:t>
            </a:r>
            <a:r>
              <a:rPr lang="tr-TR" i="1" dirty="0" smtClean="0"/>
              <a:t>. </a:t>
            </a:r>
            <a:endParaRPr lang="tr-TR" i="1" dirty="0"/>
          </a:p>
          <a:p>
            <a:pPr algn="l">
              <a:lnSpc>
                <a:spcPct val="100000"/>
              </a:lnSpc>
              <a:spcBef>
                <a:spcPts val="0"/>
              </a:spcBef>
            </a:pPr>
            <a:endParaRPr lang="tr-TR" dirty="0" smtClean="0"/>
          </a:p>
          <a:p>
            <a:pPr algn="l">
              <a:lnSpc>
                <a:spcPct val="100000"/>
              </a:lnSpc>
              <a:spcBef>
                <a:spcPts val="0"/>
              </a:spcBef>
            </a:pPr>
            <a:r>
              <a:rPr lang="tr-TR" dirty="0" err="1" smtClean="0"/>
              <a:t>The</a:t>
            </a:r>
            <a:r>
              <a:rPr lang="tr-TR" dirty="0" smtClean="0"/>
              <a:t> </a:t>
            </a:r>
            <a:r>
              <a:rPr lang="tr-TR" dirty="0" err="1" smtClean="0"/>
              <a:t>leaders</a:t>
            </a:r>
            <a:r>
              <a:rPr lang="tr-TR" dirty="0" smtClean="0"/>
              <a:t> of </a:t>
            </a:r>
            <a:r>
              <a:rPr lang="tr-TR" dirty="0" err="1" smtClean="0"/>
              <a:t>Middle</a:t>
            </a:r>
            <a:r>
              <a:rPr lang="tr-TR" dirty="0" smtClean="0"/>
              <a:t>-Earth</a:t>
            </a:r>
          </a:p>
          <a:p>
            <a:pPr algn="l">
              <a:lnSpc>
                <a:spcPct val="100000"/>
              </a:lnSpc>
              <a:spcBef>
                <a:spcPts val="0"/>
              </a:spcBef>
            </a:pPr>
            <a:r>
              <a:rPr lang="tr-TR" dirty="0" err="1" smtClean="0"/>
              <a:t>quarrel</a:t>
            </a:r>
            <a:r>
              <a:rPr lang="tr-TR" dirty="0" smtClean="0"/>
              <a:t> </a:t>
            </a:r>
            <a:r>
              <a:rPr lang="tr-TR" dirty="0" err="1" smtClean="0"/>
              <a:t>over</a:t>
            </a:r>
            <a:r>
              <a:rPr lang="tr-TR" dirty="0" smtClean="0"/>
              <a:t> </a:t>
            </a:r>
            <a:r>
              <a:rPr lang="tr-TR" dirty="0" err="1" smtClean="0"/>
              <a:t>what</a:t>
            </a:r>
            <a:r>
              <a:rPr lang="tr-TR" dirty="0" smtClean="0"/>
              <a:t> </a:t>
            </a:r>
            <a:r>
              <a:rPr lang="tr-TR" dirty="0" err="1" smtClean="0"/>
              <a:t>to</a:t>
            </a:r>
            <a:r>
              <a:rPr lang="tr-TR" dirty="0" smtClean="0"/>
              <a:t> do </a:t>
            </a:r>
            <a:r>
              <a:rPr lang="tr-TR" dirty="0" err="1" smtClean="0"/>
              <a:t>with</a:t>
            </a:r>
            <a:r>
              <a:rPr lang="tr-TR" dirty="0" smtClean="0"/>
              <a:t> </a:t>
            </a:r>
            <a:r>
              <a:rPr lang="tr-TR" dirty="0" err="1" smtClean="0"/>
              <a:t>the</a:t>
            </a:r>
            <a:endParaRPr lang="tr-TR" dirty="0" smtClean="0"/>
          </a:p>
          <a:p>
            <a:pPr algn="l">
              <a:lnSpc>
                <a:spcPct val="100000"/>
              </a:lnSpc>
              <a:spcBef>
                <a:spcPts val="0"/>
              </a:spcBef>
            </a:pPr>
            <a:r>
              <a:rPr lang="tr-TR" dirty="0" smtClean="0"/>
              <a:t>ring </a:t>
            </a:r>
            <a:r>
              <a:rPr lang="tr-TR" dirty="0" err="1" smtClean="0"/>
              <a:t>and</a:t>
            </a:r>
            <a:r>
              <a:rPr lang="tr-TR" dirty="0" smtClean="0"/>
              <a:t> </a:t>
            </a:r>
            <a:r>
              <a:rPr lang="tr-TR" dirty="0" err="1" smtClean="0"/>
              <a:t>who</a:t>
            </a:r>
            <a:r>
              <a:rPr lang="tr-TR" dirty="0" smtClean="0"/>
              <a:t> </a:t>
            </a:r>
            <a:r>
              <a:rPr lang="tr-TR" dirty="0" err="1" smtClean="0"/>
              <a:t>would</a:t>
            </a:r>
            <a:r>
              <a:rPr lang="tr-TR" dirty="0" smtClean="0"/>
              <a:t> </a:t>
            </a:r>
            <a:r>
              <a:rPr lang="tr-TR" dirty="0" err="1" smtClean="0"/>
              <a:t>carry</a:t>
            </a:r>
            <a:r>
              <a:rPr lang="tr-TR" dirty="0" smtClean="0"/>
              <a:t> it. </a:t>
            </a:r>
          </a:p>
          <a:p>
            <a:pPr algn="l">
              <a:lnSpc>
                <a:spcPct val="100000"/>
              </a:lnSpc>
              <a:spcBef>
                <a:spcPts val="0"/>
              </a:spcBef>
            </a:pPr>
            <a:endParaRPr lang="tr-TR" dirty="0"/>
          </a:p>
          <a:p>
            <a:pPr algn="l">
              <a:lnSpc>
                <a:spcPct val="100000"/>
              </a:lnSpc>
              <a:spcBef>
                <a:spcPts val="0"/>
              </a:spcBef>
            </a:pPr>
            <a:r>
              <a:rPr lang="tr-TR" dirty="0" err="1" smtClean="0"/>
              <a:t>Frodo</a:t>
            </a:r>
            <a:r>
              <a:rPr lang="tr-TR" dirty="0" smtClean="0"/>
              <a:t> </a:t>
            </a:r>
            <a:r>
              <a:rPr lang="tr-TR" dirty="0" err="1" smtClean="0"/>
              <a:t>volunteers</a:t>
            </a:r>
            <a:r>
              <a:rPr lang="tr-TR" dirty="0" smtClean="0"/>
              <a:t> </a:t>
            </a:r>
            <a:r>
              <a:rPr lang="tr-TR" dirty="0" err="1" smtClean="0"/>
              <a:t>to</a:t>
            </a:r>
            <a:r>
              <a:rPr lang="tr-TR" dirty="0" smtClean="0"/>
              <a:t> </a:t>
            </a:r>
            <a:r>
              <a:rPr lang="tr-TR" dirty="0" err="1" smtClean="0"/>
              <a:t>bear</a:t>
            </a:r>
            <a:r>
              <a:rPr lang="tr-TR" dirty="0" smtClean="0"/>
              <a:t> it.</a:t>
            </a:r>
          </a:p>
          <a:p>
            <a:pPr algn="l">
              <a:lnSpc>
                <a:spcPct val="100000"/>
              </a:lnSpc>
              <a:spcBef>
                <a:spcPts val="0"/>
              </a:spcBef>
            </a:pPr>
            <a:endParaRPr lang="tr-TR" dirty="0"/>
          </a:p>
          <a:p>
            <a:pPr algn="l">
              <a:lnSpc>
                <a:spcPct val="100000"/>
              </a:lnSpc>
              <a:spcBef>
                <a:spcPts val="0"/>
              </a:spcBef>
            </a:pPr>
            <a:r>
              <a:rPr lang="tr-TR" dirty="0" err="1" smtClean="0"/>
              <a:t>It</a:t>
            </a:r>
            <a:r>
              <a:rPr lang="tr-TR" dirty="0" smtClean="0"/>
              <a:t> </a:t>
            </a:r>
            <a:r>
              <a:rPr lang="tr-TR" dirty="0" err="1" smtClean="0"/>
              <a:t>shows</a:t>
            </a:r>
            <a:r>
              <a:rPr lang="tr-TR" dirty="0" smtClean="0"/>
              <a:t> </a:t>
            </a:r>
            <a:r>
              <a:rPr lang="tr-TR" dirty="0" err="1" smtClean="0"/>
              <a:t>the</a:t>
            </a:r>
            <a:r>
              <a:rPr lang="tr-TR" dirty="0" smtClean="0"/>
              <a:t> </a:t>
            </a:r>
            <a:r>
              <a:rPr lang="tr-TR" dirty="0" err="1" smtClean="0"/>
              <a:t>maturity</a:t>
            </a:r>
            <a:r>
              <a:rPr lang="tr-TR" dirty="0" smtClean="0"/>
              <a:t> he has </a:t>
            </a:r>
          </a:p>
          <a:p>
            <a:pPr algn="l">
              <a:lnSpc>
                <a:spcPct val="100000"/>
              </a:lnSpc>
              <a:spcBef>
                <a:spcPts val="0"/>
              </a:spcBef>
            </a:pPr>
            <a:r>
              <a:rPr lang="tr-TR" dirty="0" err="1"/>
              <a:t>r</a:t>
            </a:r>
            <a:r>
              <a:rPr lang="tr-TR" dirty="0" err="1" smtClean="0"/>
              <a:t>eached</a:t>
            </a:r>
            <a:r>
              <a:rPr lang="tr-TR" dirty="0" smtClean="0"/>
              <a:t>, </a:t>
            </a:r>
            <a:r>
              <a:rPr lang="tr-TR" dirty="0" err="1" smtClean="0"/>
              <a:t>for</a:t>
            </a:r>
            <a:r>
              <a:rPr lang="tr-TR" dirty="0" smtClean="0"/>
              <a:t> </a:t>
            </a:r>
            <a:r>
              <a:rPr lang="tr-TR" dirty="0" err="1" smtClean="0"/>
              <a:t>the</a:t>
            </a:r>
            <a:r>
              <a:rPr lang="tr-TR" dirty="0" smtClean="0"/>
              <a:t> </a:t>
            </a:r>
            <a:r>
              <a:rPr lang="tr-TR" dirty="0" err="1" smtClean="0"/>
              <a:t>hobbits</a:t>
            </a:r>
            <a:r>
              <a:rPr lang="tr-TR" dirty="0" smtClean="0"/>
              <a:t> </a:t>
            </a:r>
            <a:r>
              <a:rPr lang="tr-TR" dirty="0" err="1" smtClean="0"/>
              <a:t>are</a:t>
            </a:r>
            <a:r>
              <a:rPr lang="tr-TR" dirty="0" smtClean="0"/>
              <a:t> </a:t>
            </a:r>
          </a:p>
          <a:p>
            <a:pPr algn="l">
              <a:lnSpc>
                <a:spcPct val="100000"/>
              </a:lnSpc>
              <a:spcBef>
                <a:spcPts val="0"/>
              </a:spcBef>
            </a:pPr>
            <a:r>
              <a:rPr lang="tr-TR" dirty="0" err="1"/>
              <a:t>k</a:t>
            </a:r>
            <a:r>
              <a:rPr lang="tr-TR" dirty="0" err="1" smtClean="0"/>
              <a:t>nown</a:t>
            </a:r>
            <a:r>
              <a:rPr lang="tr-TR" dirty="0" smtClean="0"/>
              <a:t> </a:t>
            </a:r>
            <a:r>
              <a:rPr lang="tr-TR" dirty="0" err="1" smtClean="0"/>
              <a:t>for</a:t>
            </a:r>
            <a:r>
              <a:rPr lang="tr-TR" dirty="0" smtClean="0"/>
              <a:t> </a:t>
            </a:r>
            <a:r>
              <a:rPr lang="tr-TR" dirty="0" err="1" smtClean="0"/>
              <a:t>their</a:t>
            </a:r>
            <a:r>
              <a:rPr lang="tr-TR" dirty="0" smtClean="0"/>
              <a:t> </a:t>
            </a:r>
            <a:r>
              <a:rPr lang="tr-TR" dirty="0" err="1" smtClean="0"/>
              <a:t>addiction</a:t>
            </a:r>
            <a:r>
              <a:rPr lang="tr-TR" dirty="0" smtClean="0"/>
              <a:t> </a:t>
            </a:r>
            <a:r>
              <a:rPr lang="tr-TR" dirty="0" err="1" smtClean="0"/>
              <a:t>to</a:t>
            </a:r>
            <a:endParaRPr lang="tr-TR" dirty="0" smtClean="0"/>
          </a:p>
          <a:p>
            <a:pPr algn="l">
              <a:lnSpc>
                <a:spcPct val="100000"/>
              </a:lnSpc>
              <a:spcBef>
                <a:spcPts val="0"/>
              </a:spcBef>
            </a:pPr>
            <a:r>
              <a:rPr lang="tr-TR" dirty="0" err="1"/>
              <a:t>c</a:t>
            </a:r>
            <a:r>
              <a:rPr lang="tr-TR" dirty="0" err="1" smtClean="0"/>
              <a:t>omfort</a:t>
            </a:r>
            <a:r>
              <a:rPr lang="tr-TR" dirty="0" smtClean="0"/>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6512" y="987552"/>
            <a:ext cx="8095488" cy="5870448"/>
          </a:xfrm>
          <a:prstGeom prst="rect">
            <a:avLst/>
          </a:prstGeom>
        </p:spPr>
      </p:pic>
    </p:spTree>
    <p:extLst>
      <p:ext uri="{BB962C8B-B14F-4D97-AF65-F5344CB8AC3E}">
        <p14:creationId xmlns:p14="http://schemas.microsoft.com/office/powerpoint/2010/main" val="37242227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64593"/>
            <a:ext cx="12170664" cy="914400"/>
          </a:xfrm>
        </p:spPr>
        <p:txBody>
          <a:bodyPr>
            <a:normAutofit/>
          </a:bodyPr>
          <a:lstStyle/>
          <a:p>
            <a:r>
              <a:rPr lang="tr-TR" sz="4000" b="1" dirty="0" err="1" smtClean="0"/>
              <a:t>Hero’s</a:t>
            </a:r>
            <a:r>
              <a:rPr lang="tr-TR" sz="4000" b="1" dirty="0" smtClean="0"/>
              <a:t> </a:t>
            </a:r>
            <a:r>
              <a:rPr lang="tr-TR" sz="4000" b="1" dirty="0" err="1" smtClean="0"/>
              <a:t>Journey</a:t>
            </a:r>
            <a:r>
              <a:rPr lang="tr-TR" sz="4000" b="1" dirty="0" smtClean="0"/>
              <a:t> </a:t>
            </a:r>
            <a:r>
              <a:rPr lang="tr-TR" sz="4000" b="1" dirty="0" err="1" smtClean="0"/>
              <a:t>Archetype</a:t>
            </a:r>
            <a:r>
              <a:rPr lang="tr-TR" sz="4000" b="1" dirty="0" smtClean="0"/>
              <a:t>: </a:t>
            </a:r>
            <a:r>
              <a:rPr lang="tr-TR" sz="4000" b="1" dirty="0" err="1" smtClean="0"/>
              <a:t>The</a:t>
            </a:r>
            <a:r>
              <a:rPr lang="tr-TR" sz="4000" b="1" dirty="0" smtClean="0"/>
              <a:t> </a:t>
            </a:r>
            <a:r>
              <a:rPr lang="tr-TR" sz="4000" b="1" dirty="0" err="1" smtClean="0"/>
              <a:t>Lord</a:t>
            </a:r>
            <a:r>
              <a:rPr lang="tr-TR" sz="4000" b="1" dirty="0" smtClean="0"/>
              <a:t> of </a:t>
            </a:r>
            <a:r>
              <a:rPr lang="tr-TR" sz="4000" b="1" dirty="0" err="1" smtClean="0"/>
              <a:t>the</a:t>
            </a:r>
            <a:r>
              <a:rPr lang="tr-TR" sz="4000" b="1" dirty="0" smtClean="0"/>
              <a:t> Rings </a:t>
            </a:r>
            <a:r>
              <a:rPr lang="tr-TR" sz="4000" b="1" dirty="0" err="1" smtClean="0"/>
              <a:t>Example</a:t>
            </a:r>
            <a:endParaRPr lang="tr-TR" sz="4000" b="1" dirty="0"/>
          </a:p>
        </p:txBody>
      </p:sp>
      <p:sp>
        <p:nvSpPr>
          <p:cNvPr id="3" name="Subtitle 2"/>
          <p:cNvSpPr>
            <a:spLocks noGrp="1"/>
          </p:cNvSpPr>
          <p:nvPr>
            <p:ph type="subTitle" idx="1"/>
          </p:nvPr>
        </p:nvSpPr>
        <p:spPr>
          <a:xfrm>
            <a:off x="0" y="1078992"/>
            <a:ext cx="11984477" cy="5779008"/>
          </a:xfrm>
        </p:spPr>
        <p:txBody>
          <a:bodyPr/>
          <a:lstStyle/>
          <a:p>
            <a:pPr algn="l">
              <a:lnSpc>
                <a:spcPct val="100000"/>
              </a:lnSpc>
              <a:spcBef>
                <a:spcPts val="0"/>
              </a:spcBef>
            </a:pPr>
            <a:r>
              <a:rPr lang="tr-TR" i="1" dirty="0" err="1"/>
              <a:t>The</a:t>
            </a:r>
            <a:r>
              <a:rPr lang="tr-TR" i="1" dirty="0"/>
              <a:t> </a:t>
            </a:r>
            <a:r>
              <a:rPr lang="tr-TR" i="1" dirty="0" err="1"/>
              <a:t>hero</a:t>
            </a:r>
            <a:r>
              <a:rPr lang="tr-TR" i="1" dirty="0"/>
              <a:t> </a:t>
            </a:r>
            <a:r>
              <a:rPr lang="tr-TR" i="1" dirty="0" err="1"/>
              <a:t>passes</a:t>
            </a:r>
            <a:r>
              <a:rPr lang="tr-TR" i="1" dirty="0"/>
              <a:t> </a:t>
            </a:r>
            <a:r>
              <a:rPr lang="tr-TR" i="1" dirty="0" err="1"/>
              <a:t>through</a:t>
            </a:r>
            <a:r>
              <a:rPr lang="tr-TR" i="1" dirty="0"/>
              <a:t> </a:t>
            </a:r>
            <a:r>
              <a:rPr lang="tr-TR" i="1" dirty="0" err="1"/>
              <a:t>impediments</a:t>
            </a:r>
            <a:r>
              <a:rPr lang="tr-TR" i="1" dirty="0"/>
              <a:t>, </a:t>
            </a:r>
            <a:endParaRPr lang="tr-TR" i="1" dirty="0" smtClean="0"/>
          </a:p>
          <a:p>
            <a:pPr algn="l">
              <a:lnSpc>
                <a:spcPct val="100000"/>
              </a:lnSpc>
              <a:spcBef>
                <a:spcPts val="0"/>
              </a:spcBef>
            </a:pPr>
            <a:r>
              <a:rPr lang="tr-TR" i="1" dirty="0" smtClean="0"/>
              <a:t>has </a:t>
            </a:r>
            <a:r>
              <a:rPr lang="tr-TR" i="1" dirty="0" err="1"/>
              <a:t>to</a:t>
            </a:r>
            <a:r>
              <a:rPr lang="tr-TR" i="1" dirty="0"/>
              <a:t> </a:t>
            </a:r>
            <a:r>
              <a:rPr lang="tr-TR" i="1" dirty="0" err="1"/>
              <a:t>endure</a:t>
            </a:r>
            <a:r>
              <a:rPr lang="tr-TR" i="1" dirty="0"/>
              <a:t> </a:t>
            </a:r>
            <a:r>
              <a:rPr lang="tr-TR" i="1" dirty="0" err="1"/>
              <a:t>physical</a:t>
            </a:r>
            <a:r>
              <a:rPr lang="tr-TR" i="1" dirty="0"/>
              <a:t> </a:t>
            </a:r>
            <a:r>
              <a:rPr lang="tr-TR" i="1" dirty="0" err="1"/>
              <a:t>and</a:t>
            </a:r>
            <a:r>
              <a:rPr lang="tr-TR" i="1" dirty="0"/>
              <a:t> </a:t>
            </a:r>
            <a:r>
              <a:rPr lang="tr-TR" i="1" dirty="0" err="1"/>
              <a:t>psychological</a:t>
            </a:r>
            <a:r>
              <a:rPr lang="tr-TR" i="1" dirty="0"/>
              <a:t> </a:t>
            </a:r>
            <a:endParaRPr lang="tr-TR" i="1" dirty="0" smtClean="0"/>
          </a:p>
          <a:p>
            <a:pPr algn="l">
              <a:lnSpc>
                <a:spcPct val="100000"/>
              </a:lnSpc>
              <a:spcBef>
                <a:spcPts val="0"/>
              </a:spcBef>
            </a:pPr>
            <a:r>
              <a:rPr lang="tr-TR" i="1" dirty="0" err="1" smtClean="0"/>
              <a:t>difficulties</a:t>
            </a:r>
            <a:r>
              <a:rPr lang="tr-TR" i="1" dirty="0" smtClean="0"/>
              <a:t> </a:t>
            </a:r>
            <a:r>
              <a:rPr lang="tr-TR" i="1" dirty="0" err="1"/>
              <a:t>and</a:t>
            </a:r>
            <a:r>
              <a:rPr lang="tr-TR" i="1" dirty="0"/>
              <a:t> he </a:t>
            </a:r>
            <a:r>
              <a:rPr lang="tr-TR" i="1" dirty="0" err="1"/>
              <a:t>receives</a:t>
            </a:r>
            <a:r>
              <a:rPr lang="tr-TR" i="1" dirty="0"/>
              <a:t> </a:t>
            </a:r>
            <a:r>
              <a:rPr lang="tr-TR" i="1" dirty="0" err="1"/>
              <a:t>supernatural</a:t>
            </a:r>
            <a:r>
              <a:rPr lang="tr-TR" i="1" dirty="0"/>
              <a:t> </a:t>
            </a:r>
            <a:r>
              <a:rPr lang="tr-TR" i="1" dirty="0" err="1"/>
              <a:t>aid</a:t>
            </a:r>
            <a:r>
              <a:rPr lang="tr-TR" i="1" dirty="0"/>
              <a:t>.</a:t>
            </a:r>
            <a:endParaRPr lang="tr-TR" i="1"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9280" y="1005840"/>
            <a:ext cx="6522720" cy="5852160"/>
          </a:xfrm>
          <a:prstGeom prst="rect">
            <a:avLst/>
          </a:prstGeom>
        </p:spPr>
      </p:pic>
    </p:spTree>
    <p:extLst>
      <p:ext uri="{BB962C8B-B14F-4D97-AF65-F5344CB8AC3E}">
        <p14:creationId xmlns:p14="http://schemas.microsoft.com/office/powerpoint/2010/main" val="38606157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64593"/>
            <a:ext cx="12170664" cy="914400"/>
          </a:xfrm>
        </p:spPr>
        <p:txBody>
          <a:bodyPr>
            <a:normAutofit/>
          </a:bodyPr>
          <a:lstStyle/>
          <a:p>
            <a:r>
              <a:rPr lang="tr-TR" sz="4000" b="1" dirty="0" err="1" smtClean="0"/>
              <a:t>Hero’s</a:t>
            </a:r>
            <a:r>
              <a:rPr lang="tr-TR" sz="4000" b="1" dirty="0" smtClean="0"/>
              <a:t> </a:t>
            </a:r>
            <a:r>
              <a:rPr lang="tr-TR" sz="4000" b="1" dirty="0" err="1" smtClean="0"/>
              <a:t>Journey</a:t>
            </a:r>
            <a:r>
              <a:rPr lang="tr-TR" sz="4000" b="1" dirty="0" smtClean="0"/>
              <a:t> </a:t>
            </a:r>
            <a:r>
              <a:rPr lang="tr-TR" sz="4000" b="1" dirty="0" err="1" smtClean="0"/>
              <a:t>Archetype</a:t>
            </a:r>
            <a:r>
              <a:rPr lang="tr-TR" sz="4000" b="1" dirty="0" smtClean="0"/>
              <a:t>: </a:t>
            </a:r>
            <a:r>
              <a:rPr lang="tr-TR" sz="4000" b="1" dirty="0" err="1" smtClean="0"/>
              <a:t>The</a:t>
            </a:r>
            <a:r>
              <a:rPr lang="tr-TR" sz="4000" b="1" dirty="0" smtClean="0"/>
              <a:t> </a:t>
            </a:r>
            <a:r>
              <a:rPr lang="tr-TR" sz="4000" b="1" dirty="0" err="1" smtClean="0"/>
              <a:t>Lord</a:t>
            </a:r>
            <a:r>
              <a:rPr lang="tr-TR" sz="4000" b="1" dirty="0" smtClean="0"/>
              <a:t> of </a:t>
            </a:r>
            <a:r>
              <a:rPr lang="tr-TR" sz="4000" b="1" dirty="0" err="1" smtClean="0"/>
              <a:t>the</a:t>
            </a:r>
            <a:r>
              <a:rPr lang="tr-TR" sz="4000" b="1" dirty="0" smtClean="0"/>
              <a:t> Rings </a:t>
            </a:r>
            <a:r>
              <a:rPr lang="tr-TR" sz="4000" b="1" dirty="0" err="1" smtClean="0"/>
              <a:t>Example</a:t>
            </a:r>
            <a:endParaRPr lang="tr-TR" sz="4000" b="1" dirty="0"/>
          </a:p>
        </p:txBody>
      </p:sp>
      <p:sp>
        <p:nvSpPr>
          <p:cNvPr id="3" name="Subtitle 2"/>
          <p:cNvSpPr>
            <a:spLocks noGrp="1"/>
          </p:cNvSpPr>
          <p:nvPr>
            <p:ph type="subTitle" idx="1"/>
          </p:nvPr>
        </p:nvSpPr>
        <p:spPr>
          <a:xfrm>
            <a:off x="0" y="1078992"/>
            <a:ext cx="11984477" cy="5779008"/>
          </a:xfrm>
        </p:spPr>
        <p:txBody>
          <a:bodyPr/>
          <a:lstStyle/>
          <a:p>
            <a:pPr algn="l">
              <a:lnSpc>
                <a:spcPct val="100000"/>
              </a:lnSpc>
              <a:spcBef>
                <a:spcPts val="0"/>
              </a:spcBef>
            </a:pPr>
            <a:r>
              <a:rPr lang="tr-TR" i="1" dirty="0" err="1"/>
              <a:t>The</a:t>
            </a:r>
            <a:r>
              <a:rPr lang="tr-TR" i="1" dirty="0"/>
              <a:t> </a:t>
            </a:r>
            <a:r>
              <a:rPr lang="tr-TR" i="1" dirty="0" err="1"/>
              <a:t>hero</a:t>
            </a:r>
            <a:r>
              <a:rPr lang="tr-TR" i="1" dirty="0"/>
              <a:t> </a:t>
            </a:r>
            <a:r>
              <a:rPr lang="tr-TR" i="1" dirty="0" err="1"/>
              <a:t>passes</a:t>
            </a:r>
            <a:r>
              <a:rPr lang="tr-TR" i="1" dirty="0"/>
              <a:t> </a:t>
            </a:r>
            <a:r>
              <a:rPr lang="tr-TR" i="1" dirty="0" err="1"/>
              <a:t>through</a:t>
            </a:r>
            <a:r>
              <a:rPr lang="tr-TR" i="1" dirty="0"/>
              <a:t> </a:t>
            </a:r>
            <a:r>
              <a:rPr lang="tr-TR" i="1" dirty="0" err="1"/>
              <a:t>impediments</a:t>
            </a:r>
            <a:r>
              <a:rPr lang="tr-TR" i="1" dirty="0"/>
              <a:t>, </a:t>
            </a:r>
            <a:endParaRPr lang="tr-TR" i="1" dirty="0" smtClean="0"/>
          </a:p>
          <a:p>
            <a:pPr algn="l">
              <a:lnSpc>
                <a:spcPct val="100000"/>
              </a:lnSpc>
              <a:spcBef>
                <a:spcPts val="0"/>
              </a:spcBef>
            </a:pPr>
            <a:r>
              <a:rPr lang="tr-TR" i="1" dirty="0" smtClean="0"/>
              <a:t>has </a:t>
            </a:r>
            <a:r>
              <a:rPr lang="tr-TR" i="1" dirty="0" err="1"/>
              <a:t>to</a:t>
            </a:r>
            <a:r>
              <a:rPr lang="tr-TR" i="1" dirty="0"/>
              <a:t> </a:t>
            </a:r>
            <a:r>
              <a:rPr lang="tr-TR" i="1" dirty="0" err="1"/>
              <a:t>endure</a:t>
            </a:r>
            <a:r>
              <a:rPr lang="tr-TR" i="1" dirty="0"/>
              <a:t> </a:t>
            </a:r>
            <a:r>
              <a:rPr lang="tr-TR" i="1" dirty="0" err="1"/>
              <a:t>physical</a:t>
            </a:r>
            <a:r>
              <a:rPr lang="tr-TR" i="1" dirty="0"/>
              <a:t> </a:t>
            </a:r>
            <a:r>
              <a:rPr lang="tr-TR" i="1" dirty="0" err="1"/>
              <a:t>and</a:t>
            </a:r>
            <a:r>
              <a:rPr lang="tr-TR" i="1" dirty="0"/>
              <a:t> </a:t>
            </a:r>
            <a:r>
              <a:rPr lang="tr-TR" i="1" dirty="0" err="1"/>
              <a:t>psychological</a:t>
            </a:r>
            <a:r>
              <a:rPr lang="tr-TR" i="1" dirty="0"/>
              <a:t> </a:t>
            </a:r>
            <a:endParaRPr lang="tr-TR" i="1" dirty="0" smtClean="0"/>
          </a:p>
          <a:p>
            <a:pPr algn="l">
              <a:lnSpc>
                <a:spcPct val="100000"/>
              </a:lnSpc>
              <a:spcBef>
                <a:spcPts val="0"/>
              </a:spcBef>
            </a:pPr>
            <a:r>
              <a:rPr lang="tr-TR" i="1" dirty="0" err="1" smtClean="0"/>
              <a:t>difficulties</a:t>
            </a:r>
            <a:r>
              <a:rPr lang="tr-TR" i="1" dirty="0" smtClean="0"/>
              <a:t> </a:t>
            </a:r>
            <a:r>
              <a:rPr lang="tr-TR" i="1" dirty="0" err="1"/>
              <a:t>and</a:t>
            </a:r>
            <a:r>
              <a:rPr lang="tr-TR" i="1" dirty="0"/>
              <a:t> he </a:t>
            </a:r>
            <a:r>
              <a:rPr lang="tr-TR" i="1" dirty="0" err="1" smtClean="0"/>
              <a:t>receves</a:t>
            </a:r>
            <a:r>
              <a:rPr lang="tr-TR" i="1" dirty="0" smtClean="0"/>
              <a:t> </a:t>
            </a:r>
            <a:r>
              <a:rPr lang="tr-TR" i="1" dirty="0" err="1"/>
              <a:t>supernatural</a:t>
            </a:r>
            <a:r>
              <a:rPr lang="tr-TR" i="1" dirty="0"/>
              <a:t> </a:t>
            </a:r>
            <a:r>
              <a:rPr lang="tr-TR" i="1" dirty="0" err="1"/>
              <a:t>aid</a:t>
            </a:r>
            <a:r>
              <a:rPr lang="tr-TR" i="1" dirty="0" smtClean="0"/>
              <a:t>.</a:t>
            </a:r>
          </a:p>
          <a:p>
            <a:pPr algn="l">
              <a:lnSpc>
                <a:spcPct val="100000"/>
              </a:lnSpc>
              <a:spcBef>
                <a:spcPts val="0"/>
              </a:spcBef>
            </a:pPr>
            <a:endParaRPr lang="tr-TR" i="1" dirty="0"/>
          </a:p>
          <a:p>
            <a:pPr algn="l">
              <a:lnSpc>
                <a:spcPct val="100000"/>
              </a:lnSpc>
              <a:spcBef>
                <a:spcPts val="0"/>
              </a:spcBef>
            </a:pPr>
            <a:r>
              <a:rPr lang="tr-TR" dirty="0" err="1" smtClean="0"/>
              <a:t>Frodo</a:t>
            </a:r>
            <a:r>
              <a:rPr lang="tr-TR" dirty="0"/>
              <a:t> </a:t>
            </a:r>
            <a:r>
              <a:rPr lang="tr-TR" dirty="0" err="1" smtClean="0"/>
              <a:t>being</a:t>
            </a:r>
            <a:r>
              <a:rPr lang="tr-TR" dirty="0" smtClean="0"/>
              <a:t> </a:t>
            </a:r>
            <a:r>
              <a:rPr lang="tr-TR" dirty="0" err="1" smtClean="0"/>
              <a:t>attacked</a:t>
            </a:r>
            <a:r>
              <a:rPr lang="tr-TR" dirty="0" smtClean="0"/>
              <a:t> </a:t>
            </a:r>
            <a:r>
              <a:rPr lang="tr-TR" dirty="0" err="1" smtClean="0"/>
              <a:t>by</a:t>
            </a:r>
            <a:r>
              <a:rPr lang="tr-TR" dirty="0" smtClean="0"/>
              <a:t> </a:t>
            </a:r>
            <a:r>
              <a:rPr lang="tr-TR" dirty="0" err="1" smtClean="0"/>
              <a:t>the</a:t>
            </a:r>
            <a:r>
              <a:rPr lang="tr-TR" dirty="0" smtClean="0"/>
              <a:t> </a:t>
            </a:r>
            <a:r>
              <a:rPr lang="tr-TR" dirty="0" err="1" smtClean="0"/>
              <a:t>servants</a:t>
            </a:r>
            <a:r>
              <a:rPr lang="tr-TR" dirty="0" smtClean="0"/>
              <a:t> </a:t>
            </a:r>
          </a:p>
          <a:p>
            <a:pPr algn="l">
              <a:lnSpc>
                <a:spcPct val="100000"/>
              </a:lnSpc>
              <a:spcBef>
                <a:spcPts val="0"/>
              </a:spcBef>
            </a:pPr>
            <a:r>
              <a:rPr lang="tr-TR" dirty="0"/>
              <a:t>o</a:t>
            </a:r>
            <a:r>
              <a:rPr lang="tr-TR" dirty="0" smtClean="0"/>
              <a:t>f </a:t>
            </a:r>
            <a:r>
              <a:rPr lang="tr-TR" dirty="0" err="1" smtClean="0"/>
              <a:t>Sauron</a:t>
            </a:r>
            <a:r>
              <a:rPr lang="tr-TR" dirty="0" smtClean="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9280" y="1005840"/>
            <a:ext cx="6522720" cy="5852160"/>
          </a:xfrm>
          <a:prstGeom prst="rect">
            <a:avLst/>
          </a:prstGeom>
        </p:spPr>
      </p:pic>
    </p:spTree>
    <p:extLst>
      <p:ext uri="{BB962C8B-B14F-4D97-AF65-F5344CB8AC3E}">
        <p14:creationId xmlns:p14="http://schemas.microsoft.com/office/powerpoint/2010/main" val="42165992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64593"/>
            <a:ext cx="12170664" cy="914400"/>
          </a:xfrm>
        </p:spPr>
        <p:txBody>
          <a:bodyPr>
            <a:normAutofit/>
          </a:bodyPr>
          <a:lstStyle/>
          <a:p>
            <a:r>
              <a:rPr lang="tr-TR" sz="4000" b="1" dirty="0" err="1" smtClean="0"/>
              <a:t>Hero’s</a:t>
            </a:r>
            <a:r>
              <a:rPr lang="tr-TR" sz="4000" b="1" dirty="0" smtClean="0"/>
              <a:t> </a:t>
            </a:r>
            <a:r>
              <a:rPr lang="tr-TR" sz="4000" b="1" dirty="0" err="1" smtClean="0"/>
              <a:t>Journey</a:t>
            </a:r>
            <a:r>
              <a:rPr lang="tr-TR" sz="4000" b="1" dirty="0" smtClean="0"/>
              <a:t> </a:t>
            </a:r>
            <a:r>
              <a:rPr lang="tr-TR" sz="4000" b="1" dirty="0" err="1" smtClean="0"/>
              <a:t>Archetype</a:t>
            </a:r>
            <a:r>
              <a:rPr lang="tr-TR" sz="4000" b="1" dirty="0" smtClean="0"/>
              <a:t>: </a:t>
            </a:r>
            <a:r>
              <a:rPr lang="tr-TR" sz="4000" b="1" dirty="0" err="1" smtClean="0"/>
              <a:t>The</a:t>
            </a:r>
            <a:r>
              <a:rPr lang="tr-TR" sz="4000" b="1" dirty="0" smtClean="0"/>
              <a:t> </a:t>
            </a:r>
            <a:r>
              <a:rPr lang="tr-TR" sz="4000" b="1" dirty="0" err="1" smtClean="0"/>
              <a:t>Lord</a:t>
            </a:r>
            <a:r>
              <a:rPr lang="tr-TR" sz="4000" b="1" dirty="0" smtClean="0"/>
              <a:t> of </a:t>
            </a:r>
            <a:r>
              <a:rPr lang="tr-TR" sz="4000" b="1" dirty="0" err="1" smtClean="0"/>
              <a:t>the</a:t>
            </a:r>
            <a:r>
              <a:rPr lang="tr-TR" sz="4000" b="1" dirty="0" smtClean="0"/>
              <a:t> Rings </a:t>
            </a:r>
            <a:r>
              <a:rPr lang="tr-TR" sz="4000" b="1" dirty="0" err="1" smtClean="0"/>
              <a:t>Example</a:t>
            </a:r>
            <a:endParaRPr lang="tr-TR" sz="4000" b="1" dirty="0"/>
          </a:p>
        </p:txBody>
      </p:sp>
      <p:sp>
        <p:nvSpPr>
          <p:cNvPr id="3" name="Subtitle 2"/>
          <p:cNvSpPr>
            <a:spLocks noGrp="1"/>
          </p:cNvSpPr>
          <p:nvPr>
            <p:ph type="subTitle" idx="1"/>
          </p:nvPr>
        </p:nvSpPr>
        <p:spPr>
          <a:xfrm>
            <a:off x="0" y="1078992"/>
            <a:ext cx="11984477" cy="5779008"/>
          </a:xfrm>
        </p:spPr>
        <p:txBody>
          <a:bodyPr/>
          <a:lstStyle/>
          <a:p>
            <a:pPr algn="l">
              <a:lnSpc>
                <a:spcPct val="100000"/>
              </a:lnSpc>
              <a:spcBef>
                <a:spcPts val="0"/>
              </a:spcBef>
            </a:pPr>
            <a:r>
              <a:rPr lang="tr-TR" i="1" dirty="0" err="1"/>
              <a:t>The</a:t>
            </a:r>
            <a:r>
              <a:rPr lang="tr-TR" i="1" dirty="0"/>
              <a:t> </a:t>
            </a:r>
            <a:r>
              <a:rPr lang="tr-TR" i="1" dirty="0" err="1"/>
              <a:t>hero</a:t>
            </a:r>
            <a:r>
              <a:rPr lang="tr-TR" i="1" dirty="0"/>
              <a:t> </a:t>
            </a:r>
            <a:r>
              <a:rPr lang="tr-TR" i="1" dirty="0" err="1"/>
              <a:t>passes</a:t>
            </a:r>
            <a:r>
              <a:rPr lang="tr-TR" i="1" dirty="0"/>
              <a:t> </a:t>
            </a:r>
            <a:r>
              <a:rPr lang="tr-TR" i="1" dirty="0" err="1"/>
              <a:t>through</a:t>
            </a:r>
            <a:r>
              <a:rPr lang="tr-TR" i="1" dirty="0"/>
              <a:t> </a:t>
            </a:r>
            <a:r>
              <a:rPr lang="tr-TR" i="1" dirty="0" err="1"/>
              <a:t>impediments</a:t>
            </a:r>
            <a:r>
              <a:rPr lang="tr-TR" i="1" dirty="0"/>
              <a:t>, </a:t>
            </a:r>
            <a:endParaRPr lang="tr-TR" i="1" dirty="0" smtClean="0"/>
          </a:p>
          <a:p>
            <a:pPr algn="l">
              <a:lnSpc>
                <a:spcPct val="100000"/>
              </a:lnSpc>
              <a:spcBef>
                <a:spcPts val="0"/>
              </a:spcBef>
            </a:pPr>
            <a:r>
              <a:rPr lang="tr-TR" i="1" dirty="0" smtClean="0"/>
              <a:t>has </a:t>
            </a:r>
            <a:r>
              <a:rPr lang="tr-TR" i="1" dirty="0" err="1"/>
              <a:t>to</a:t>
            </a:r>
            <a:r>
              <a:rPr lang="tr-TR" i="1" dirty="0"/>
              <a:t> </a:t>
            </a:r>
            <a:r>
              <a:rPr lang="tr-TR" i="1" dirty="0" err="1"/>
              <a:t>endure</a:t>
            </a:r>
            <a:r>
              <a:rPr lang="tr-TR" i="1" dirty="0"/>
              <a:t> </a:t>
            </a:r>
            <a:r>
              <a:rPr lang="tr-TR" i="1" dirty="0" err="1"/>
              <a:t>physical</a:t>
            </a:r>
            <a:r>
              <a:rPr lang="tr-TR" i="1" dirty="0"/>
              <a:t> </a:t>
            </a:r>
            <a:r>
              <a:rPr lang="tr-TR" i="1" dirty="0" err="1"/>
              <a:t>and</a:t>
            </a:r>
            <a:r>
              <a:rPr lang="tr-TR" i="1" dirty="0"/>
              <a:t> </a:t>
            </a:r>
            <a:r>
              <a:rPr lang="tr-TR" i="1" dirty="0" err="1"/>
              <a:t>psychological</a:t>
            </a:r>
            <a:r>
              <a:rPr lang="tr-TR" i="1" dirty="0"/>
              <a:t> </a:t>
            </a:r>
            <a:endParaRPr lang="tr-TR" i="1" dirty="0" smtClean="0"/>
          </a:p>
          <a:p>
            <a:pPr algn="l">
              <a:lnSpc>
                <a:spcPct val="100000"/>
              </a:lnSpc>
              <a:spcBef>
                <a:spcPts val="0"/>
              </a:spcBef>
            </a:pPr>
            <a:r>
              <a:rPr lang="tr-TR" i="1" dirty="0" err="1" smtClean="0"/>
              <a:t>difficulties</a:t>
            </a:r>
            <a:r>
              <a:rPr lang="tr-TR" i="1" dirty="0" smtClean="0"/>
              <a:t> </a:t>
            </a:r>
            <a:r>
              <a:rPr lang="tr-TR" i="1" dirty="0" err="1"/>
              <a:t>and</a:t>
            </a:r>
            <a:r>
              <a:rPr lang="tr-TR" i="1" dirty="0"/>
              <a:t> he </a:t>
            </a:r>
            <a:r>
              <a:rPr lang="tr-TR" i="1" dirty="0" err="1" smtClean="0"/>
              <a:t>receves</a:t>
            </a:r>
            <a:r>
              <a:rPr lang="tr-TR" i="1" dirty="0" smtClean="0"/>
              <a:t> </a:t>
            </a:r>
            <a:r>
              <a:rPr lang="tr-TR" i="1" dirty="0" err="1"/>
              <a:t>supernatural</a:t>
            </a:r>
            <a:r>
              <a:rPr lang="tr-TR" i="1" dirty="0"/>
              <a:t> </a:t>
            </a:r>
            <a:r>
              <a:rPr lang="tr-TR" i="1" dirty="0" err="1"/>
              <a:t>aid</a:t>
            </a:r>
            <a:r>
              <a:rPr lang="tr-TR" i="1" dirty="0" smtClean="0"/>
              <a:t>.</a:t>
            </a:r>
          </a:p>
          <a:p>
            <a:pPr algn="l">
              <a:lnSpc>
                <a:spcPct val="100000"/>
              </a:lnSpc>
              <a:spcBef>
                <a:spcPts val="0"/>
              </a:spcBef>
            </a:pPr>
            <a:endParaRPr lang="tr-TR" i="1" dirty="0"/>
          </a:p>
          <a:p>
            <a:pPr algn="l">
              <a:lnSpc>
                <a:spcPct val="100000"/>
              </a:lnSpc>
              <a:spcBef>
                <a:spcPts val="0"/>
              </a:spcBef>
            </a:pPr>
            <a:endParaRPr lang="tr-TR" dirty="0" smtClean="0"/>
          </a:p>
          <a:p>
            <a:pPr algn="l">
              <a:lnSpc>
                <a:spcPct val="100000"/>
              </a:lnSpc>
              <a:spcBef>
                <a:spcPts val="0"/>
              </a:spcBef>
            </a:pPr>
            <a:r>
              <a:rPr lang="tr-TR" dirty="0" err="1" smtClean="0"/>
              <a:t>Frodo</a:t>
            </a:r>
            <a:r>
              <a:rPr lang="tr-TR" dirty="0" smtClean="0"/>
              <a:t> </a:t>
            </a:r>
            <a:r>
              <a:rPr lang="tr-TR" dirty="0" err="1" smtClean="0"/>
              <a:t>being</a:t>
            </a:r>
            <a:r>
              <a:rPr lang="tr-TR" dirty="0" smtClean="0"/>
              <a:t> </a:t>
            </a:r>
            <a:r>
              <a:rPr lang="tr-TR" dirty="0" err="1" smtClean="0"/>
              <a:t>stabbed</a:t>
            </a:r>
            <a:r>
              <a:rPr lang="tr-TR" dirty="0" smtClean="0"/>
              <a:t> </a:t>
            </a:r>
            <a:r>
              <a:rPr lang="tr-TR" dirty="0" err="1" smtClean="0"/>
              <a:t>by</a:t>
            </a:r>
            <a:r>
              <a:rPr lang="tr-TR" dirty="0" smtClean="0"/>
              <a:t> </a:t>
            </a:r>
            <a:r>
              <a:rPr lang="tr-TR" dirty="0" err="1" smtClean="0"/>
              <a:t>the</a:t>
            </a:r>
            <a:r>
              <a:rPr lang="tr-TR" dirty="0" smtClean="0"/>
              <a:t> </a:t>
            </a:r>
            <a:r>
              <a:rPr lang="tr-TR" dirty="0" err="1" smtClean="0"/>
              <a:t>servant</a:t>
            </a:r>
            <a:endParaRPr lang="tr-TR" dirty="0"/>
          </a:p>
          <a:p>
            <a:pPr algn="l">
              <a:lnSpc>
                <a:spcPct val="100000"/>
              </a:lnSpc>
              <a:spcBef>
                <a:spcPts val="0"/>
              </a:spcBef>
            </a:pPr>
            <a:r>
              <a:rPr lang="tr-TR" dirty="0" smtClean="0"/>
              <a:t>of </a:t>
            </a:r>
            <a:r>
              <a:rPr lang="tr-TR" dirty="0" err="1" smtClean="0"/>
              <a:t>Sauron</a:t>
            </a:r>
            <a:r>
              <a:rPr lang="tr-TR" dirty="0"/>
              <a:t> </a:t>
            </a:r>
            <a:r>
              <a:rPr lang="tr-TR" dirty="0" err="1" smtClean="0"/>
              <a:t>with</a:t>
            </a:r>
            <a:r>
              <a:rPr lang="tr-TR" dirty="0" smtClean="0"/>
              <a:t> a </a:t>
            </a:r>
            <a:r>
              <a:rPr lang="tr-TR" dirty="0" err="1" smtClean="0"/>
              <a:t>poisonous</a:t>
            </a:r>
            <a:r>
              <a:rPr lang="tr-TR" dirty="0" smtClean="0"/>
              <a:t> </a:t>
            </a:r>
            <a:r>
              <a:rPr lang="tr-TR" dirty="0" err="1" smtClean="0"/>
              <a:t>sword</a:t>
            </a:r>
            <a:r>
              <a:rPr lang="tr-TR" dirty="0" smtClean="0"/>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1536" y="978408"/>
            <a:ext cx="6760464" cy="5879592"/>
          </a:xfrm>
          <a:prstGeom prst="rect">
            <a:avLst/>
          </a:prstGeom>
        </p:spPr>
      </p:pic>
    </p:spTree>
    <p:extLst>
      <p:ext uri="{BB962C8B-B14F-4D97-AF65-F5344CB8AC3E}">
        <p14:creationId xmlns:p14="http://schemas.microsoft.com/office/powerpoint/2010/main" val="5532706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64593"/>
            <a:ext cx="12170664" cy="914400"/>
          </a:xfrm>
        </p:spPr>
        <p:txBody>
          <a:bodyPr>
            <a:normAutofit/>
          </a:bodyPr>
          <a:lstStyle/>
          <a:p>
            <a:r>
              <a:rPr lang="tr-TR" sz="4000" b="1" dirty="0" err="1" smtClean="0"/>
              <a:t>Hero’s</a:t>
            </a:r>
            <a:r>
              <a:rPr lang="tr-TR" sz="4000" b="1" dirty="0" smtClean="0"/>
              <a:t> </a:t>
            </a:r>
            <a:r>
              <a:rPr lang="tr-TR" sz="4000" b="1" dirty="0" err="1" smtClean="0"/>
              <a:t>Journey</a:t>
            </a:r>
            <a:r>
              <a:rPr lang="tr-TR" sz="4000" b="1" dirty="0" smtClean="0"/>
              <a:t> </a:t>
            </a:r>
            <a:r>
              <a:rPr lang="tr-TR" sz="4000" b="1" dirty="0" err="1" smtClean="0"/>
              <a:t>Archetype</a:t>
            </a:r>
            <a:r>
              <a:rPr lang="tr-TR" sz="4000" b="1" dirty="0" smtClean="0"/>
              <a:t>: </a:t>
            </a:r>
            <a:r>
              <a:rPr lang="tr-TR" sz="4000" b="1" dirty="0" err="1" smtClean="0"/>
              <a:t>The</a:t>
            </a:r>
            <a:r>
              <a:rPr lang="tr-TR" sz="4000" b="1" dirty="0" smtClean="0"/>
              <a:t> </a:t>
            </a:r>
            <a:r>
              <a:rPr lang="tr-TR" sz="4000" b="1" dirty="0" err="1" smtClean="0"/>
              <a:t>Lord</a:t>
            </a:r>
            <a:r>
              <a:rPr lang="tr-TR" sz="4000" b="1" dirty="0" smtClean="0"/>
              <a:t> of </a:t>
            </a:r>
            <a:r>
              <a:rPr lang="tr-TR" sz="4000" b="1" dirty="0" err="1" smtClean="0"/>
              <a:t>the</a:t>
            </a:r>
            <a:r>
              <a:rPr lang="tr-TR" sz="4000" b="1" dirty="0" smtClean="0"/>
              <a:t> Rings </a:t>
            </a:r>
            <a:r>
              <a:rPr lang="tr-TR" sz="4000" b="1" dirty="0" err="1" smtClean="0"/>
              <a:t>Example</a:t>
            </a:r>
            <a:endParaRPr lang="tr-TR" sz="4000" b="1" dirty="0"/>
          </a:p>
        </p:txBody>
      </p:sp>
      <p:sp>
        <p:nvSpPr>
          <p:cNvPr id="3" name="Subtitle 2"/>
          <p:cNvSpPr>
            <a:spLocks noGrp="1"/>
          </p:cNvSpPr>
          <p:nvPr>
            <p:ph type="subTitle" idx="1"/>
          </p:nvPr>
        </p:nvSpPr>
        <p:spPr>
          <a:xfrm>
            <a:off x="0" y="1078992"/>
            <a:ext cx="11984477" cy="5779008"/>
          </a:xfrm>
        </p:spPr>
        <p:txBody>
          <a:bodyPr/>
          <a:lstStyle/>
          <a:p>
            <a:pPr algn="l">
              <a:lnSpc>
                <a:spcPct val="100000"/>
              </a:lnSpc>
              <a:spcBef>
                <a:spcPts val="0"/>
              </a:spcBef>
            </a:pPr>
            <a:r>
              <a:rPr lang="tr-TR" i="1" dirty="0" err="1"/>
              <a:t>The</a:t>
            </a:r>
            <a:r>
              <a:rPr lang="tr-TR" i="1" dirty="0"/>
              <a:t> </a:t>
            </a:r>
            <a:r>
              <a:rPr lang="tr-TR" i="1" dirty="0" err="1"/>
              <a:t>hero</a:t>
            </a:r>
            <a:r>
              <a:rPr lang="tr-TR" i="1" dirty="0"/>
              <a:t> </a:t>
            </a:r>
            <a:r>
              <a:rPr lang="tr-TR" i="1" dirty="0" err="1"/>
              <a:t>passes</a:t>
            </a:r>
            <a:r>
              <a:rPr lang="tr-TR" i="1" dirty="0"/>
              <a:t> </a:t>
            </a:r>
            <a:r>
              <a:rPr lang="tr-TR" i="1" dirty="0" err="1"/>
              <a:t>through</a:t>
            </a:r>
            <a:r>
              <a:rPr lang="tr-TR" i="1" dirty="0"/>
              <a:t> </a:t>
            </a:r>
            <a:r>
              <a:rPr lang="tr-TR" i="1" dirty="0" err="1"/>
              <a:t>impediments</a:t>
            </a:r>
            <a:r>
              <a:rPr lang="tr-TR" i="1" dirty="0"/>
              <a:t>, </a:t>
            </a:r>
            <a:endParaRPr lang="tr-TR" i="1" dirty="0" smtClean="0"/>
          </a:p>
          <a:p>
            <a:pPr algn="l">
              <a:lnSpc>
                <a:spcPct val="100000"/>
              </a:lnSpc>
              <a:spcBef>
                <a:spcPts val="0"/>
              </a:spcBef>
            </a:pPr>
            <a:r>
              <a:rPr lang="tr-TR" i="1" dirty="0" smtClean="0"/>
              <a:t>has </a:t>
            </a:r>
            <a:r>
              <a:rPr lang="tr-TR" i="1" dirty="0" err="1"/>
              <a:t>to</a:t>
            </a:r>
            <a:r>
              <a:rPr lang="tr-TR" i="1" dirty="0"/>
              <a:t> </a:t>
            </a:r>
            <a:r>
              <a:rPr lang="tr-TR" i="1" dirty="0" err="1"/>
              <a:t>endure</a:t>
            </a:r>
            <a:r>
              <a:rPr lang="tr-TR" i="1" dirty="0"/>
              <a:t> </a:t>
            </a:r>
            <a:r>
              <a:rPr lang="tr-TR" i="1" dirty="0" err="1"/>
              <a:t>physical</a:t>
            </a:r>
            <a:r>
              <a:rPr lang="tr-TR" i="1" dirty="0"/>
              <a:t> </a:t>
            </a:r>
            <a:r>
              <a:rPr lang="tr-TR" i="1" dirty="0" err="1"/>
              <a:t>and</a:t>
            </a:r>
            <a:r>
              <a:rPr lang="tr-TR" i="1" dirty="0"/>
              <a:t> </a:t>
            </a:r>
            <a:r>
              <a:rPr lang="tr-TR" i="1" dirty="0" err="1"/>
              <a:t>psychological</a:t>
            </a:r>
            <a:r>
              <a:rPr lang="tr-TR" i="1" dirty="0"/>
              <a:t> </a:t>
            </a:r>
            <a:endParaRPr lang="tr-TR" i="1" dirty="0" smtClean="0"/>
          </a:p>
          <a:p>
            <a:pPr algn="l">
              <a:lnSpc>
                <a:spcPct val="100000"/>
              </a:lnSpc>
              <a:spcBef>
                <a:spcPts val="0"/>
              </a:spcBef>
            </a:pPr>
            <a:r>
              <a:rPr lang="tr-TR" i="1" dirty="0" err="1" smtClean="0"/>
              <a:t>difficulties</a:t>
            </a:r>
            <a:r>
              <a:rPr lang="tr-TR" i="1" dirty="0" smtClean="0"/>
              <a:t> </a:t>
            </a:r>
            <a:r>
              <a:rPr lang="tr-TR" i="1" dirty="0" err="1"/>
              <a:t>and</a:t>
            </a:r>
            <a:r>
              <a:rPr lang="tr-TR" i="1" dirty="0"/>
              <a:t> he </a:t>
            </a:r>
            <a:r>
              <a:rPr lang="tr-TR" i="1" dirty="0" err="1" smtClean="0"/>
              <a:t>receves</a:t>
            </a:r>
            <a:r>
              <a:rPr lang="tr-TR" i="1" dirty="0" smtClean="0"/>
              <a:t> </a:t>
            </a:r>
            <a:r>
              <a:rPr lang="tr-TR" i="1" dirty="0" err="1"/>
              <a:t>supernatural</a:t>
            </a:r>
            <a:r>
              <a:rPr lang="tr-TR" i="1" dirty="0"/>
              <a:t> </a:t>
            </a:r>
            <a:r>
              <a:rPr lang="tr-TR" i="1" dirty="0" err="1"/>
              <a:t>aid</a:t>
            </a:r>
            <a:r>
              <a:rPr lang="tr-TR" i="1" dirty="0" smtClean="0"/>
              <a:t>.</a:t>
            </a:r>
          </a:p>
          <a:p>
            <a:pPr algn="l">
              <a:lnSpc>
                <a:spcPct val="100000"/>
              </a:lnSpc>
              <a:spcBef>
                <a:spcPts val="0"/>
              </a:spcBef>
            </a:pPr>
            <a:endParaRPr lang="tr-TR" i="1" dirty="0"/>
          </a:p>
          <a:p>
            <a:pPr algn="l">
              <a:lnSpc>
                <a:spcPct val="100000"/>
              </a:lnSpc>
              <a:spcBef>
                <a:spcPts val="0"/>
              </a:spcBef>
            </a:pPr>
            <a:endParaRPr lang="tr-TR" dirty="0" smtClean="0"/>
          </a:p>
          <a:p>
            <a:pPr algn="l">
              <a:lnSpc>
                <a:spcPct val="100000"/>
              </a:lnSpc>
              <a:spcBef>
                <a:spcPts val="0"/>
              </a:spcBef>
            </a:pPr>
            <a:endParaRPr lang="tr-TR" dirty="0"/>
          </a:p>
          <a:p>
            <a:pPr algn="l">
              <a:lnSpc>
                <a:spcPct val="100000"/>
              </a:lnSpc>
              <a:spcBef>
                <a:spcPts val="0"/>
              </a:spcBef>
            </a:pPr>
            <a:endParaRPr lang="tr-TR" dirty="0" smtClean="0"/>
          </a:p>
          <a:p>
            <a:pPr algn="l">
              <a:lnSpc>
                <a:spcPct val="100000"/>
              </a:lnSpc>
              <a:spcBef>
                <a:spcPts val="0"/>
              </a:spcBef>
            </a:pPr>
            <a:r>
              <a:rPr lang="tr-TR" dirty="0" err="1" smtClean="0"/>
              <a:t>Arwen</a:t>
            </a:r>
            <a:r>
              <a:rPr lang="tr-TR" dirty="0" smtClean="0"/>
              <a:t> </a:t>
            </a:r>
            <a:r>
              <a:rPr lang="tr-TR" dirty="0" err="1" smtClean="0"/>
              <a:t>taking</a:t>
            </a:r>
            <a:r>
              <a:rPr lang="tr-TR" dirty="0" smtClean="0"/>
              <a:t> </a:t>
            </a:r>
            <a:r>
              <a:rPr lang="tr-TR" dirty="0" err="1" smtClean="0"/>
              <a:t>Frodo</a:t>
            </a:r>
            <a:r>
              <a:rPr lang="tr-TR" dirty="0" smtClean="0"/>
              <a:t> </a:t>
            </a:r>
            <a:r>
              <a:rPr lang="tr-TR" dirty="0" err="1" smtClean="0"/>
              <a:t>away</a:t>
            </a:r>
            <a:r>
              <a:rPr lang="tr-TR" dirty="0" smtClean="0"/>
              <a:t> </a:t>
            </a:r>
            <a:r>
              <a:rPr lang="tr-TR" dirty="0" err="1" smtClean="0"/>
              <a:t>for</a:t>
            </a:r>
            <a:r>
              <a:rPr lang="tr-TR" dirty="0" smtClean="0"/>
              <a:t> </a:t>
            </a:r>
            <a:r>
              <a:rPr lang="tr-TR" dirty="0" err="1" smtClean="0"/>
              <a:t>medical</a:t>
            </a:r>
            <a:r>
              <a:rPr lang="tr-TR" dirty="0" smtClean="0"/>
              <a:t> </a:t>
            </a:r>
            <a:r>
              <a:rPr lang="tr-TR" dirty="0" err="1" smtClean="0"/>
              <a:t>help</a:t>
            </a:r>
            <a:r>
              <a:rPr lang="tr-TR" dirty="0" smtClean="0"/>
              <a:t>.</a:t>
            </a:r>
          </a:p>
          <a:p>
            <a:pPr algn="l">
              <a:lnSpc>
                <a:spcPct val="100000"/>
              </a:lnSpc>
              <a:spcBef>
                <a:spcPts val="0"/>
              </a:spcBef>
            </a:pPr>
            <a:endParaRPr lang="tr-TR" i="1" dirty="0"/>
          </a:p>
          <a:p>
            <a:pPr algn="l">
              <a:lnSpc>
                <a:spcPct val="100000"/>
              </a:lnSpc>
              <a:spcBef>
                <a:spcPts val="0"/>
              </a:spcBef>
            </a:pPr>
            <a:endParaRPr lang="tr-TR"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5544" y="1078990"/>
            <a:ext cx="6675120" cy="5779009"/>
          </a:xfrm>
          <a:prstGeom prst="rect">
            <a:avLst/>
          </a:prstGeom>
        </p:spPr>
      </p:pic>
    </p:spTree>
    <p:extLst>
      <p:ext uri="{BB962C8B-B14F-4D97-AF65-F5344CB8AC3E}">
        <p14:creationId xmlns:p14="http://schemas.microsoft.com/office/powerpoint/2010/main" val="23443730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56478117"/>
              </p:ext>
            </p:extLst>
          </p:nvPr>
        </p:nvGraphicFramePr>
        <p:xfrm>
          <a:off x="636103" y="1681017"/>
          <a:ext cx="11198088" cy="4135741"/>
        </p:xfrm>
        <a:graphic>
          <a:graphicData uri="http://schemas.openxmlformats.org/drawingml/2006/table">
            <a:tbl>
              <a:tblPr firstRow="1" bandRow="1">
                <a:tableStyleId>{5C22544A-7EE6-4342-B048-85BDC9FD1C3A}</a:tableStyleId>
              </a:tblPr>
              <a:tblGrid>
                <a:gridCol w="5599044">
                  <a:extLst>
                    <a:ext uri="{9D8B030D-6E8A-4147-A177-3AD203B41FA5}">
                      <a16:colId xmlns:a16="http://schemas.microsoft.com/office/drawing/2014/main" xmlns="" val="20000"/>
                    </a:ext>
                  </a:extLst>
                </a:gridCol>
                <a:gridCol w="5599044">
                  <a:extLst>
                    <a:ext uri="{9D8B030D-6E8A-4147-A177-3AD203B41FA5}">
                      <a16:colId xmlns:a16="http://schemas.microsoft.com/office/drawing/2014/main" xmlns="" val="20001"/>
                    </a:ext>
                  </a:extLst>
                </a:gridCol>
              </a:tblGrid>
              <a:tr h="545762">
                <a:tc>
                  <a:txBody>
                    <a:bodyPr/>
                    <a:lstStyle/>
                    <a:p>
                      <a:pPr algn="ctr"/>
                      <a:r>
                        <a:rPr lang="tr-TR" sz="3200" dirty="0" smtClean="0">
                          <a:solidFill>
                            <a:schemeClr val="tx1"/>
                          </a:solidFill>
                        </a:rPr>
                        <a:t>    Sigmund</a:t>
                      </a:r>
                      <a:r>
                        <a:rPr lang="tr-TR" sz="3200" baseline="0" dirty="0" smtClean="0">
                          <a:solidFill>
                            <a:schemeClr val="tx1"/>
                          </a:solidFill>
                        </a:rPr>
                        <a:t> Freud</a:t>
                      </a:r>
                      <a:endParaRPr lang="tr-TR" sz="3200" dirty="0">
                        <a:solidFill>
                          <a:schemeClr val="tx1"/>
                        </a:solidFill>
                      </a:endParaRPr>
                    </a:p>
                  </a:txBody>
                  <a:tcPr>
                    <a:blipFill dpi="0" rotWithShape="1">
                      <a:blip r:embed="rId2"/>
                      <a:srcRect/>
                      <a:tile tx="0" ty="0" sx="100000" sy="100000" flip="none" algn="tl"/>
                    </a:blipFill>
                  </a:tcPr>
                </a:tc>
                <a:tc>
                  <a:txBody>
                    <a:bodyPr/>
                    <a:lstStyle/>
                    <a:p>
                      <a:pPr algn="ctr"/>
                      <a:r>
                        <a:rPr lang="tr-TR" sz="3200" dirty="0" smtClean="0"/>
                        <a:t> </a:t>
                      </a:r>
                      <a:r>
                        <a:rPr lang="tr-TR" sz="3200" dirty="0" smtClean="0">
                          <a:solidFill>
                            <a:schemeClr val="tx1"/>
                          </a:solidFill>
                        </a:rPr>
                        <a:t>Carl</a:t>
                      </a:r>
                      <a:r>
                        <a:rPr lang="tr-TR" sz="3200" baseline="0" dirty="0" smtClean="0">
                          <a:solidFill>
                            <a:schemeClr val="tx1"/>
                          </a:solidFill>
                        </a:rPr>
                        <a:t> </a:t>
                      </a:r>
                      <a:r>
                        <a:rPr lang="tr-TR" sz="3200" baseline="0" dirty="0" err="1" smtClean="0">
                          <a:solidFill>
                            <a:schemeClr val="tx1"/>
                          </a:solidFill>
                        </a:rPr>
                        <a:t>Jung</a:t>
                      </a:r>
                      <a:endParaRPr lang="tr-TR" sz="3200" dirty="0"/>
                    </a:p>
                  </a:txBody>
                  <a:tcPr>
                    <a:blipFill dpi="0" rotWithShape="1">
                      <a:blip r:embed="rId2"/>
                      <a:srcRect/>
                      <a:tile tx="0" ty="0" sx="100000" sy="100000" flip="none" algn="tl"/>
                    </a:blipFill>
                  </a:tcPr>
                </a:tc>
                <a:extLst>
                  <a:ext uri="{0D108BD9-81ED-4DB2-BD59-A6C34878D82A}">
                    <a16:rowId xmlns:a16="http://schemas.microsoft.com/office/drawing/2014/main" xmlns="" val="10000"/>
                  </a:ext>
                </a:extLst>
              </a:tr>
              <a:tr h="3556621">
                <a:tc>
                  <a:txBody>
                    <a:bodyPr/>
                    <a:lstStyle/>
                    <a:p>
                      <a:pPr marL="457200" indent="-457200" algn="l">
                        <a:buFont typeface="Wingdings" panose="05000000000000000000" pitchFamily="2" charset="2"/>
                        <a:buChar char="Ø"/>
                      </a:pPr>
                      <a:r>
                        <a:rPr lang="tr-TR" sz="3200" dirty="0" err="1" smtClean="0"/>
                        <a:t>Conscious</a:t>
                      </a:r>
                      <a:endParaRPr lang="tr-TR" sz="3200" dirty="0" smtClean="0"/>
                    </a:p>
                    <a:p>
                      <a:pPr marL="457200" indent="-457200" algn="l">
                        <a:buFont typeface="Wingdings" panose="05000000000000000000" pitchFamily="2" charset="2"/>
                        <a:buChar char="Ø"/>
                      </a:pPr>
                      <a:endParaRPr lang="tr-TR" sz="3200" dirty="0" smtClean="0"/>
                    </a:p>
                    <a:p>
                      <a:pPr marL="457200" indent="-457200" algn="l">
                        <a:buFont typeface="Wingdings" panose="05000000000000000000" pitchFamily="2" charset="2"/>
                        <a:buChar char="Ø"/>
                      </a:pPr>
                      <a:r>
                        <a:rPr lang="tr-TR" sz="3200" dirty="0" err="1" smtClean="0"/>
                        <a:t>Subconscious</a:t>
                      </a:r>
                      <a:r>
                        <a:rPr lang="tr-TR" sz="3200" dirty="0" smtClean="0"/>
                        <a:t> (</a:t>
                      </a:r>
                      <a:r>
                        <a:rPr lang="tr-TR" sz="3200" dirty="0" err="1" smtClean="0"/>
                        <a:t>Preconscious</a:t>
                      </a:r>
                      <a:r>
                        <a:rPr lang="tr-TR" sz="3200" dirty="0" smtClean="0"/>
                        <a:t>)</a:t>
                      </a:r>
                    </a:p>
                    <a:p>
                      <a:pPr marL="457200" indent="-457200" algn="l">
                        <a:buFont typeface="Wingdings" panose="05000000000000000000" pitchFamily="2" charset="2"/>
                        <a:buChar char="Ø"/>
                      </a:pPr>
                      <a:endParaRPr lang="tr-TR" sz="3200" dirty="0" smtClean="0"/>
                    </a:p>
                    <a:p>
                      <a:pPr marL="457200" indent="-457200" algn="l">
                        <a:buFont typeface="Wingdings" panose="05000000000000000000" pitchFamily="2" charset="2"/>
                        <a:buChar char="Ø"/>
                      </a:pPr>
                      <a:r>
                        <a:rPr lang="tr-TR" sz="3200" dirty="0" err="1" smtClean="0"/>
                        <a:t>Unconscious</a:t>
                      </a:r>
                      <a:endParaRPr lang="tr-TR" sz="3200" dirty="0"/>
                    </a:p>
                  </a:txBody>
                  <a:tcPr>
                    <a:blipFill dpi="0" rotWithShape="1">
                      <a:blip r:embed="rId2"/>
                      <a:srcRect/>
                      <a:tile tx="0" ty="0" sx="100000" sy="100000" flip="none" algn="tl"/>
                    </a:blipFill>
                  </a:tcPr>
                </a:tc>
                <a:tc>
                  <a:txBody>
                    <a:bodyPr/>
                    <a:lstStyle/>
                    <a:p>
                      <a:pPr marL="457200" indent="-457200" algn="l">
                        <a:buFont typeface="Wingdings" panose="05000000000000000000" pitchFamily="2" charset="2"/>
                        <a:buChar char="Ø"/>
                      </a:pPr>
                      <a:r>
                        <a:rPr lang="tr-TR" sz="3200" dirty="0" err="1" smtClean="0"/>
                        <a:t>Conscious</a:t>
                      </a:r>
                      <a:r>
                        <a:rPr lang="tr-TR" sz="3200" dirty="0" smtClean="0"/>
                        <a:t> (Ego)</a:t>
                      </a:r>
                      <a:endParaRPr lang="tr-TR" sz="3200" dirty="0"/>
                    </a:p>
                    <a:p>
                      <a:pPr marL="0" indent="0" algn="l">
                        <a:buFont typeface="Wingdings" panose="05000000000000000000" pitchFamily="2" charset="2"/>
                        <a:buNone/>
                      </a:pPr>
                      <a:endParaRPr lang="tr-TR" sz="3200" dirty="0" smtClean="0"/>
                    </a:p>
                    <a:p>
                      <a:pPr marL="0" indent="0" algn="l">
                        <a:buFont typeface="Wingdings" panose="05000000000000000000" pitchFamily="2" charset="2"/>
                        <a:buNone/>
                      </a:pPr>
                      <a:r>
                        <a:rPr lang="tr-TR" sz="3200" dirty="0" smtClean="0"/>
                        <a:t>  </a:t>
                      </a:r>
                    </a:p>
                    <a:p>
                      <a:pPr marL="457200" indent="-457200" algn="l">
                        <a:buFont typeface="Wingdings" panose="05000000000000000000" pitchFamily="2" charset="2"/>
                        <a:buChar char="Ø"/>
                      </a:pPr>
                      <a:r>
                        <a:rPr lang="tr-TR" sz="3200" dirty="0" err="1" smtClean="0"/>
                        <a:t>Personal</a:t>
                      </a:r>
                      <a:r>
                        <a:rPr lang="tr-TR" sz="3200" dirty="0" smtClean="0"/>
                        <a:t> </a:t>
                      </a:r>
                      <a:r>
                        <a:rPr lang="tr-TR" sz="3200" dirty="0" err="1" smtClean="0"/>
                        <a:t>Unconscious</a:t>
                      </a:r>
                      <a:endParaRPr lang="tr-TR" sz="3200" dirty="0" smtClean="0"/>
                    </a:p>
                    <a:p>
                      <a:pPr marL="0" indent="0" algn="l">
                        <a:buFont typeface="Wingdings" panose="05000000000000000000" pitchFamily="2" charset="2"/>
                        <a:buNone/>
                      </a:pPr>
                      <a:endParaRPr lang="tr-TR" sz="3200" dirty="0" smtClean="0"/>
                    </a:p>
                    <a:p>
                      <a:pPr marL="0" indent="0" algn="l">
                        <a:buFont typeface="Wingdings" panose="05000000000000000000" pitchFamily="2" charset="2"/>
                        <a:buNone/>
                      </a:pPr>
                      <a:endParaRPr lang="tr-TR" sz="3200" dirty="0" smtClean="0"/>
                    </a:p>
                    <a:p>
                      <a:pPr marL="457200" indent="-457200" algn="l">
                        <a:buFont typeface="Wingdings" panose="05000000000000000000" pitchFamily="2" charset="2"/>
                        <a:buChar char="Ø"/>
                      </a:pPr>
                      <a:r>
                        <a:rPr lang="tr-TR" sz="3200" b="1" dirty="0" err="1" smtClean="0">
                          <a:solidFill>
                            <a:srgbClr val="7030A0"/>
                          </a:solidFill>
                        </a:rPr>
                        <a:t>Collective</a:t>
                      </a:r>
                      <a:r>
                        <a:rPr lang="tr-TR" sz="3200" b="1" dirty="0" smtClean="0">
                          <a:solidFill>
                            <a:srgbClr val="7030A0"/>
                          </a:solidFill>
                        </a:rPr>
                        <a:t> </a:t>
                      </a:r>
                      <a:r>
                        <a:rPr lang="tr-TR" sz="3200" b="1" dirty="0" err="1" smtClean="0">
                          <a:solidFill>
                            <a:srgbClr val="7030A0"/>
                          </a:solidFill>
                        </a:rPr>
                        <a:t>Unconscious</a:t>
                      </a:r>
                      <a:r>
                        <a:rPr lang="tr-TR" sz="3200" b="1" baseline="0" dirty="0" smtClean="0">
                          <a:solidFill>
                            <a:srgbClr val="7030A0"/>
                          </a:solidFill>
                        </a:rPr>
                        <a:t> </a:t>
                      </a:r>
                      <a:endParaRPr lang="tr-TR" sz="3200" b="1" dirty="0">
                        <a:solidFill>
                          <a:srgbClr val="7030A0"/>
                        </a:solidFill>
                      </a:endParaRPr>
                    </a:p>
                  </a:txBody>
                  <a:tcPr>
                    <a:blipFill dpi="0" rotWithShape="1">
                      <a:blip r:embed="rId2"/>
                      <a:srcRect/>
                      <a:tile tx="0" ty="0" sx="100000" sy="100000" flip="none" algn="tl"/>
                    </a:blipFill>
                  </a:tcPr>
                </a:tc>
                <a:extLst>
                  <a:ext uri="{0D108BD9-81ED-4DB2-BD59-A6C34878D82A}">
                    <a16:rowId xmlns:a16="http://schemas.microsoft.com/office/drawing/2014/main" xmlns="" val="10001"/>
                  </a:ext>
                </a:extLst>
              </a:tr>
            </a:tbl>
          </a:graphicData>
        </a:graphic>
      </p:graphicFrame>
      <p:sp>
        <p:nvSpPr>
          <p:cNvPr id="2" name="Title 1"/>
          <p:cNvSpPr>
            <a:spLocks noGrp="1"/>
          </p:cNvSpPr>
          <p:nvPr>
            <p:ph type="ctrTitle"/>
          </p:nvPr>
        </p:nvSpPr>
        <p:spPr>
          <a:xfrm>
            <a:off x="0" y="164592"/>
            <a:ext cx="12170664" cy="1359407"/>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rmAutofit fontScale="90000"/>
          </a:bodyPr>
          <a:lstStyle/>
          <a:p>
            <a:r>
              <a:rPr lang="tr-TR" sz="3600" b="1" dirty="0" err="1" smtClean="0"/>
              <a:t>The</a:t>
            </a:r>
            <a:r>
              <a:rPr lang="tr-TR" sz="3600" b="1" dirty="0" smtClean="0"/>
              <a:t> </a:t>
            </a:r>
            <a:r>
              <a:rPr lang="tr-TR" sz="3600" b="1" dirty="0" err="1" smtClean="0"/>
              <a:t>Levels</a:t>
            </a:r>
            <a:r>
              <a:rPr lang="tr-TR" sz="3600" b="1" dirty="0" smtClean="0"/>
              <a:t> of </a:t>
            </a:r>
            <a:r>
              <a:rPr lang="tr-TR" sz="3600" b="1" dirty="0" err="1" smtClean="0"/>
              <a:t>Consciousness</a:t>
            </a:r>
            <a:r>
              <a:rPr lang="tr-TR" sz="1800" b="1" dirty="0" smtClean="0"/>
              <a:t/>
            </a:r>
            <a:br>
              <a:rPr lang="tr-TR" sz="1800" b="1" dirty="0" smtClean="0"/>
            </a:br>
            <a:r>
              <a:rPr lang="tr-TR" sz="1800" b="1" dirty="0" smtClean="0"/>
              <a:t/>
            </a:r>
            <a:br>
              <a:rPr lang="tr-TR" sz="1800" b="1" dirty="0" smtClean="0"/>
            </a:br>
            <a:r>
              <a:rPr lang="en-US" sz="2400" b="1" dirty="0"/>
              <a:t>Like </a:t>
            </a:r>
            <a:r>
              <a:rPr lang="en-US" sz="2400" b="1" dirty="0" smtClean="0"/>
              <a:t>Freud</a:t>
            </a:r>
            <a:r>
              <a:rPr lang="tr-TR" sz="2400" b="1" dirty="0" smtClean="0"/>
              <a:t>, </a:t>
            </a:r>
            <a:r>
              <a:rPr lang="en-US" sz="2400" b="1" dirty="0" smtClean="0"/>
              <a:t>Jung </a:t>
            </a:r>
            <a:r>
              <a:rPr lang="en-US" sz="2400" b="1" dirty="0"/>
              <a:t>regarded the psyche as made up of a number of separate but interacting systems. The three main ones were </a:t>
            </a:r>
            <a:r>
              <a:rPr lang="en-US" sz="2400" b="1" u="sng" dirty="0"/>
              <a:t>the ego, the personal unconscious, and the collective unconscious</a:t>
            </a:r>
            <a:r>
              <a:rPr lang="en-US" sz="2400" b="1" dirty="0"/>
              <a:t>.</a:t>
            </a:r>
            <a:endParaRPr lang="tr-TR" sz="2400" b="1" dirty="0"/>
          </a:p>
        </p:txBody>
      </p:sp>
      <p:sp>
        <p:nvSpPr>
          <p:cNvPr id="3" name="Subtitle 2"/>
          <p:cNvSpPr>
            <a:spLocks noGrp="1"/>
          </p:cNvSpPr>
          <p:nvPr>
            <p:ph type="subTitle" idx="1"/>
          </p:nvPr>
        </p:nvSpPr>
        <p:spPr>
          <a:xfrm>
            <a:off x="0" y="1320800"/>
            <a:ext cx="11984477" cy="5537200"/>
          </a:xfrm>
        </p:spPr>
        <p:txBody>
          <a:bodyPr/>
          <a:lstStyle/>
          <a:p>
            <a:pPr algn="l"/>
            <a:endParaRPr lang="tr-TR" dirty="0"/>
          </a:p>
          <a:p>
            <a:pPr algn="l"/>
            <a:r>
              <a:rPr lang="tr-TR" dirty="0" smtClean="0"/>
              <a:t>   </a:t>
            </a:r>
            <a:endParaRPr lang="en-US" dirty="0" smtClean="0"/>
          </a:p>
        </p:txBody>
      </p:sp>
    </p:spTree>
    <p:extLst>
      <p:ext uri="{BB962C8B-B14F-4D97-AF65-F5344CB8AC3E}">
        <p14:creationId xmlns:p14="http://schemas.microsoft.com/office/powerpoint/2010/main" val="1503834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64593"/>
            <a:ext cx="12170664" cy="914400"/>
          </a:xfrm>
        </p:spPr>
        <p:txBody>
          <a:bodyPr>
            <a:normAutofit/>
          </a:bodyPr>
          <a:lstStyle/>
          <a:p>
            <a:r>
              <a:rPr lang="tr-TR" sz="4000" b="1" dirty="0" err="1" smtClean="0"/>
              <a:t>Hero’s</a:t>
            </a:r>
            <a:r>
              <a:rPr lang="tr-TR" sz="4000" b="1" dirty="0" smtClean="0"/>
              <a:t> </a:t>
            </a:r>
            <a:r>
              <a:rPr lang="tr-TR" sz="4000" b="1" dirty="0" err="1" smtClean="0"/>
              <a:t>Journey</a:t>
            </a:r>
            <a:r>
              <a:rPr lang="tr-TR" sz="4000" b="1" dirty="0" smtClean="0"/>
              <a:t> </a:t>
            </a:r>
            <a:r>
              <a:rPr lang="tr-TR" sz="4000" b="1" dirty="0" err="1" smtClean="0"/>
              <a:t>Archetype</a:t>
            </a:r>
            <a:r>
              <a:rPr lang="tr-TR" sz="4000" b="1" dirty="0" smtClean="0"/>
              <a:t>: </a:t>
            </a:r>
            <a:r>
              <a:rPr lang="tr-TR" sz="4000" b="1" dirty="0" err="1" smtClean="0"/>
              <a:t>The</a:t>
            </a:r>
            <a:r>
              <a:rPr lang="tr-TR" sz="4000" b="1" dirty="0" smtClean="0"/>
              <a:t> </a:t>
            </a:r>
            <a:r>
              <a:rPr lang="tr-TR" sz="4000" b="1" dirty="0" err="1" smtClean="0"/>
              <a:t>Lord</a:t>
            </a:r>
            <a:r>
              <a:rPr lang="tr-TR" sz="4000" b="1" dirty="0" smtClean="0"/>
              <a:t> of </a:t>
            </a:r>
            <a:r>
              <a:rPr lang="tr-TR" sz="4000" b="1" dirty="0" err="1" smtClean="0"/>
              <a:t>the</a:t>
            </a:r>
            <a:r>
              <a:rPr lang="tr-TR" sz="4000" b="1" dirty="0" smtClean="0"/>
              <a:t> Rings </a:t>
            </a:r>
            <a:r>
              <a:rPr lang="tr-TR" sz="4000" b="1" dirty="0" err="1" smtClean="0"/>
              <a:t>Example</a:t>
            </a:r>
            <a:endParaRPr lang="tr-TR" sz="4000" b="1" dirty="0"/>
          </a:p>
        </p:txBody>
      </p:sp>
      <p:sp>
        <p:nvSpPr>
          <p:cNvPr id="3" name="Subtitle 2"/>
          <p:cNvSpPr>
            <a:spLocks noGrp="1"/>
          </p:cNvSpPr>
          <p:nvPr>
            <p:ph type="subTitle" idx="1"/>
          </p:nvPr>
        </p:nvSpPr>
        <p:spPr>
          <a:xfrm>
            <a:off x="0" y="1078992"/>
            <a:ext cx="11984477" cy="5779008"/>
          </a:xfrm>
        </p:spPr>
        <p:txBody>
          <a:bodyPr/>
          <a:lstStyle/>
          <a:p>
            <a:pPr algn="l">
              <a:lnSpc>
                <a:spcPct val="100000"/>
              </a:lnSpc>
              <a:spcBef>
                <a:spcPts val="0"/>
              </a:spcBef>
            </a:pPr>
            <a:r>
              <a:rPr lang="tr-TR" i="1" dirty="0" err="1"/>
              <a:t>The</a:t>
            </a:r>
            <a:r>
              <a:rPr lang="tr-TR" i="1" dirty="0"/>
              <a:t> </a:t>
            </a:r>
            <a:r>
              <a:rPr lang="tr-TR" i="1" dirty="0" err="1"/>
              <a:t>hero</a:t>
            </a:r>
            <a:r>
              <a:rPr lang="tr-TR" i="1" dirty="0"/>
              <a:t> </a:t>
            </a:r>
            <a:r>
              <a:rPr lang="tr-TR" i="1" dirty="0" err="1"/>
              <a:t>passes</a:t>
            </a:r>
            <a:r>
              <a:rPr lang="tr-TR" i="1" dirty="0"/>
              <a:t> </a:t>
            </a:r>
            <a:r>
              <a:rPr lang="tr-TR" i="1" dirty="0" err="1"/>
              <a:t>through</a:t>
            </a:r>
            <a:r>
              <a:rPr lang="tr-TR" i="1" dirty="0"/>
              <a:t> </a:t>
            </a:r>
            <a:r>
              <a:rPr lang="tr-TR" i="1" dirty="0" err="1"/>
              <a:t>impediments</a:t>
            </a:r>
            <a:r>
              <a:rPr lang="tr-TR" i="1" dirty="0"/>
              <a:t>, </a:t>
            </a:r>
            <a:endParaRPr lang="tr-TR" i="1" dirty="0" smtClean="0"/>
          </a:p>
          <a:p>
            <a:pPr algn="l">
              <a:lnSpc>
                <a:spcPct val="100000"/>
              </a:lnSpc>
              <a:spcBef>
                <a:spcPts val="0"/>
              </a:spcBef>
            </a:pPr>
            <a:r>
              <a:rPr lang="tr-TR" i="1" dirty="0" smtClean="0"/>
              <a:t>has </a:t>
            </a:r>
            <a:r>
              <a:rPr lang="tr-TR" i="1" dirty="0" err="1"/>
              <a:t>to</a:t>
            </a:r>
            <a:r>
              <a:rPr lang="tr-TR" i="1" dirty="0"/>
              <a:t> </a:t>
            </a:r>
            <a:r>
              <a:rPr lang="tr-TR" i="1" dirty="0" err="1"/>
              <a:t>endure</a:t>
            </a:r>
            <a:r>
              <a:rPr lang="tr-TR" i="1" dirty="0"/>
              <a:t> </a:t>
            </a:r>
            <a:r>
              <a:rPr lang="tr-TR" i="1" dirty="0" err="1"/>
              <a:t>physical</a:t>
            </a:r>
            <a:r>
              <a:rPr lang="tr-TR" i="1" dirty="0"/>
              <a:t> </a:t>
            </a:r>
            <a:r>
              <a:rPr lang="tr-TR" i="1" dirty="0" err="1"/>
              <a:t>and</a:t>
            </a:r>
            <a:r>
              <a:rPr lang="tr-TR" i="1" dirty="0"/>
              <a:t> </a:t>
            </a:r>
            <a:r>
              <a:rPr lang="tr-TR" i="1" dirty="0" err="1"/>
              <a:t>psychological</a:t>
            </a:r>
            <a:r>
              <a:rPr lang="tr-TR" i="1" dirty="0"/>
              <a:t> </a:t>
            </a:r>
            <a:endParaRPr lang="tr-TR" i="1" dirty="0" smtClean="0"/>
          </a:p>
          <a:p>
            <a:pPr algn="l">
              <a:lnSpc>
                <a:spcPct val="100000"/>
              </a:lnSpc>
              <a:spcBef>
                <a:spcPts val="0"/>
              </a:spcBef>
            </a:pPr>
            <a:r>
              <a:rPr lang="tr-TR" i="1" dirty="0" err="1" smtClean="0"/>
              <a:t>difficulties</a:t>
            </a:r>
            <a:r>
              <a:rPr lang="tr-TR" i="1" dirty="0" smtClean="0"/>
              <a:t> </a:t>
            </a:r>
            <a:r>
              <a:rPr lang="tr-TR" i="1" dirty="0" err="1"/>
              <a:t>and</a:t>
            </a:r>
            <a:r>
              <a:rPr lang="tr-TR" i="1" dirty="0"/>
              <a:t> he </a:t>
            </a:r>
            <a:r>
              <a:rPr lang="tr-TR" i="1" dirty="0" err="1" smtClean="0"/>
              <a:t>receves</a:t>
            </a:r>
            <a:r>
              <a:rPr lang="tr-TR" i="1" dirty="0" smtClean="0"/>
              <a:t> </a:t>
            </a:r>
            <a:r>
              <a:rPr lang="tr-TR" i="1" dirty="0" err="1"/>
              <a:t>supernatural</a:t>
            </a:r>
            <a:r>
              <a:rPr lang="tr-TR" i="1" dirty="0"/>
              <a:t> </a:t>
            </a:r>
            <a:r>
              <a:rPr lang="tr-TR" i="1" dirty="0" err="1"/>
              <a:t>aid</a:t>
            </a:r>
            <a:r>
              <a:rPr lang="tr-TR" i="1" dirty="0" smtClean="0"/>
              <a:t>.</a:t>
            </a:r>
          </a:p>
          <a:p>
            <a:pPr algn="l">
              <a:lnSpc>
                <a:spcPct val="100000"/>
              </a:lnSpc>
              <a:spcBef>
                <a:spcPts val="0"/>
              </a:spcBef>
            </a:pPr>
            <a:endParaRPr lang="tr-TR" i="1" dirty="0"/>
          </a:p>
          <a:p>
            <a:pPr algn="l">
              <a:lnSpc>
                <a:spcPct val="100000"/>
              </a:lnSpc>
              <a:spcBef>
                <a:spcPts val="0"/>
              </a:spcBef>
            </a:pPr>
            <a:endParaRPr lang="tr-TR" dirty="0" smtClean="0"/>
          </a:p>
          <a:p>
            <a:pPr algn="l">
              <a:lnSpc>
                <a:spcPct val="100000"/>
              </a:lnSpc>
              <a:spcBef>
                <a:spcPts val="0"/>
              </a:spcBef>
            </a:pPr>
            <a:endParaRPr lang="tr-TR" dirty="0"/>
          </a:p>
          <a:p>
            <a:pPr algn="l">
              <a:lnSpc>
                <a:spcPct val="100000"/>
              </a:lnSpc>
              <a:spcBef>
                <a:spcPts val="0"/>
              </a:spcBef>
            </a:pPr>
            <a:endParaRPr lang="tr-TR" dirty="0" smtClean="0"/>
          </a:p>
          <a:p>
            <a:pPr algn="l">
              <a:lnSpc>
                <a:spcPct val="100000"/>
              </a:lnSpc>
              <a:spcBef>
                <a:spcPts val="0"/>
              </a:spcBef>
            </a:pPr>
            <a:r>
              <a:rPr lang="tr-TR" dirty="0" err="1" smtClean="0"/>
              <a:t>Arwen’s</a:t>
            </a:r>
            <a:r>
              <a:rPr lang="tr-TR" dirty="0" smtClean="0"/>
              <a:t> </a:t>
            </a:r>
            <a:r>
              <a:rPr lang="tr-TR" dirty="0" err="1" smtClean="0"/>
              <a:t>spell</a:t>
            </a:r>
            <a:r>
              <a:rPr lang="tr-TR" dirty="0" smtClean="0"/>
              <a:t> </a:t>
            </a:r>
            <a:r>
              <a:rPr lang="tr-TR" dirty="0" err="1" smtClean="0"/>
              <a:t>to</a:t>
            </a:r>
            <a:r>
              <a:rPr lang="tr-TR" dirty="0" smtClean="0"/>
              <a:t> </a:t>
            </a:r>
            <a:r>
              <a:rPr lang="tr-TR" dirty="0" err="1" smtClean="0"/>
              <a:t>suffocate</a:t>
            </a:r>
            <a:r>
              <a:rPr lang="tr-TR" dirty="0" smtClean="0"/>
              <a:t> </a:t>
            </a:r>
            <a:r>
              <a:rPr lang="tr-TR" dirty="0" err="1" smtClean="0"/>
              <a:t>those</a:t>
            </a:r>
            <a:r>
              <a:rPr lang="tr-TR" dirty="0" smtClean="0"/>
              <a:t> </a:t>
            </a:r>
            <a:r>
              <a:rPr lang="tr-TR" dirty="0" err="1" smtClean="0"/>
              <a:t>pursuing</a:t>
            </a:r>
            <a:r>
              <a:rPr lang="tr-TR" dirty="0" smtClean="0"/>
              <a:t> </a:t>
            </a:r>
          </a:p>
          <a:p>
            <a:pPr algn="l">
              <a:lnSpc>
                <a:spcPct val="100000"/>
              </a:lnSpc>
              <a:spcBef>
                <a:spcPts val="0"/>
              </a:spcBef>
            </a:pPr>
            <a:r>
              <a:rPr lang="tr-TR" dirty="0" err="1"/>
              <a:t>t</a:t>
            </a:r>
            <a:r>
              <a:rPr lang="tr-TR" dirty="0" err="1" smtClean="0"/>
              <a:t>hem</a:t>
            </a:r>
            <a:r>
              <a:rPr lang="tr-TR" dirty="0" smtClean="0"/>
              <a:t>.</a:t>
            </a:r>
            <a:endParaRPr lang="tr-TR" dirty="0"/>
          </a:p>
          <a:p>
            <a:pPr algn="l">
              <a:lnSpc>
                <a:spcPct val="100000"/>
              </a:lnSpc>
              <a:spcBef>
                <a:spcPts val="0"/>
              </a:spcBef>
            </a:pPr>
            <a:endParaRPr lang="tr-TR"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968" y="987552"/>
            <a:ext cx="6733032" cy="5870448"/>
          </a:xfrm>
          <a:prstGeom prst="rect">
            <a:avLst/>
          </a:prstGeom>
        </p:spPr>
      </p:pic>
    </p:spTree>
    <p:extLst>
      <p:ext uri="{BB962C8B-B14F-4D97-AF65-F5344CB8AC3E}">
        <p14:creationId xmlns:p14="http://schemas.microsoft.com/office/powerpoint/2010/main" val="8615439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64593"/>
            <a:ext cx="12170664" cy="914400"/>
          </a:xfrm>
        </p:spPr>
        <p:txBody>
          <a:bodyPr>
            <a:normAutofit/>
          </a:bodyPr>
          <a:lstStyle/>
          <a:p>
            <a:r>
              <a:rPr lang="tr-TR" sz="4000" b="1" dirty="0" err="1" smtClean="0"/>
              <a:t>Hero’s</a:t>
            </a:r>
            <a:r>
              <a:rPr lang="tr-TR" sz="4000" b="1" dirty="0" smtClean="0"/>
              <a:t> </a:t>
            </a:r>
            <a:r>
              <a:rPr lang="tr-TR" sz="4000" b="1" dirty="0" err="1" smtClean="0"/>
              <a:t>Journey</a:t>
            </a:r>
            <a:r>
              <a:rPr lang="tr-TR" sz="4000" b="1" dirty="0" smtClean="0"/>
              <a:t> </a:t>
            </a:r>
            <a:r>
              <a:rPr lang="tr-TR" sz="4000" b="1" dirty="0" err="1" smtClean="0"/>
              <a:t>Archetype</a:t>
            </a:r>
            <a:r>
              <a:rPr lang="tr-TR" sz="4000" b="1" dirty="0" smtClean="0"/>
              <a:t>: </a:t>
            </a:r>
            <a:r>
              <a:rPr lang="tr-TR" sz="4000" b="1" dirty="0" err="1" smtClean="0"/>
              <a:t>The</a:t>
            </a:r>
            <a:r>
              <a:rPr lang="tr-TR" sz="4000" b="1" dirty="0" smtClean="0"/>
              <a:t> </a:t>
            </a:r>
            <a:r>
              <a:rPr lang="tr-TR" sz="4000" b="1" dirty="0" err="1" smtClean="0"/>
              <a:t>Lord</a:t>
            </a:r>
            <a:r>
              <a:rPr lang="tr-TR" sz="4000" b="1" dirty="0" smtClean="0"/>
              <a:t> of </a:t>
            </a:r>
            <a:r>
              <a:rPr lang="tr-TR" sz="4000" b="1" dirty="0" err="1" smtClean="0"/>
              <a:t>the</a:t>
            </a:r>
            <a:r>
              <a:rPr lang="tr-TR" sz="4000" b="1" dirty="0" smtClean="0"/>
              <a:t> Rings </a:t>
            </a:r>
            <a:r>
              <a:rPr lang="tr-TR" sz="4000" b="1" dirty="0" err="1" smtClean="0"/>
              <a:t>Example</a:t>
            </a:r>
            <a:endParaRPr lang="tr-TR" sz="4000" b="1" dirty="0"/>
          </a:p>
        </p:txBody>
      </p:sp>
      <p:sp>
        <p:nvSpPr>
          <p:cNvPr id="3" name="Subtitle 2"/>
          <p:cNvSpPr>
            <a:spLocks noGrp="1"/>
          </p:cNvSpPr>
          <p:nvPr>
            <p:ph type="subTitle" idx="1"/>
          </p:nvPr>
        </p:nvSpPr>
        <p:spPr>
          <a:xfrm>
            <a:off x="0" y="1078992"/>
            <a:ext cx="11984477" cy="5779008"/>
          </a:xfrm>
        </p:spPr>
        <p:txBody>
          <a:bodyPr/>
          <a:lstStyle/>
          <a:p>
            <a:pPr algn="l">
              <a:lnSpc>
                <a:spcPct val="100000"/>
              </a:lnSpc>
              <a:spcBef>
                <a:spcPts val="0"/>
              </a:spcBef>
            </a:pPr>
            <a:r>
              <a:rPr lang="tr-TR" i="1" dirty="0" err="1"/>
              <a:t>The</a:t>
            </a:r>
            <a:r>
              <a:rPr lang="tr-TR" i="1" dirty="0"/>
              <a:t> </a:t>
            </a:r>
            <a:r>
              <a:rPr lang="tr-TR" i="1" dirty="0" err="1"/>
              <a:t>hero</a:t>
            </a:r>
            <a:r>
              <a:rPr lang="tr-TR" i="1" dirty="0"/>
              <a:t> </a:t>
            </a:r>
            <a:r>
              <a:rPr lang="tr-TR" i="1" dirty="0" err="1"/>
              <a:t>enters</a:t>
            </a:r>
            <a:r>
              <a:rPr lang="tr-TR" i="1" dirty="0"/>
              <a:t> </a:t>
            </a:r>
            <a:r>
              <a:rPr lang="tr-TR" i="1" dirty="0" err="1"/>
              <a:t>into</a:t>
            </a:r>
            <a:r>
              <a:rPr lang="tr-TR" i="1" dirty="0"/>
              <a:t> an </a:t>
            </a:r>
            <a:r>
              <a:rPr lang="tr-TR" i="1" dirty="0" err="1"/>
              <a:t>innermost</a:t>
            </a:r>
            <a:r>
              <a:rPr lang="tr-TR" i="1" dirty="0"/>
              <a:t> </a:t>
            </a:r>
            <a:r>
              <a:rPr lang="tr-TR" i="1" dirty="0" err="1"/>
              <a:t>cave</a:t>
            </a:r>
            <a:r>
              <a:rPr lang="tr-TR" i="1" dirty="0"/>
              <a:t>, </a:t>
            </a:r>
            <a:endParaRPr lang="tr-TR" i="1" dirty="0" smtClean="0"/>
          </a:p>
          <a:p>
            <a:pPr algn="l">
              <a:lnSpc>
                <a:spcPct val="100000"/>
              </a:lnSpc>
              <a:spcBef>
                <a:spcPts val="0"/>
              </a:spcBef>
            </a:pPr>
            <a:r>
              <a:rPr lang="tr-TR" i="1" dirty="0" err="1" smtClean="0"/>
              <a:t>underworld</a:t>
            </a:r>
            <a:r>
              <a:rPr lang="tr-TR" i="1" dirty="0" smtClean="0"/>
              <a:t> </a:t>
            </a:r>
            <a:r>
              <a:rPr lang="tr-TR" i="1" dirty="0" err="1"/>
              <a:t>or</a:t>
            </a:r>
            <a:r>
              <a:rPr lang="tr-TR" i="1" dirty="0"/>
              <a:t> </a:t>
            </a:r>
            <a:r>
              <a:rPr lang="tr-TR" i="1" dirty="0" err="1"/>
              <a:t>some</a:t>
            </a:r>
            <a:r>
              <a:rPr lang="tr-TR" i="1" dirty="0"/>
              <a:t> </a:t>
            </a:r>
            <a:r>
              <a:rPr lang="tr-TR" i="1" dirty="0" err="1"/>
              <a:t>other</a:t>
            </a:r>
            <a:r>
              <a:rPr lang="tr-TR" i="1" dirty="0"/>
              <a:t> </a:t>
            </a:r>
            <a:r>
              <a:rPr lang="tr-TR" i="1" dirty="0" err="1"/>
              <a:t>place</a:t>
            </a:r>
            <a:r>
              <a:rPr lang="tr-TR" i="1" dirty="0"/>
              <a:t> </a:t>
            </a:r>
            <a:endParaRPr lang="tr-TR" i="1" dirty="0" smtClean="0"/>
          </a:p>
          <a:p>
            <a:pPr algn="l">
              <a:lnSpc>
                <a:spcPct val="100000"/>
              </a:lnSpc>
              <a:spcBef>
                <a:spcPts val="0"/>
              </a:spcBef>
            </a:pPr>
            <a:r>
              <a:rPr lang="tr-TR" i="1" dirty="0" smtClean="0"/>
              <a:t>of </a:t>
            </a:r>
            <a:r>
              <a:rPr lang="tr-TR" i="1" dirty="0" err="1"/>
              <a:t>great</a:t>
            </a:r>
            <a:r>
              <a:rPr lang="tr-TR" i="1" dirty="0"/>
              <a:t> </a:t>
            </a:r>
            <a:r>
              <a:rPr lang="tr-TR" i="1" dirty="0" err="1" smtClean="0"/>
              <a:t>trial</a:t>
            </a:r>
            <a:r>
              <a:rPr lang="tr-TR" i="1" dirty="0"/>
              <a:t>. </a:t>
            </a:r>
            <a:endParaRPr lang="tr-TR" i="1" dirty="0" smtClean="0"/>
          </a:p>
          <a:p>
            <a:pPr algn="l">
              <a:lnSpc>
                <a:spcPct val="100000"/>
              </a:lnSpc>
              <a:spcBef>
                <a:spcPts val="0"/>
              </a:spcBef>
            </a:pPr>
            <a:r>
              <a:rPr lang="tr-TR" i="1" dirty="0" smtClean="0"/>
              <a:t>(</a:t>
            </a:r>
            <a:r>
              <a:rPr lang="tr-TR" i="1" dirty="0" err="1"/>
              <a:t>It</a:t>
            </a:r>
            <a:r>
              <a:rPr lang="tr-TR" i="1" dirty="0"/>
              <a:t> </a:t>
            </a:r>
            <a:r>
              <a:rPr lang="tr-TR" i="1" dirty="0" err="1"/>
              <a:t>may</a:t>
            </a:r>
            <a:r>
              <a:rPr lang="tr-TR" i="1" dirty="0"/>
              <a:t> be a </a:t>
            </a:r>
            <a:r>
              <a:rPr lang="tr-TR" i="1" dirty="0" err="1"/>
              <a:t>physical</a:t>
            </a:r>
            <a:r>
              <a:rPr lang="tr-TR" i="1" dirty="0"/>
              <a:t> </a:t>
            </a:r>
            <a:r>
              <a:rPr lang="tr-TR" i="1" dirty="0" err="1"/>
              <a:t>or</a:t>
            </a:r>
            <a:r>
              <a:rPr lang="tr-TR" i="1" dirty="0"/>
              <a:t> </a:t>
            </a:r>
            <a:r>
              <a:rPr lang="tr-TR" i="1" dirty="0" err="1"/>
              <a:t>psychological</a:t>
            </a:r>
            <a:r>
              <a:rPr lang="tr-TR" i="1" dirty="0"/>
              <a:t>.) </a:t>
            </a:r>
            <a:endParaRPr lang="tr-TR" i="1" dirty="0" smtClean="0"/>
          </a:p>
          <a:p>
            <a:pPr algn="l">
              <a:lnSpc>
                <a:spcPct val="100000"/>
              </a:lnSpc>
              <a:spcBef>
                <a:spcPts val="0"/>
              </a:spcBef>
            </a:pPr>
            <a:r>
              <a:rPr lang="tr-TR" i="1" dirty="0" err="1" smtClean="0"/>
              <a:t>This</a:t>
            </a:r>
            <a:r>
              <a:rPr lang="tr-TR" i="1" dirty="0" smtClean="0"/>
              <a:t> </a:t>
            </a:r>
            <a:r>
              <a:rPr lang="tr-TR" i="1" dirty="0" err="1"/>
              <a:t>experience</a:t>
            </a:r>
            <a:r>
              <a:rPr lang="tr-TR" i="1" dirty="0"/>
              <a:t> </a:t>
            </a:r>
            <a:r>
              <a:rPr lang="tr-TR" i="1" dirty="0" err="1"/>
              <a:t>changes</a:t>
            </a:r>
            <a:r>
              <a:rPr lang="tr-TR" i="1" dirty="0"/>
              <a:t> </a:t>
            </a:r>
            <a:r>
              <a:rPr lang="tr-TR" i="1" dirty="0" err="1"/>
              <a:t>the</a:t>
            </a:r>
            <a:r>
              <a:rPr lang="tr-TR" i="1" dirty="0"/>
              <a:t> </a:t>
            </a:r>
            <a:r>
              <a:rPr lang="tr-TR" i="1" dirty="0" err="1"/>
              <a:t>hero</a:t>
            </a:r>
            <a:r>
              <a:rPr lang="tr-TR" i="1" dirty="0"/>
              <a:t>. </a:t>
            </a:r>
            <a:endParaRPr lang="tr-TR" i="1" dirty="0" smtClean="0"/>
          </a:p>
          <a:p>
            <a:pPr algn="l">
              <a:lnSpc>
                <a:spcPct val="100000"/>
              </a:lnSpc>
              <a:spcBef>
                <a:spcPts val="0"/>
              </a:spcBef>
            </a:pPr>
            <a:endParaRPr lang="tr-TR" i="1" dirty="0"/>
          </a:p>
          <a:p>
            <a:pPr algn="l">
              <a:lnSpc>
                <a:spcPct val="100000"/>
              </a:lnSpc>
              <a:spcBef>
                <a:spcPts val="0"/>
              </a:spcBef>
            </a:pPr>
            <a:r>
              <a:rPr lang="tr-TR" dirty="0" err="1" smtClean="0"/>
              <a:t>Frodo</a:t>
            </a:r>
            <a:r>
              <a:rPr lang="tr-TR" dirty="0" smtClean="0"/>
              <a:t> is </a:t>
            </a:r>
            <a:r>
              <a:rPr lang="tr-TR" dirty="0" err="1" smtClean="0"/>
              <a:t>attracted</a:t>
            </a:r>
            <a:r>
              <a:rPr lang="tr-TR" dirty="0" smtClean="0"/>
              <a:t> </a:t>
            </a:r>
            <a:r>
              <a:rPr lang="tr-TR" dirty="0" err="1" smtClean="0"/>
              <a:t>to</a:t>
            </a:r>
            <a:r>
              <a:rPr lang="tr-TR" dirty="0" smtClean="0"/>
              <a:t> </a:t>
            </a:r>
            <a:r>
              <a:rPr lang="tr-TR" dirty="0" err="1" smtClean="0"/>
              <a:t>the</a:t>
            </a:r>
            <a:r>
              <a:rPr lang="tr-TR" dirty="0" smtClean="0"/>
              <a:t> </a:t>
            </a:r>
            <a:r>
              <a:rPr lang="tr-TR" dirty="0" err="1" smtClean="0"/>
              <a:t>power</a:t>
            </a:r>
            <a:r>
              <a:rPr lang="tr-TR" dirty="0" smtClean="0"/>
              <a:t> of </a:t>
            </a:r>
            <a:r>
              <a:rPr lang="tr-TR" dirty="0" err="1" smtClean="0"/>
              <a:t>the</a:t>
            </a:r>
            <a:endParaRPr lang="tr-TR" dirty="0" smtClean="0"/>
          </a:p>
          <a:p>
            <a:pPr algn="l">
              <a:lnSpc>
                <a:spcPct val="100000"/>
              </a:lnSpc>
              <a:spcBef>
                <a:spcPts val="0"/>
              </a:spcBef>
            </a:pPr>
            <a:r>
              <a:rPr lang="tr-TR" dirty="0" smtClean="0"/>
              <a:t>ring </a:t>
            </a:r>
            <a:r>
              <a:rPr lang="tr-TR" dirty="0" err="1" smtClean="0"/>
              <a:t>though</a:t>
            </a:r>
            <a:r>
              <a:rPr lang="tr-TR" dirty="0" smtClean="0"/>
              <a:t> he has </a:t>
            </a:r>
            <a:r>
              <a:rPr lang="tr-TR" dirty="0" err="1" smtClean="0"/>
              <a:t>reached</a:t>
            </a:r>
            <a:r>
              <a:rPr lang="tr-TR" dirty="0" smtClean="0"/>
              <a:t> </a:t>
            </a:r>
            <a:r>
              <a:rPr lang="tr-TR" dirty="0" err="1" smtClean="0"/>
              <a:t>to</a:t>
            </a:r>
            <a:r>
              <a:rPr lang="tr-TR" dirty="0" smtClean="0"/>
              <a:t> </a:t>
            </a:r>
            <a:r>
              <a:rPr lang="tr-TR" dirty="0" err="1" smtClean="0"/>
              <a:t>the</a:t>
            </a:r>
            <a:r>
              <a:rPr lang="tr-TR" dirty="0" smtClean="0"/>
              <a:t> </a:t>
            </a:r>
            <a:r>
              <a:rPr lang="tr-TR" dirty="0" err="1" smtClean="0"/>
              <a:t>place</a:t>
            </a:r>
            <a:endParaRPr lang="tr-TR" dirty="0" smtClean="0"/>
          </a:p>
          <a:p>
            <a:pPr algn="l">
              <a:lnSpc>
                <a:spcPct val="100000"/>
              </a:lnSpc>
              <a:spcBef>
                <a:spcPts val="0"/>
              </a:spcBef>
            </a:pPr>
            <a:r>
              <a:rPr lang="tr-TR" dirty="0" err="1" smtClean="0"/>
              <a:t>where</a:t>
            </a:r>
            <a:r>
              <a:rPr lang="tr-TR" dirty="0" smtClean="0"/>
              <a:t> he can </a:t>
            </a:r>
            <a:r>
              <a:rPr lang="tr-TR" dirty="0" err="1" smtClean="0"/>
              <a:t>destroy</a:t>
            </a:r>
            <a:r>
              <a:rPr lang="tr-TR" dirty="0" smtClean="0"/>
              <a:t> it </a:t>
            </a:r>
            <a:r>
              <a:rPr lang="tr-TR" dirty="0" err="1" smtClean="0"/>
              <a:t>and</a:t>
            </a:r>
            <a:r>
              <a:rPr lang="tr-TR" dirty="0" smtClean="0"/>
              <a:t> </a:t>
            </a:r>
            <a:r>
              <a:rPr lang="tr-TR" dirty="0" err="1" smtClean="0"/>
              <a:t>for</a:t>
            </a:r>
            <a:r>
              <a:rPr lang="tr-TR" dirty="0" smtClean="0"/>
              <a:t> </a:t>
            </a:r>
            <a:r>
              <a:rPr lang="tr-TR" dirty="0" err="1" smtClean="0"/>
              <a:t>the</a:t>
            </a:r>
            <a:r>
              <a:rPr lang="tr-TR" dirty="0" smtClean="0"/>
              <a:t> </a:t>
            </a:r>
            <a:r>
              <a:rPr lang="tr-TR" dirty="0" err="1" smtClean="0"/>
              <a:t>sake</a:t>
            </a:r>
            <a:endParaRPr lang="tr-TR" dirty="0" smtClean="0"/>
          </a:p>
          <a:p>
            <a:pPr algn="l">
              <a:lnSpc>
                <a:spcPct val="100000"/>
              </a:lnSpc>
              <a:spcBef>
                <a:spcPts val="0"/>
              </a:spcBef>
            </a:pPr>
            <a:r>
              <a:rPr lang="tr-TR" dirty="0" smtClean="0"/>
              <a:t>of </a:t>
            </a:r>
            <a:r>
              <a:rPr lang="tr-TR" dirty="0" err="1" smtClean="0"/>
              <a:t>which</a:t>
            </a:r>
            <a:r>
              <a:rPr lang="tr-TR" dirty="0" smtClean="0"/>
              <a:t> he </a:t>
            </a:r>
            <a:r>
              <a:rPr lang="tr-TR" dirty="0" err="1" smtClean="0"/>
              <a:t>endured</a:t>
            </a:r>
            <a:r>
              <a:rPr lang="tr-TR" dirty="0" smtClean="0"/>
              <a:t> </a:t>
            </a:r>
            <a:r>
              <a:rPr lang="tr-TR" dirty="0" err="1" smtClean="0"/>
              <a:t>many</a:t>
            </a:r>
            <a:r>
              <a:rPr lang="tr-TR" dirty="0" smtClean="0"/>
              <a:t> </a:t>
            </a:r>
            <a:r>
              <a:rPr lang="tr-TR" dirty="0" err="1" smtClean="0"/>
              <a:t>evils</a:t>
            </a:r>
            <a:r>
              <a:rPr lang="tr-TR" dirty="0" smtClean="0"/>
              <a:t>. </a:t>
            </a:r>
          </a:p>
          <a:p>
            <a:pPr algn="l">
              <a:lnSpc>
                <a:spcPct val="100000"/>
              </a:lnSpc>
              <a:spcBef>
                <a:spcPts val="0"/>
              </a:spcBef>
            </a:pPr>
            <a:endParaRPr lang="tr-TR"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8344" y="932689"/>
            <a:ext cx="7132320" cy="5925312"/>
          </a:xfrm>
          <a:prstGeom prst="rect">
            <a:avLst/>
          </a:prstGeom>
        </p:spPr>
      </p:pic>
      <p:sp>
        <p:nvSpPr>
          <p:cNvPr id="6" name="TextBox 5"/>
          <p:cNvSpPr txBox="1"/>
          <p:nvPr/>
        </p:nvSpPr>
        <p:spPr>
          <a:xfrm>
            <a:off x="5632704" y="6208776"/>
            <a:ext cx="3765262" cy="369332"/>
          </a:xfrm>
          <a:prstGeom prst="rect">
            <a:avLst/>
          </a:prstGeom>
          <a:noFill/>
        </p:spPr>
        <p:txBody>
          <a:bodyPr wrap="none" rtlCol="0">
            <a:spAutoFit/>
          </a:bodyPr>
          <a:lstStyle/>
          <a:p>
            <a:r>
              <a:rPr lang="tr-TR" dirty="0" smtClean="0"/>
              <a:t>                           </a:t>
            </a:r>
            <a:r>
              <a:rPr lang="tr-TR" b="1" dirty="0" err="1" smtClean="0">
                <a:solidFill>
                  <a:schemeClr val="bg1"/>
                </a:solidFill>
              </a:rPr>
              <a:t>Frodo</a:t>
            </a:r>
            <a:r>
              <a:rPr lang="tr-TR" b="1" dirty="0" smtClean="0">
                <a:solidFill>
                  <a:schemeClr val="bg1"/>
                </a:solidFill>
              </a:rPr>
              <a:t>: </a:t>
            </a:r>
            <a:r>
              <a:rPr lang="tr-TR" b="1" dirty="0" err="1" smtClean="0">
                <a:solidFill>
                  <a:schemeClr val="bg1"/>
                </a:solidFill>
              </a:rPr>
              <a:t>The</a:t>
            </a:r>
            <a:r>
              <a:rPr lang="tr-TR" b="1" dirty="0" smtClean="0">
                <a:solidFill>
                  <a:schemeClr val="bg1"/>
                </a:solidFill>
              </a:rPr>
              <a:t> ring is mine</a:t>
            </a:r>
            <a:endParaRPr lang="tr-TR" b="1" dirty="0"/>
          </a:p>
        </p:txBody>
      </p:sp>
    </p:spTree>
    <p:extLst>
      <p:ext uri="{BB962C8B-B14F-4D97-AF65-F5344CB8AC3E}">
        <p14:creationId xmlns:p14="http://schemas.microsoft.com/office/powerpoint/2010/main" val="27641778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64593"/>
            <a:ext cx="12170664" cy="914400"/>
          </a:xfrm>
        </p:spPr>
        <p:txBody>
          <a:bodyPr>
            <a:normAutofit/>
          </a:bodyPr>
          <a:lstStyle/>
          <a:p>
            <a:r>
              <a:rPr lang="tr-TR" sz="4000" b="1" dirty="0" err="1" smtClean="0"/>
              <a:t>Hero’s</a:t>
            </a:r>
            <a:r>
              <a:rPr lang="tr-TR" sz="4000" b="1" dirty="0" smtClean="0"/>
              <a:t> </a:t>
            </a:r>
            <a:r>
              <a:rPr lang="tr-TR" sz="4000" b="1" dirty="0" err="1" smtClean="0"/>
              <a:t>Journey</a:t>
            </a:r>
            <a:r>
              <a:rPr lang="tr-TR" sz="4000" b="1" dirty="0" smtClean="0"/>
              <a:t> </a:t>
            </a:r>
            <a:r>
              <a:rPr lang="tr-TR" sz="4000" b="1" dirty="0" err="1" smtClean="0"/>
              <a:t>Archetype</a:t>
            </a:r>
            <a:r>
              <a:rPr lang="tr-TR" sz="4000" b="1" dirty="0" smtClean="0"/>
              <a:t>: </a:t>
            </a:r>
            <a:r>
              <a:rPr lang="tr-TR" sz="4000" b="1" dirty="0" err="1" smtClean="0"/>
              <a:t>The</a:t>
            </a:r>
            <a:r>
              <a:rPr lang="tr-TR" sz="4000" b="1" dirty="0" smtClean="0"/>
              <a:t> </a:t>
            </a:r>
            <a:r>
              <a:rPr lang="tr-TR" sz="4000" b="1" dirty="0" err="1" smtClean="0"/>
              <a:t>Lord</a:t>
            </a:r>
            <a:r>
              <a:rPr lang="tr-TR" sz="4000" b="1" dirty="0" smtClean="0"/>
              <a:t> of </a:t>
            </a:r>
            <a:r>
              <a:rPr lang="tr-TR" sz="4000" b="1" dirty="0" err="1" smtClean="0"/>
              <a:t>the</a:t>
            </a:r>
            <a:r>
              <a:rPr lang="tr-TR" sz="4000" b="1" dirty="0" smtClean="0"/>
              <a:t> Rings </a:t>
            </a:r>
            <a:r>
              <a:rPr lang="tr-TR" sz="4000" b="1" dirty="0" err="1" smtClean="0"/>
              <a:t>Example</a:t>
            </a:r>
            <a:endParaRPr lang="tr-TR" sz="4000" b="1" dirty="0"/>
          </a:p>
        </p:txBody>
      </p:sp>
      <p:sp>
        <p:nvSpPr>
          <p:cNvPr id="3" name="Subtitle 2"/>
          <p:cNvSpPr>
            <a:spLocks noGrp="1"/>
          </p:cNvSpPr>
          <p:nvPr>
            <p:ph type="subTitle" idx="1"/>
          </p:nvPr>
        </p:nvSpPr>
        <p:spPr>
          <a:xfrm>
            <a:off x="0" y="1078992"/>
            <a:ext cx="11984477" cy="5779008"/>
          </a:xfrm>
        </p:spPr>
        <p:txBody>
          <a:bodyPr/>
          <a:lstStyle/>
          <a:p>
            <a:pPr algn="l">
              <a:lnSpc>
                <a:spcPct val="100000"/>
              </a:lnSpc>
              <a:spcBef>
                <a:spcPts val="0"/>
              </a:spcBef>
            </a:pPr>
            <a:r>
              <a:rPr lang="tr-TR" i="1" dirty="0" err="1"/>
              <a:t>The</a:t>
            </a:r>
            <a:r>
              <a:rPr lang="tr-TR" i="1" dirty="0"/>
              <a:t> </a:t>
            </a:r>
            <a:r>
              <a:rPr lang="tr-TR" i="1" dirty="0" err="1"/>
              <a:t>hero</a:t>
            </a:r>
            <a:r>
              <a:rPr lang="tr-TR" i="1" dirty="0"/>
              <a:t> </a:t>
            </a:r>
            <a:r>
              <a:rPr lang="tr-TR" i="1" dirty="0" err="1"/>
              <a:t>enters</a:t>
            </a:r>
            <a:r>
              <a:rPr lang="tr-TR" i="1" dirty="0"/>
              <a:t> </a:t>
            </a:r>
            <a:r>
              <a:rPr lang="tr-TR" i="1" dirty="0" err="1"/>
              <a:t>into</a:t>
            </a:r>
            <a:r>
              <a:rPr lang="tr-TR" i="1" dirty="0"/>
              <a:t> an </a:t>
            </a:r>
            <a:r>
              <a:rPr lang="tr-TR" i="1" dirty="0" err="1"/>
              <a:t>innermost</a:t>
            </a:r>
            <a:r>
              <a:rPr lang="tr-TR" i="1" dirty="0"/>
              <a:t> </a:t>
            </a:r>
            <a:r>
              <a:rPr lang="tr-TR" i="1" dirty="0" err="1"/>
              <a:t>cave</a:t>
            </a:r>
            <a:r>
              <a:rPr lang="tr-TR" i="1" dirty="0"/>
              <a:t>, </a:t>
            </a:r>
            <a:endParaRPr lang="tr-TR" i="1" dirty="0" smtClean="0"/>
          </a:p>
          <a:p>
            <a:pPr algn="l">
              <a:lnSpc>
                <a:spcPct val="100000"/>
              </a:lnSpc>
              <a:spcBef>
                <a:spcPts val="0"/>
              </a:spcBef>
            </a:pPr>
            <a:r>
              <a:rPr lang="tr-TR" i="1" dirty="0" err="1" smtClean="0"/>
              <a:t>underworld</a:t>
            </a:r>
            <a:r>
              <a:rPr lang="tr-TR" i="1" dirty="0" smtClean="0"/>
              <a:t> </a:t>
            </a:r>
            <a:r>
              <a:rPr lang="tr-TR" i="1" dirty="0" err="1"/>
              <a:t>or</a:t>
            </a:r>
            <a:r>
              <a:rPr lang="tr-TR" i="1" dirty="0"/>
              <a:t> </a:t>
            </a:r>
            <a:r>
              <a:rPr lang="tr-TR" i="1" dirty="0" err="1"/>
              <a:t>some</a:t>
            </a:r>
            <a:r>
              <a:rPr lang="tr-TR" i="1" dirty="0"/>
              <a:t> </a:t>
            </a:r>
            <a:r>
              <a:rPr lang="tr-TR" i="1" dirty="0" err="1"/>
              <a:t>other</a:t>
            </a:r>
            <a:r>
              <a:rPr lang="tr-TR" i="1" dirty="0"/>
              <a:t> </a:t>
            </a:r>
            <a:r>
              <a:rPr lang="tr-TR" i="1" dirty="0" err="1"/>
              <a:t>place</a:t>
            </a:r>
            <a:r>
              <a:rPr lang="tr-TR" i="1" dirty="0"/>
              <a:t> </a:t>
            </a:r>
            <a:endParaRPr lang="tr-TR" i="1" dirty="0" smtClean="0"/>
          </a:p>
          <a:p>
            <a:pPr algn="l">
              <a:lnSpc>
                <a:spcPct val="100000"/>
              </a:lnSpc>
              <a:spcBef>
                <a:spcPts val="0"/>
              </a:spcBef>
            </a:pPr>
            <a:r>
              <a:rPr lang="tr-TR" i="1" dirty="0" smtClean="0"/>
              <a:t>of </a:t>
            </a:r>
            <a:r>
              <a:rPr lang="tr-TR" i="1" dirty="0" err="1"/>
              <a:t>great</a:t>
            </a:r>
            <a:r>
              <a:rPr lang="tr-TR" i="1" dirty="0"/>
              <a:t> </a:t>
            </a:r>
            <a:r>
              <a:rPr lang="tr-TR" i="1" dirty="0" err="1" smtClean="0"/>
              <a:t>trial</a:t>
            </a:r>
            <a:r>
              <a:rPr lang="tr-TR" i="1" dirty="0"/>
              <a:t>. </a:t>
            </a:r>
            <a:endParaRPr lang="tr-TR" i="1" dirty="0" smtClean="0"/>
          </a:p>
          <a:p>
            <a:pPr algn="l">
              <a:lnSpc>
                <a:spcPct val="100000"/>
              </a:lnSpc>
              <a:spcBef>
                <a:spcPts val="0"/>
              </a:spcBef>
            </a:pPr>
            <a:r>
              <a:rPr lang="tr-TR" i="1" dirty="0" smtClean="0"/>
              <a:t>(</a:t>
            </a:r>
            <a:r>
              <a:rPr lang="tr-TR" i="1" dirty="0" err="1"/>
              <a:t>It</a:t>
            </a:r>
            <a:r>
              <a:rPr lang="tr-TR" i="1" dirty="0"/>
              <a:t> </a:t>
            </a:r>
            <a:r>
              <a:rPr lang="tr-TR" i="1" dirty="0" err="1"/>
              <a:t>may</a:t>
            </a:r>
            <a:r>
              <a:rPr lang="tr-TR" i="1" dirty="0"/>
              <a:t> be a </a:t>
            </a:r>
            <a:r>
              <a:rPr lang="tr-TR" i="1" dirty="0" err="1"/>
              <a:t>physical</a:t>
            </a:r>
            <a:r>
              <a:rPr lang="tr-TR" i="1" dirty="0"/>
              <a:t> </a:t>
            </a:r>
            <a:r>
              <a:rPr lang="tr-TR" i="1" dirty="0" err="1"/>
              <a:t>or</a:t>
            </a:r>
            <a:r>
              <a:rPr lang="tr-TR" i="1" dirty="0"/>
              <a:t> </a:t>
            </a:r>
            <a:r>
              <a:rPr lang="tr-TR" i="1" dirty="0" err="1"/>
              <a:t>psychological</a:t>
            </a:r>
            <a:r>
              <a:rPr lang="tr-TR" i="1" dirty="0"/>
              <a:t>.) </a:t>
            </a:r>
            <a:endParaRPr lang="tr-TR" i="1" dirty="0" smtClean="0"/>
          </a:p>
          <a:p>
            <a:pPr algn="l">
              <a:lnSpc>
                <a:spcPct val="100000"/>
              </a:lnSpc>
              <a:spcBef>
                <a:spcPts val="0"/>
              </a:spcBef>
            </a:pPr>
            <a:r>
              <a:rPr lang="tr-TR" i="1" dirty="0" err="1" smtClean="0"/>
              <a:t>This</a:t>
            </a:r>
            <a:r>
              <a:rPr lang="tr-TR" i="1" dirty="0" smtClean="0"/>
              <a:t> </a:t>
            </a:r>
            <a:r>
              <a:rPr lang="tr-TR" i="1" dirty="0" err="1"/>
              <a:t>experience</a:t>
            </a:r>
            <a:r>
              <a:rPr lang="tr-TR" i="1" dirty="0"/>
              <a:t> </a:t>
            </a:r>
            <a:r>
              <a:rPr lang="tr-TR" i="1" dirty="0" err="1"/>
              <a:t>changes</a:t>
            </a:r>
            <a:r>
              <a:rPr lang="tr-TR" i="1" dirty="0"/>
              <a:t> </a:t>
            </a:r>
            <a:r>
              <a:rPr lang="tr-TR" i="1" dirty="0" err="1"/>
              <a:t>the</a:t>
            </a:r>
            <a:r>
              <a:rPr lang="tr-TR" i="1" dirty="0"/>
              <a:t> </a:t>
            </a:r>
            <a:r>
              <a:rPr lang="tr-TR" i="1" dirty="0" err="1"/>
              <a:t>hero</a:t>
            </a:r>
            <a:r>
              <a:rPr lang="tr-TR" i="1" dirty="0"/>
              <a:t>. </a:t>
            </a:r>
            <a:endParaRPr lang="tr-TR" i="1" dirty="0" smtClean="0"/>
          </a:p>
          <a:p>
            <a:pPr algn="l">
              <a:lnSpc>
                <a:spcPct val="100000"/>
              </a:lnSpc>
              <a:spcBef>
                <a:spcPts val="0"/>
              </a:spcBef>
            </a:pPr>
            <a:endParaRPr lang="tr-TR" i="1" dirty="0"/>
          </a:p>
          <a:p>
            <a:pPr algn="l">
              <a:lnSpc>
                <a:spcPct val="100000"/>
              </a:lnSpc>
              <a:spcBef>
                <a:spcPts val="0"/>
              </a:spcBef>
            </a:pPr>
            <a:r>
              <a:rPr lang="tr-TR" dirty="0" err="1" smtClean="0"/>
              <a:t>Gollum</a:t>
            </a:r>
            <a:r>
              <a:rPr lang="tr-TR" dirty="0" smtClean="0"/>
              <a:t>, </a:t>
            </a:r>
            <a:r>
              <a:rPr lang="tr-TR" dirty="0" err="1" smtClean="0"/>
              <a:t>who</a:t>
            </a:r>
            <a:r>
              <a:rPr lang="tr-TR" dirty="0" smtClean="0"/>
              <a:t> has </a:t>
            </a:r>
            <a:r>
              <a:rPr lang="tr-TR" dirty="0" err="1" smtClean="0"/>
              <a:t>been</a:t>
            </a:r>
            <a:r>
              <a:rPr lang="tr-TR" dirty="0" smtClean="0"/>
              <a:t> </a:t>
            </a:r>
            <a:r>
              <a:rPr lang="tr-TR" dirty="0" err="1" smtClean="0"/>
              <a:t>enchanted</a:t>
            </a:r>
            <a:r>
              <a:rPr lang="tr-TR" dirty="0" smtClean="0"/>
              <a:t> </a:t>
            </a:r>
            <a:r>
              <a:rPr lang="tr-TR" dirty="0" err="1" smtClean="0"/>
              <a:t>by</a:t>
            </a:r>
            <a:r>
              <a:rPr lang="tr-TR" dirty="0" smtClean="0"/>
              <a:t> </a:t>
            </a:r>
          </a:p>
          <a:p>
            <a:pPr algn="l">
              <a:lnSpc>
                <a:spcPct val="100000"/>
              </a:lnSpc>
              <a:spcBef>
                <a:spcPts val="0"/>
              </a:spcBef>
            </a:pPr>
            <a:r>
              <a:rPr lang="tr-TR" dirty="0" err="1" smtClean="0"/>
              <a:t>the</a:t>
            </a:r>
            <a:r>
              <a:rPr lang="tr-TR" dirty="0" smtClean="0"/>
              <a:t> ring, </a:t>
            </a:r>
            <a:r>
              <a:rPr lang="tr-TR" dirty="0" err="1" smtClean="0"/>
              <a:t>captures</a:t>
            </a:r>
            <a:r>
              <a:rPr lang="tr-TR" dirty="0" smtClean="0"/>
              <a:t> it </a:t>
            </a:r>
            <a:r>
              <a:rPr lang="tr-TR" dirty="0" err="1" smtClean="0"/>
              <a:t>from</a:t>
            </a:r>
            <a:r>
              <a:rPr lang="tr-TR" dirty="0" smtClean="0"/>
              <a:t> </a:t>
            </a:r>
            <a:r>
              <a:rPr lang="tr-TR" dirty="0" err="1" smtClean="0"/>
              <a:t>Frodo</a:t>
            </a:r>
            <a:r>
              <a:rPr lang="tr-TR" dirty="0" smtClean="0"/>
              <a:t> </a:t>
            </a:r>
            <a:r>
              <a:rPr lang="tr-TR" dirty="0" err="1" smtClean="0"/>
              <a:t>and</a:t>
            </a:r>
            <a:r>
              <a:rPr lang="tr-TR" dirty="0" smtClean="0"/>
              <a:t> </a:t>
            </a:r>
          </a:p>
          <a:p>
            <a:pPr algn="l">
              <a:lnSpc>
                <a:spcPct val="100000"/>
              </a:lnSpc>
              <a:spcBef>
                <a:spcPts val="0"/>
              </a:spcBef>
            </a:pPr>
            <a:r>
              <a:rPr lang="tr-TR" dirty="0" err="1" smtClean="0"/>
              <a:t>from</a:t>
            </a:r>
            <a:r>
              <a:rPr lang="tr-TR" dirty="0" smtClean="0"/>
              <a:t> </a:t>
            </a:r>
            <a:r>
              <a:rPr lang="tr-TR" dirty="0" err="1" smtClean="0"/>
              <a:t>that</a:t>
            </a:r>
            <a:r>
              <a:rPr lang="tr-TR" dirty="0" smtClean="0"/>
              <a:t> </a:t>
            </a:r>
            <a:r>
              <a:rPr lang="tr-TR" dirty="0" err="1" smtClean="0"/>
              <a:t>point</a:t>
            </a:r>
            <a:r>
              <a:rPr lang="tr-TR" dirty="0" smtClean="0"/>
              <a:t> on </a:t>
            </a:r>
            <a:r>
              <a:rPr lang="tr-TR" dirty="0" err="1" smtClean="0"/>
              <a:t>Frodo</a:t>
            </a:r>
            <a:r>
              <a:rPr lang="tr-TR" dirty="0" smtClean="0"/>
              <a:t> </a:t>
            </a:r>
            <a:r>
              <a:rPr lang="tr-TR" dirty="0" err="1" smtClean="0"/>
              <a:t>realizes</a:t>
            </a:r>
            <a:r>
              <a:rPr lang="tr-TR" dirty="0" smtClean="0"/>
              <a:t> </a:t>
            </a:r>
            <a:r>
              <a:rPr lang="tr-TR" dirty="0" err="1" smtClean="0"/>
              <a:t>why</a:t>
            </a:r>
            <a:endParaRPr lang="tr-TR" dirty="0" smtClean="0"/>
          </a:p>
          <a:p>
            <a:pPr algn="l">
              <a:lnSpc>
                <a:spcPct val="100000"/>
              </a:lnSpc>
              <a:spcBef>
                <a:spcPts val="0"/>
              </a:spcBef>
            </a:pPr>
            <a:r>
              <a:rPr lang="tr-TR" dirty="0" smtClean="0"/>
              <a:t>he </a:t>
            </a:r>
            <a:r>
              <a:rPr lang="tr-TR" dirty="0" err="1" smtClean="0"/>
              <a:t>was</a:t>
            </a:r>
            <a:r>
              <a:rPr lang="tr-TR" dirty="0" smtClean="0"/>
              <a:t> </a:t>
            </a:r>
            <a:r>
              <a:rPr lang="tr-TR" dirty="0" err="1" smtClean="0"/>
              <a:t>there</a:t>
            </a:r>
            <a:r>
              <a:rPr lang="tr-TR" dirty="0" smtClean="0"/>
              <a:t> </a:t>
            </a:r>
            <a:r>
              <a:rPr lang="tr-TR" dirty="0" err="1" smtClean="0"/>
              <a:t>and</a:t>
            </a:r>
            <a:r>
              <a:rPr lang="tr-TR" dirty="0" smtClean="0"/>
              <a:t> </a:t>
            </a:r>
            <a:r>
              <a:rPr lang="tr-TR" dirty="0" err="1" smtClean="0"/>
              <a:t>attempts</a:t>
            </a:r>
            <a:r>
              <a:rPr lang="tr-TR" dirty="0" smtClean="0"/>
              <a:t> </a:t>
            </a:r>
            <a:r>
              <a:rPr lang="tr-TR" dirty="0" err="1" smtClean="0"/>
              <a:t>to</a:t>
            </a:r>
            <a:r>
              <a:rPr lang="tr-TR" dirty="0" smtClean="0"/>
              <a:t> </a:t>
            </a:r>
            <a:r>
              <a:rPr lang="tr-TR" dirty="0" err="1" smtClean="0"/>
              <a:t>capture</a:t>
            </a:r>
            <a:r>
              <a:rPr lang="tr-TR" dirty="0" smtClean="0"/>
              <a:t> it</a:t>
            </a:r>
          </a:p>
          <a:p>
            <a:pPr algn="l">
              <a:lnSpc>
                <a:spcPct val="100000"/>
              </a:lnSpc>
              <a:spcBef>
                <a:spcPts val="0"/>
              </a:spcBef>
            </a:pPr>
            <a:r>
              <a:rPr lang="tr-TR" dirty="0" err="1" smtClean="0"/>
              <a:t>to</a:t>
            </a:r>
            <a:r>
              <a:rPr lang="tr-TR" dirty="0" smtClean="0"/>
              <a:t> </a:t>
            </a:r>
            <a:r>
              <a:rPr lang="tr-TR" dirty="0" err="1" smtClean="0"/>
              <a:t>destroy</a:t>
            </a:r>
            <a:r>
              <a:rPr lang="tr-TR" dirty="0" smtClean="0"/>
              <a:t>, </a:t>
            </a:r>
            <a:r>
              <a:rPr lang="tr-TR" dirty="0" err="1" smtClean="0"/>
              <a:t>which</a:t>
            </a:r>
            <a:r>
              <a:rPr lang="tr-TR" dirty="0" smtClean="0"/>
              <a:t> </a:t>
            </a:r>
            <a:r>
              <a:rPr lang="tr-TR" dirty="0" err="1" smtClean="0"/>
              <a:t>eventually</a:t>
            </a:r>
            <a:r>
              <a:rPr lang="tr-TR" dirty="0" smtClean="0"/>
              <a:t> </a:t>
            </a:r>
            <a:r>
              <a:rPr lang="tr-TR" dirty="0" err="1" smtClean="0"/>
              <a:t>leads</a:t>
            </a:r>
            <a:r>
              <a:rPr lang="tr-TR" dirty="0" smtClean="0"/>
              <a:t> </a:t>
            </a:r>
            <a:r>
              <a:rPr lang="tr-TR" dirty="0" err="1" smtClean="0"/>
              <a:t>to</a:t>
            </a:r>
            <a:r>
              <a:rPr lang="tr-TR" dirty="0" smtClean="0"/>
              <a:t>….</a:t>
            </a:r>
          </a:p>
          <a:p>
            <a:pPr algn="l">
              <a:lnSpc>
                <a:spcPct val="100000"/>
              </a:lnSpc>
              <a:spcBef>
                <a:spcPts val="0"/>
              </a:spcBef>
            </a:pPr>
            <a:endParaRPr lang="tr-TR"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1768" y="978408"/>
            <a:ext cx="7190232" cy="5879593"/>
          </a:xfrm>
          <a:prstGeom prst="rect">
            <a:avLst/>
          </a:prstGeom>
        </p:spPr>
      </p:pic>
    </p:spTree>
    <p:extLst>
      <p:ext uri="{BB962C8B-B14F-4D97-AF65-F5344CB8AC3E}">
        <p14:creationId xmlns:p14="http://schemas.microsoft.com/office/powerpoint/2010/main" val="18842305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64593"/>
            <a:ext cx="12170664" cy="914400"/>
          </a:xfrm>
        </p:spPr>
        <p:txBody>
          <a:bodyPr>
            <a:normAutofit/>
          </a:bodyPr>
          <a:lstStyle/>
          <a:p>
            <a:r>
              <a:rPr lang="tr-TR" sz="4000" b="1" dirty="0" err="1" smtClean="0"/>
              <a:t>Hero’s</a:t>
            </a:r>
            <a:r>
              <a:rPr lang="tr-TR" sz="4000" b="1" dirty="0" smtClean="0"/>
              <a:t> </a:t>
            </a:r>
            <a:r>
              <a:rPr lang="tr-TR" sz="4000" b="1" dirty="0" err="1" smtClean="0"/>
              <a:t>Journey</a:t>
            </a:r>
            <a:r>
              <a:rPr lang="tr-TR" sz="4000" b="1" dirty="0" smtClean="0"/>
              <a:t> </a:t>
            </a:r>
            <a:r>
              <a:rPr lang="tr-TR" sz="4000" b="1" dirty="0" err="1" smtClean="0"/>
              <a:t>Archetype</a:t>
            </a:r>
            <a:r>
              <a:rPr lang="tr-TR" sz="4000" b="1" dirty="0" smtClean="0"/>
              <a:t>: </a:t>
            </a:r>
            <a:r>
              <a:rPr lang="tr-TR" sz="4000" b="1" dirty="0" err="1" smtClean="0"/>
              <a:t>The</a:t>
            </a:r>
            <a:r>
              <a:rPr lang="tr-TR" sz="4000" b="1" dirty="0" smtClean="0"/>
              <a:t> </a:t>
            </a:r>
            <a:r>
              <a:rPr lang="tr-TR" sz="4000" b="1" dirty="0" err="1" smtClean="0"/>
              <a:t>Lord</a:t>
            </a:r>
            <a:r>
              <a:rPr lang="tr-TR" sz="4000" b="1" dirty="0" smtClean="0"/>
              <a:t> of </a:t>
            </a:r>
            <a:r>
              <a:rPr lang="tr-TR" sz="4000" b="1" dirty="0" err="1" smtClean="0"/>
              <a:t>the</a:t>
            </a:r>
            <a:r>
              <a:rPr lang="tr-TR" sz="4000" b="1" dirty="0" smtClean="0"/>
              <a:t> Rings </a:t>
            </a:r>
            <a:r>
              <a:rPr lang="tr-TR" sz="4000" b="1" dirty="0" err="1" smtClean="0"/>
              <a:t>Example</a:t>
            </a:r>
            <a:endParaRPr lang="tr-TR" sz="4000" b="1" dirty="0"/>
          </a:p>
        </p:txBody>
      </p:sp>
      <p:sp>
        <p:nvSpPr>
          <p:cNvPr id="3" name="Subtitle 2"/>
          <p:cNvSpPr>
            <a:spLocks noGrp="1"/>
          </p:cNvSpPr>
          <p:nvPr>
            <p:ph type="subTitle" idx="1"/>
          </p:nvPr>
        </p:nvSpPr>
        <p:spPr>
          <a:xfrm>
            <a:off x="0" y="1078992"/>
            <a:ext cx="11984477" cy="5779008"/>
          </a:xfrm>
        </p:spPr>
        <p:txBody>
          <a:bodyPr/>
          <a:lstStyle/>
          <a:p>
            <a:pPr algn="l">
              <a:lnSpc>
                <a:spcPct val="100000"/>
              </a:lnSpc>
              <a:spcBef>
                <a:spcPts val="0"/>
              </a:spcBef>
            </a:pPr>
            <a:r>
              <a:rPr lang="tr-TR" i="1" dirty="0" err="1"/>
              <a:t>The</a:t>
            </a:r>
            <a:r>
              <a:rPr lang="tr-TR" i="1" dirty="0"/>
              <a:t> </a:t>
            </a:r>
            <a:r>
              <a:rPr lang="tr-TR" i="1" dirty="0" err="1"/>
              <a:t>hero</a:t>
            </a:r>
            <a:r>
              <a:rPr lang="tr-TR" i="1" dirty="0"/>
              <a:t> </a:t>
            </a:r>
            <a:r>
              <a:rPr lang="tr-TR" i="1" dirty="0" err="1"/>
              <a:t>gains</a:t>
            </a:r>
            <a:r>
              <a:rPr lang="tr-TR" i="1" dirty="0"/>
              <a:t> </a:t>
            </a:r>
            <a:r>
              <a:rPr lang="tr-TR" i="1" dirty="0" err="1"/>
              <a:t>wisdom</a:t>
            </a:r>
            <a:r>
              <a:rPr lang="tr-TR" i="1" dirty="0"/>
              <a:t> </a:t>
            </a:r>
            <a:r>
              <a:rPr lang="tr-TR" i="1" dirty="0" err="1"/>
              <a:t>and</a:t>
            </a:r>
            <a:r>
              <a:rPr lang="tr-TR" i="1" dirty="0"/>
              <a:t> </a:t>
            </a:r>
            <a:endParaRPr lang="tr-TR" i="1" dirty="0" smtClean="0"/>
          </a:p>
          <a:p>
            <a:pPr algn="l">
              <a:lnSpc>
                <a:spcPct val="100000"/>
              </a:lnSpc>
              <a:spcBef>
                <a:spcPts val="0"/>
              </a:spcBef>
            </a:pPr>
            <a:r>
              <a:rPr lang="tr-TR" i="1" dirty="0" err="1" smtClean="0"/>
              <a:t>provides</a:t>
            </a:r>
            <a:r>
              <a:rPr lang="tr-TR" i="1" dirty="0" smtClean="0"/>
              <a:t> </a:t>
            </a:r>
            <a:r>
              <a:rPr lang="tr-TR" i="1" dirty="0" err="1"/>
              <a:t>with</a:t>
            </a:r>
            <a:r>
              <a:rPr lang="tr-TR" i="1" dirty="0"/>
              <a:t> </a:t>
            </a:r>
            <a:r>
              <a:rPr lang="tr-TR" i="1" dirty="0" err="1"/>
              <a:t>the</a:t>
            </a:r>
            <a:r>
              <a:rPr lang="tr-TR" i="1" dirty="0"/>
              <a:t> </a:t>
            </a:r>
            <a:r>
              <a:rPr lang="tr-TR" i="1" dirty="0" err="1"/>
              <a:t>order</a:t>
            </a:r>
            <a:r>
              <a:rPr lang="tr-TR" i="1" dirty="0"/>
              <a:t> </a:t>
            </a:r>
            <a:endParaRPr lang="tr-TR" i="1" dirty="0" smtClean="0"/>
          </a:p>
          <a:p>
            <a:pPr algn="l">
              <a:lnSpc>
                <a:spcPct val="100000"/>
              </a:lnSpc>
              <a:spcBef>
                <a:spcPts val="0"/>
              </a:spcBef>
            </a:pPr>
            <a:r>
              <a:rPr lang="tr-TR" i="1" dirty="0" err="1" smtClean="0"/>
              <a:t>that</a:t>
            </a:r>
            <a:r>
              <a:rPr lang="tr-TR" i="1" dirty="0" smtClean="0"/>
              <a:t> </a:t>
            </a:r>
            <a:r>
              <a:rPr lang="tr-TR" i="1" dirty="0"/>
              <a:t>is </a:t>
            </a:r>
            <a:r>
              <a:rPr lang="tr-TR" i="1" dirty="0" err="1"/>
              <a:t>absent</a:t>
            </a:r>
            <a:r>
              <a:rPr lang="tr-TR" i="1" dirty="0"/>
              <a:t> </a:t>
            </a:r>
            <a:r>
              <a:rPr lang="tr-TR" i="1" dirty="0" err="1"/>
              <a:t>or</a:t>
            </a:r>
            <a:r>
              <a:rPr lang="tr-TR" i="1" dirty="0"/>
              <a:t> </a:t>
            </a:r>
            <a:r>
              <a:rPr lang="tr-TR" i="1" dirty="0" err="1"/>
              <a:t>under</a:t>
            </a:r>
            <a:r>
              <a:rPr lang="tr-TR" i="1" dirty="0"/>
              <a:t> </a:t>
            </a:r>
            <a:r>
              <a:rPr lang="tr-TR" i="1" dirty="0" err="1"/>
              <a:t>threat</a:t>
            </a:r>
            <a:endParaRPr lang="tr-TR" i="1" dirty="0" smtClean="0"/>
          </a:p>
          <a:p>
            <a:pPr algn="l">
              <a:lnSpc>
                <a:spcPct val="100000"/>
              </a:lnSpc>
              <a:spcBef>
                <a:spcPts val="0"/>
              </a:spcBef>
            </a:pPr>
            <a:endParaRPr lang="tr-TR" dirty="0" smtClean="0"/>
          </a:p>
          <a:p>
            <a:pPr algn="l">
              <a:lnSpc>
                <a:spcPct val="100000"/>
              </a:lnSpc>
              <a:spcBef>
                <a:spcPts val="0"/>
              </a:spcBef>
            </a:pPr>
            <a:endParaRPr lang="tr-TR" dirty="0"/>
          </a:p>
          <a:p>
            <a:pPr algn="l">
              <a:lnSpc>
                <a:spcPct val="100000"/>
              </a:lnSpc>
              <a:spcBef>
                <a:spcPts val="0"/>
              </a:spcBef>
            </a:pPr>
            <a:endParaRPr lang="tr-TR" dirty="0" smtClean="0"/>
          </a:p>
          <a:p>
            <a:pPr algn="l">
              <a:lnSpc>
                <a:spcPct val="100000"/>
              </a:lnSpc>
              <a:spcBef>
                <a:spcPts val="0"/>
              </a:spcBef>
            </a:pPr>
            <a:endParaRPr lang="tr-TR" dirty="0"/>
          </a:p>
          <a:p>
            <a:pPr algn="l">
              <a:lnSpc>
                <a:spcPct val="100000"/>
              </a:lnSpc>
              <a:spcBef>
                <a:spcPts val="0"/>
              </a:spcBef>
            </a:pPr>
            <a:r>
              <a:rPr lang="tr-TR" dirty="0" smtClean="0"/>
              <a:t>…</a:t>
            </a:r>
            <a:r>
              <a:rPr lang="tr-TR" dirty="0" err="1" smtClean="0"/>
              <a:t>destruction</a:t>
            </a:r>
            <a:r>
              <a:rPr lang="tr-TR" dirty="0" smtClean="0"/>
              <a:t> of </a:t>
            </a:r>
            <a:r>
              <a:rPr lang="tr-TR" dirty="0" err="1" smtClean="0"/>
              <a:t>the</a:t>
            </a:r>
            <a:r>
              <a:rPr lang="tr-TR" dirty="0" smtClean="0"/>
              <a:t> ring </a:t>
            </a:r>
            <a:r>
              <a:rPr lang="tr-TR" dirty="0" err="1" smtClean="0"/>
              <a:t>and</a:t>
            </a:r>
            <a:r>
              <a:rPr lang="tr-TR" dirty="0" smtClean="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6048" y="1078991"/>
            <a:ext cx="7235952" cy="5779009"/>
          </a:xfrm>
          <a:prstGeom prst="rect">
            <a:avLst/>
          </a:prstGeom>
        </p:spPr>
      </p:pic>
    </p:spTree>
    <p:extLst>
      <p:ext uri="{BB962C8B-B14F-4D97-AF65-F5344CB8AC3E}">
        <p14:creationId xmlns:p14="http://schemas.microsoft.com/office/powerpoint/2010/main" val="28115819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64593"/>
            <a:ext cx="12170664" cy="914400"/>
          </a:xfrm>
        </p:spPr>
        <p:txBody>
          <a:bodyPr>
            <a:normAutofit/>
          </a:bodyPr>
          <a:lstStyle/>
          <a:p>
            <a:r>
              <a:rPr lang="tr-TR" sz="4000" b="1" dirty="0" err="1" smtClean="0"/>
              <a:t>Hero’s</a:t>
            </a:r>
            <a:r>
              <a:rPr lang="tr-TR" sz="4000" b="1" dirty="0" smtClean="0"/>
              <a:t> </a:t>
            </a:r>
            <a:r>
              <a:rPr lang="tr-TR" sz="4000" b="1" dirty="0" err="1" smtClean="0"/>
              <a:t>Journey</a:t>
            </a:r>
            <a:r>
              <a:rPr lang="tr-TR" sz="4000" b="1" dirty="0" smtClean="0"/>
              <a:t> </a:t>
            </a:r>
            <a:r>
              <a:rPr lang="tr-TR" sz="4000" b="1" dirty="0" err="1" smtClean="0"/>
              <a:t>Archetype</a:t>
            </a:r>
            <a:r>
              <a:rPr lang="tr-TR" sz="4000" b="1" dirty="0" smtClean="0"/>
              <a:t>: </a:t>
            </a:r>
            <a:r>
              <a:rPr lang="tr-TR" sz="4000" b="1" dirty="0" err="1" smtClean="0"/>
              <a:t>The</a:t>
            </a:r>
            <a:r>
              <a:rPr lang="tr-TR" sz="4000" b="1" dirty="0" smtClean="0"/>
              <a:t> </a:t>
            </a:r>
            <a:r>
              <a:rPr lang="tr-TR" sz="4000" b="1" dirty="0" err="1" smtClean="0"/>
              <a:t>Lord</a:t>
            </a:r>
            <a:r>
              <a:rPr lang="tr-TR" sz="4000" b="1" dirty="0" smtClean="0"/>
              <a:t> of </a:t>
            </a:r>
            <a:r>
              <a:rPr lang="tr-TR" sz="4000" b="1" dirty="0" err="1" smtClean="0"/>
              <a:t>the</a:t>
            </a:r>
            <a:r>
              <a:rPr lang="tr-TR" sz="4000" b="1" dirty="0" smtClean="0"/>
              <a:t> Rings </a:t>
            </a:r>
            <a:r>
              <a:rPr lang="tr-TR" sz="4000" b="1" dirty="0" err="1" smtClean="0"/>
              <a:t>Example</a:t>
            </a:r>
            <a:endParaRPr lang="tr-TR" sz="4000" b="1" dirty="0"/>
          </a:p>
        </p:txBody>
      </p:sp>
      <p:sp>
        <p:nvSpPr>
          <p:cNvPr id="3" name="Subtitle 2"/>
          <p:cNvSpPr>
            <a:spLocks noGrp="1"/>
          </p:cNvSpPr>
          <p:nvPr>
            <p:ph type="subTitle" idx="1"/>
          </p:nvPr>
        </p:nvSpPr>
        <p:spPr>
          <a:xfrm>
            <a:off x="0" y="1078992"/>
            <a:ext cx="11984477" cy="5779008"/>
          </a:xfrm>
        </p:spPr>
        <p:txBody>
          <a:bodyPr/>
          <a:lstStyle/>
          <a:p>
            <a:pPr algn="l">
              <a:lnSpc>
                <a:spcPct val="100000"/>
              </a:lnSpc>
              <a:spcBef>
                <a:spcPts val="0"/>
              </a:spcBef>
            </a:pPr>
            <a:r>
              <a:rPr lang="tr-TR" dirty="0" err="1"/>
              <a:t>The</a:t>
            </a:r>
            <a:r>
              <a:rPr lang="tr-TR" dirty="0"/>
              <a:t> </a:t>
            </a:r>
            <a:r>
              <a:rPr lang="tr-TR" dirty="0" err="1"/>
              <a:t>hero</a:t>
            </a:r>
            <a:r>
              <a:rPr lang="tr-TR" dirty="0"/>
              <a:t> </a:t>
            </a:r>
            <a:r>
              <a:rPr lang="tr-TR" dirty="0" err="1"/>
              <a:t>gains</a:t>
            </a:r>
            <a:r>
              <a:rPr lang="tr-TR" dirty="0"/>
              <a:t> </a:t>
            </a:r>
            <a:r>
              <a:rPr lang="tr-TR" dirty="0" err="1"/>
              <a:t>wisdom</a:t>
            </a:r>
            <a:r>
              <a:rPr lang="tr-TR" dirty="0"/>
              <a:t> </a:t>
            </a:r>
            <a:r>
              <a:rPr lang="tr-TR" dirty="0" err="1"/>
              <a:t>and</a:t>
            </a:r>
            <a:r>
              <a:rPr lang="tr-TR" dirty="0"/>
              <a:t> </a:t>
            </a:r>
            <a:endParaRPr lang="tr-TR" dirty="0" smtClean="0"/>
          </a:p>
          <a:p>
            <a:pPr algn="l">
              <a:lnSpc>
                <a:spcPct val="100000"/>
              </a:lnSpc>
              <a:spcBef>
                <a:spcPts val="0"/>
              </a:spcBef>
            </a:pPr>
            <a:r>
              <a:rPr lang="tr-TR" dirty="0" err="1" smtClean="0"/>
              <a:t>provides</a:t>
            </a:r>
            <a:r>
              <a:rPr lang="tr-TR" dirty="0" smtClean="0"/>
              <a:t> </a:t>
            </a:r>
            <a:r>
              <a:rPr lang="tr-TR" dirty="0" err="1"/>
              <a:t>with</a:t>
            </a:r>
            <a:r>
              <a:rPr lang="tr-TR" dirty="0"/>
              <a:t> </a:t>
            </a:r>
            <a:r>
              <a:rPr lang="tr-TR" dirty="0" err="1"/>
              <a:t>the</a:t>
            </a:r>
            <a:r>
              <a:rPr lang="tr-TR" dirty="0"/>
              <a:t> </a:t>
            </a:r>
            <a:r>
              <a:rPr lang="tr-TR" dirty="0" err="1"/>
              <a:t>order</a:t>
            </a:r>
            <a:r>
              <a:rPr lang="tr-TR" dirty="0"/>
              <a:t> </a:t>
            </a:r>
            <a:r>
              <a:rPr lang="tr-TR" dirty="0" err="1"/>
              <a:t>that</a:t>
            </a:r>
            <a:r>
              <a:rPr lang="tr-TR" dirty="0"/>
              <a:t> </a:t>
            </a:r>
            <a:endParaRPr lang="tr-TR" dirty="0" smtClean="0"/>
          </a:p>
          <a:p>
            <a:pPr algn="l">
              <a:lnSpc>
                <a:spcPct val="100000"/>
              </a:lnSpc>
              <a:spcBef>
                <a:spcPts val="0"/>
              </a:spcBef>
            </a:pPr>
            <a:r>
              <a:rPr lang="tr-TR" dirty="0" smtClean="0"/>
              <a:t>is </a:t>
            </a:r>
            <a:r>
              <a:rPr lang="tr-TR" dirty="0" err="1"/>
              <a:t>absent</a:t>
            </a:r>
            <a:r>
              <a:rPr lang="tr-TR" dirty="0"/>
              <a:t> </a:t>
            </a:r>
            <a:r>
              <a:rPr lang="tr-TR" dirty="0" err="1"/>
              <a:t>or</a:t>
            </a:r>
            <a:r>
              <a:rPr lang="tr-TR" dirty="0"/>
              <a:t> </a:t>
            </a:r>
            <a:r>
              <a:rPr lang="tr-TR" dirty="0" err="1"/>
              <a:t>under</a:t>
            </a:r>
            <a:r>
              <a:rPr lang="tr-TR" dirty="0"/>
              <a:t> </a:t>
            </a:r>
            <a:r>
              <a:rPr lang="tr-TR" dirty="0" err="1" smtClean="0"/>
              <a:t>threat</a:t>
            </a:r>
            <a:endParaRPr lang="tr-TR" dirty="0" smtClean="0"/>
          </a:p>
          <a:p>
            <a:pPr algn="l">
              <a:lnSpc>
                <a:spcPct val="100000"/>
              </a:lnSpc>
              <a:spcBef>
                <a:spcPts val="0"/>
              </a:spcBef>
            </a:pPr>
            <a:endParaRPr lang="tr-TR" dirty="0"/>
          </a:p>
          <a:p>
            <a:pPr algn="l">
              <a:lnSpc>
                <a:spcPct val="100000"/>
              </a:lnSpc>
              <a:spcBef>
                <a:spcPts val="0"/>
              </a:spcBef>
            </a:pPr>
            <a:endParaRPr lang="tr-TR" dirty="0" smtClean="0"/>
          </a:p>
          <a:p>
            <a:pPr algn="l">
              <a:lnSpc>
                <a:spcPct val="100000"/>
              </a:lnSpc>
              <a:spcBef>
                <a:spcPts val="0"/>
              </a:spcBef>
            </a:pPr>
            <a:endParaRPr lang="tr-TR" dirty="0" smtClean="0"/>
          </a:p>
          <a:p>
            <a:pPr algn="l">
              <a:lnSpc>
                <a:spcPct val="100000"/>
              </a:lnSpc>
              <a:spcBef>
                <a:spcPts val="0"/>
              </a:spcBef>
            </a:pPr>
            <a:endParaRPr lang="tr-TR" dirty="0"/>
          </a:p>
          <a:p>
            <a:pPr algn="l">
              <a:lnSpc>
                <a:spcPct val="100000"/>
              </a:lnSpc>
              <a:spcBef>
                <a:spcPts val="0"/>
              </a:spcBef>
            </a:pPr>
            <a:r>
              <a:rPr lang="tr-TR" dirty="0" smtClean="0"/>
              <a:t>….</a:t>
            </a:r>
            <a:r>
              <a:rPr lang="tr-TR" dirty="0" err="1" smtClean="0"/>
              <a:t>destruction</a:t>
            </a:r>
            <a:r>
              <a:rPr lang="tr-TR" dirty="0" smtClean="0"/>
              <a:t> of </a:t>
            </a:r>
            <a:r>
              <a:rPr lang="tr-TR" dirty="0" err="1" smtClean="0"/>
              <a:t>Sauron</a:t>
            </a:r>
            <a:r>
              <a:rPr lang="tr-TR" dirty="0" smtClean="0"/>
              <a:t>, as </a:t>
            </a:r>
            <a:r>
              <a:rPr lang="tr-TR" dirty="0" err="1" smtClean="0"/>
              <a:t>well</a:t>
            </a:r>
            <a:r>
              <a:rPr lang="tr-TR" dirty="0" smtClean="0"/>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2232" y="1078992"/>
            <a:ext cx="8028432" cy="5779008"/>
          </a:xfrm>
          <a:prstGeom prst="rect">
            <a:avLst/>
          </a:prstGeom>
        </p:spPr>
      </p:pic>
    </p:spTree>
    <p:extLst>
      <p:ext uri="{BB962C8B-B14F-4D97-AF65-F5344CB8AC3E}">
        <p14:creationId xmlns:p14="http://schemas.microsoft.com/office/powerpoint/2010/main" val="494401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64593"/>
            <a:ext cx="12170664" cy="491189"/>
          </a:xfrm>
        </p:spPr>
        <p:txBody>
          <a:bodyPr>
            <a:normAutofit fontScale="90000"/>
          </a:bodyPr>
          <a:lstStyle/>
          <a:p>
            <a:r>
              <a:rPr lang="tr-TR" sz="4000" b="1" dirty="0" err="1" smtClean="0"/>
              <a:t>Conscious</a:t>
            </a:r>
            <a:r>
              <a:rPr lang="tr-TR" sz="4000" b="1" dirty="0" smtClean="0"/>
              <a:t> – </a:t>
            </a:r>
            <a:r>
              <a:rPr lang="tr-TR" sz="4000" b="1" dirty="0" err="1" smtClean="0"/>
              <a:t>Personal</a:t>
            </a:r>
            <a:r>
              <a:rPr lang="tr-TR" sz="4000" b="1" dirty="0" smtClean="0"/>
              <a:t> </a:t>
            </a:r>
            <a:r>
              <a:rPr lang="tr-TR" sz="4000" b="1" dirty="0" err="1" smtClean="0"/>
              <a:t>Unconscious</a:t>
            </a:r>
            <a:endParaRPr lang="tr-TR" sz="4000" b="1" dirty="0"/>
          </a:p>
        </p:txBody>
      </p:sp>
      <p:sp>
        <p:nvSpPr>
          <p:cNvPr id="3" name="Subtitle 2"/>
          <p:cNvSpPr>
            <a:spLocks noGrp="1"/>
          </p:cNvSpPr>
          <p:nvPr>
            <p:ph type="subTitle" idx="1"/>
          </p:nvPr>
        </p:nvSpPr>
        <p:spPr>
          <a:xfrm>
            <a:off x="0" y="424873"/>
            <a:ext cx="11984477" cy="6433127"/>
          </a:xfrm>
        </p:spPr>
        <p:txBody>
          <a:bodyPr>
            <a:normAutofit/>
          </a:bodyPr>
          <a:lstStyle/>
          <a:p>
            <a:pPr algn="l"/>
            <a:endParaRPr lang="en-US" dirty="0" smtClean="0"/>
          </a:p>
          <a:p>
            <a:pPr marL="342900" indent="-342900" algn="l">
              <a:buFont typeface="Arial" panose="020B0604020202020204" pitchFamily="34" charset="0"/>
              <a:buChar char="•"/>
            </a:pPr>
            <a:r>
              <a:rPr lang="en-US" dirty="0"/>
              <a:t>According to Jung, </a:t>
            </a:r>
            <a:r>
              <a:rPr lang="en-US" b="1" dirty="0" smtClean="0"/>
              <a:t>the</a:t>
            </a:r>
            <a:r>
              <a:rPr lang="tr-TR" b="1" dirty="0" smtClean="0"/>
              <a:t> </a:t>
            </a:r>
            <a:r>
              <a:rPr lang="tr-TR" b="1" dirty="0" err="1" smtClean="0"/>
              <a:t>conscious</a:t>
            </a:r>
            <a:r>
              <a:rPr lang="en-US" b="1" dirty="0" smtClean="0"/>
              <a:t> </a:t>
            </a:r>
            <a:r>
              <a:rPr lang="en-US" dirty="0"/>
              <a:t>represents the conscious mind as it comprises the thoughts, memories, and emotions a person is aware of</a:t>
            </a:r>
            <a:r>
              <a:rPr lang="en-US" dirty="0" smtClean="0"/>
              <a:t>.</a:t>
            </a:r>
            <a:r>
              <a:rPr lang="tr-TR" dirty="0" smtClean="0"/>
              <a:t> </a:t>
            </a:r>
            <a:r>
              <a:rPr lang="tr-TR" dirty="0" err="1" smtClean="0"/>
              <a:t>It</a:t>
            </a:r>
            <a:r>
              <a:rPr lang="tr-TR" dirty="0" smtClean="0"/>
              <a:t> </a:t>
            </a:r>
            <a:r>
              <a:rPr lang="tr-TR" dirty="0"/>
              <a:t>is </a:t>
            </a:r>
            <a:r>
              <a:rPr lang="tr-TR" dirty="0" err="1"/>
              <a:t>the</a:t>
            </a:r>
            <a:r>
              <a:rPr lang="tr-TR" dirty="0"/>
              <a:t> </a:t>
            </a:r>
            <a:r>
              <a:rPr lang="tr-TR" dirty="0" err="1"/>
              <a:t>level</a:t>
            </a:r>
            <a:r>
              <a:rPr lang="tr-TR" dirty="0"/>
              <a:t> of </a:t>
            </a:r>
            <a:r>
              <a:rPr lang="tr-TR" dirty="0" err="1"/>
              <a:t>consciousness</a:t>
            </a:r>
            <a:r>
              <a:rPr lang="tr-TR" dirty="0"/>
              <a:t> in </a:t>
            </a:r>
            <a:r>
              <a:rPr lang="tr-TR" dirty="0" err="1"/>
              <a:t>which</a:t>
            </a:r>
            <a:r>
              <a:rPr lang="tr-TR" dirty="0"/>
              <a:t> </a:t>
            </a:r>
            <a:r>
              <a:rPr lang="tr-TR" dirty="0" err="1"/>
              <a:t>individuals</a:t>
            </a:r>
            <a:r>
              <a:rPr lang="tr-TR" dirty="0"/>
              <a:t> </a:t>
            </a:r>
            <a:r>
              <a:rPr lang="tr-TR" dirty="0" err="1"/>
              <a:t>make</a:t>
            </a:r>
            <a:r>
              <a:rPr lang="tr-TR" dirty="0"/>
              <a:t> </a:t>
            </a:r>
            <a:r>
              <a:rPr lang="tr-TR" dirty="0" err="1"/>
              <a:t>decisions</a:t>
            </a:r>
            <a:r>
              <a:rPr lang="tr-TR" dirty="0"/>
              <a:t>, </a:t>
            </a:r>
            <a:r>
              <a:rPr lang="tr-TR" dirty="0" err="1"/>
              <a:t>learns</a:t>
            </a:r>
            <a:r>
              <a:rPr lang="tr-TR" dirty="0"/>
              <a:t>, </a:t>
            </a:r>
            <a:r>
              <a:rPr lang="tr-TR" dirty="0" err="1"/>
              <a:t>obtains</a:t>
            </a:r>
            <a:r>
              <a:rPr lang="tr-TR" dirty="0"/>
              <a:t> </a:t>
            </a:r>
            <a:r>
              <a:rPr lang="tr-TR" dirty="0" err="1" smtClean="0"/>
              <a:t>wisdom</a:t>
            </a:r>
            <a:r>
              <a:rPr lang="tr-TR" dirty="0"/>
              <a:t>.</a:t>
            </a:r>
            <a:r>
              <a:rPr lang="en-US" dirty="0" smtClean="0"/>
              <a:t> </a:t>
            </a:r>
            <a:r>
              <a:rPr lang="en-US" dirty="0"/>
              <a:t>The ego is largely responsible for feelings of identity and continuity</a:t>
            </a:r>
            <a:r>
              <a:rPr lang="en-US" dirty="0" smtClean="0"/>
              <a:t>.</a:t>
            </a:r>
            <a:endParaRPr lang="tr-TR" dirty="0" smtClean="0"/>
          </a:p>
          <a:p>
            <a:pPr marL="342900" indent="-342900" algn="l">
              <a:buFont typeface="Arial" panose="020B0604020202020204" pitchFamily="34" charset="0"/>
              <a:buChar char="•"/>
            </a:pPr>
            <a:r>
              <a:rPr lang="en-US" dirty="0" smtClean="0"/>
              <a:t>The </a:t>
            </a:r>
            <a:r>
              <a:rPr lang="en-US" b="1" dirty="0"/>
              <a:t>personal </a:t>
            </a:r>
            <a:r>
              <a:rPr lang="en-US" b="1" dirty="0" smtClean="0"/>
              <a:t>unconscious</a:t>
            </a:r>
            <a:r>
              <a:rPr lang="tr-TR" b="1" dirty="0" smtClean="0"/>
              <a:t> </a:t>
            </a:r>
            <a:r>
              <a:rPr lang="en-US" dirty="0"/>
              <a:t>contains </a:t>
            </a:r>
            <a:r>
              <a:rPr lang="en-US" dirty="0" smtClean="0"/>
              <a:t>forgotten </a:t>
            </a:r>
            <a:r>
              <a:rPr lang="en-US" dirty="0"/>
              <a:t>information </a:t>
            </a:r>
            <a:r>
              <a:rPr lang="tr-TR" dirty="0" smtClean="0"/>
              <a:t>as</a:t>
            </a:r>
            <a:r>
              <a:rPr lang="en-US" dirty="0" smtClean="0"/>
              <a:t> </a:t>
            </a:r>
            <a:r>
              <a:rPr lang="en-US" dirty="0"/>
              <a:t>well as repressed </a:t>
            </a:r>
            <a:r>
              <a:rPr lang="en-US" dirty="0" smtClean="0"/>
              <a:t>memories.</a:t>
            </a:r>
            <a:r>
              <a:rPr lang="tr-TR" dirty="0" smtClean="0"/>
              <a:t> </a:t>
            </a:r>
            <a:r>
              <a:rPr lang="tr-TR" dirty="0" err="1" smtClean="0"/>
              <a:t>The</a:t>
            </a:r>
            <a:r>
              <a:rPr lang="tr-TR" dirty="0" smtClean="0"/>
              <a:t> </a:t>
            </a:r>
            <a:r>
              <a:rPr lang="tr-TR" dirty="0" err="1" smtClean="0"/>
              <a:t>personal</a:t>
            </a:r>
            <a:r>
              <a:rPr lang="tr-TR" dirty="0" smtClean="0"/>
              <a:t> </a:t>
            </a:r>
            <a:r>
              <a:rPr lang="tr-TR" dirty="0" err="1" smtClean="0"/>
              <a:t>unconscious</a:t>
            </a:r>
            <a:r>
              <a:rPr lang="tr-TR" dirty="0" smtClean="0"/>
              <a:t> can be </a:t>
            </a:r>
            <a:r>
              <a:rPr lang="tr-TR" dirty="0" err="1" smtClean="0"/>
              <a:t>considered</a:t>
            </a:r>
            <a:r>
              <a:rPr lang="tr-TR" dirty="0" smtClean="0"/>
              <a:t> as a </a:t>
            </a:r>
            <a:r>
              <a:rPr lang="tr-TR" dirty="0" err="1" smtClean="0"/>
              <a:t>combination</a:t>
            </a:r>
            <a:r>
              <a:rPr lang="tr-TR" dirty="0" smtClean="0"/>
              <a:t> of </a:t>
            </a:r>
            <a:r>
              <a:rPr lang="tr-TR" dirty="0" err="1" smtClean="0"/>
              <a:t>Freud’s</a:t>
            </a:r>
            <a:r>
              <a:rPr lang="tr-TR" dirty="0" smtClean="0"/>
              <a:t> «</a:t>
            </a:r>
            <a:r>
              <a:rPr lang="tr-TR" dirty="0" err="1" smtClean="0"/>
              <a:t>preconscious</a:t>
            </a:r>
            <a:r>
              <a:rPr lang="tr-TR" dirty="0" smtClean="0"/>
              <a:t>» </a:t>
            </a:r>
            <a:r>
              <a:rPr lang="tr-TR" dirty="0" err="1" smtClean="0"/>
              <a:t>and</a:t>
            </a:r>
            <a:r>
              <a:rPr lang="tr-TR" dirty="0" smtClean="0"/>
              <a:t> «</a:t>
            </a:r>
            <a:r>
              <a:rPr lang="tr-TR" dirty="0" err="1" smtClean="0"/>
              <a:t>unconscious</a:t>
            </a:r>
            <a:r>
              <a:rPr lang="tr-TR" dirty="0" smtClean="0"/>
              <a:t>. </a:t>
            </a:r>
            <a:r>
              <a:rPr lang="tr-TR" dirty="0" err="1" smtClean="0"/>
              <a:t>Personally</a:t>
            </a:r>
            <a:r>
              <a:rPr lang="tr-TR" dirty="0" smtClean="0"/>
              <a:t> </a:t>
            </a:r>
            <a:r>
              <a:rPr lang="tr-TR" dirty="0" err="1" smtClean="0"/>
              <a:t>unconscious</a:t>
            </a:r>
            <a:r>
              <a:rPr lang="en-US" dirty="0" smtClean="0"/>
              <a:t> </a:t>
            </a:r>
            <a:r>
              <a:rPr lang="tr-TR" dirty="0" err="1" smtClean="0"/>
              <a:t>experiences</a:t>
            </a:r>
            <a:r>
              <a:rPr lang="tr-TR" dirty="0" smtClean="0"/>
              <a:t> </a:t>
            </a:r>
            <a:r>
              <a:rPr lang="en-US" dirty="0" smtClean="0"/>
              <a:t>can </a:t>
            </a:r>
            <a:r>
              <a:rPr lang="en-US" dirty="0"/>
              <a:t>include childhood memories that are forgotten, or traumatic memories that the mind </a:t>
            </a:r>
            <a:r>
              <a:rPr lang="en-US" dirty="0" smtClean="0"/>
              <a:t>has</a:t>
            </a:r>
            <a:r>
              <a:rPr lang="tr-TR" dirty="0" smtClean="0"/>
              <a:t> </a:t>
            </a:r>
            <a:r>
              <a:rPr lang="tr-TR" dirty="0" err="1" smtClean="0"/>
              <a:t>represed</a:t>
            </a:r>
            <a:r>
              <a:rPr lang="tr-TR" dirty="0" smtClean="0"/>
              <a:t> </a:t>
            </a:r>
            <a:r>
              <a:rPr lang="tr-TR" dirty="0" err="1" smtClean="0"/>
              <a:t>or</a:t>
            </a:r>
            <a:r>
              <a:rPr lang="en-US" dirty="0" smtClean="0"/>
              <a:t> </a:t>
            </a:r>
            <a:r>
              <a:rPr lang="en-US" dirty="0"/>
              <a:t>blocked from conscious memory</a:t>
            </a:r>
            <a:r>
              <a:rPr lang="en-US" dirty="0" smtClean="0"/>
              <a:t>.</a:t>
            </a:r>
            <a:r>
              <a:rPr lang="tr-TR" dirty="0" smtClean="0"/>
              <a:t> </a:t>
            </a:r>
          </a:p>
          <a:p>
            <a:pPr marL="342900" indent="-342900" algn="l">
              <a:buFont typeface="Arial" panose="020B0604020202020204" pitchFamily="34" charset="0"/>
              <a:buChar char="•"/>
            </a:pPr>
            <a:r>
              <a:rPr lang="en-US" dirty="0" smtClean="0"/>
              <a:t>Jung </a:t>
            </a:r>
            <a:r>
              <a:rPr lang="en-US" dirty="0"/>
              <a:t>believed the </a:t>
            </a:r>
            <a:r>
              <a:rPr lang="en-US" i="1" dirty="0"/>
              <a:t>personal unconscious</a:t>
            </a:r>
            <a:r>
              <a:rPr lang="en-US" dirty="0"/>
              <a:t> was dominated by </a:t>
            </a:r>
            <a:r>
              <a:rPr lang="en-US" b="1" i="1" dirty="0"/>
              <a:t>complexes</a:t>
            </a:r>
            <a:r>
              <a:rPr lang="en-US" dirty="0"/>
              <a:t>. </a:t>
            </a:r>
            <a:r>
              <a:rPr lang="en-US" dirty="0" smtClean="0"/>
              <a:t>A</a:t>
            </a:r>
            <a:r>
              <a:rPr lang="en-US" dirty="0"/>
              <a:t> </a:t>
            </a:r>
            <a:r>
              <a:rPr lang="en-US" i="1" dirty="0"/>
              <a:t>complex</a:t>
            </a:r>
            <a:r>
              <a:rPr lang="en-US" dirty="0"/>
              <a:t> is literally </a:t>
            </a:r>
            <a:r>
              <a:rPr lang="en-US" i="1" dirty="0"/>
              <a:t>a grouping of parts</a:t>
            </a:r>
            <a:r>
              <a:rPr lang="en-US" dirty="0"/>
              <a:t> around some central emotional theme. In Jung's terminology, it is a system of related thoughts and emotions tied together by a psychologically powerful event. Complexes </a:t>
            </a:r>
            <a:r>
              <a:rPr lang="tr-TR" dirty="0" err="1" smtClean="0"/>
              <a:t>are</a:t>
            </a:r>
            <a:r>
              <a:rPr lang="en-US" dirty="0" smtClean="0"/>
              <a:t> </a:t>
            </a:r>
            <a:r>
              <a:rPr lang="en-US" dirty="0"/>
              <a:t>due to a person's life experiences, so they were individual and unique, part of the </a:t>
            </a:r>
            <a:r>
              <a:rPr lang="en-US" i="1" dirty="0"/>
              <a:t>personal</a:t>
            </a:r>
            <a:r>
              <a:rPr lang="en-US" dirty="0"/>
              <a:t> unconscious according to Jung. A complex might manifest itself by turning up in dreams or fantasies, or by provoking an unusual reaction to events in the outside world that relate to the complex.</a:t>
            </a:r>
            <a:r>
              <a:rPr lang="en-US" dirty="0" smtClean="0"/>
              <a:t> </a:t>
            </a:r>
            <a:endParaRPr lang="tr-TR" dirty="0"/>
          </a:p>
        </p:txBody>
      </p:sp>
    </p:spTree>
    <p:extLst>
      <p:ext uri="{BB962C8B-B14F-4D97-AF65-F5344CB8AC3E}">
        <p14:creationId xmlns:p14="http://schemas.microsoft.com/office/powerpoint/2010/main" val="3111744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64593"/>
            <a:ext cx="12170664" cy="666680"/>
          </a:xfrm>
        </p:spPr>
        <p:txBody>
          <a:bodyPr>
            <a:normAutofit/>
          </a:bodyPr>
          <a:lstStyle/>
          <a:p>
            <a:r>
              <a:rPr lang="en-US" sz="4000" b="1" dirty="0" smtClean="0"/>
              <a:t>The </a:t>
            </a:r>
            <a:r>
              <a:rPr lang="tr-TR" sz="4000" b="1" dirty="0" err="1" smtClean="0"/>
              <a:t>Collective</a:t>
            </a:r>
            <a:r>
              <a:rPr lang="tr-TR" sz="4000" b="1" dirty="0" smtClean="0"/>
              <a:t> </a:t>
            </a:r>
            <a:r>
              <a:rPr lang="tr-TR" sz="4000" b="1" dirty="0" err="1" smtClean="0"/>
              <a:t>Unconscious</a:t>
            </a:r>
            <a:endParaRPr lang="tr-TR" sz="4000" b="1" dirty="0"/>
          </a:p>
        </p:txBody>
      </p:sp>
      <p:sp>
        <p:nvSpPr>
          <p:cNvPr id="3" name="Subtitle 2"/>
          <p:cNvSpPr>
            <a:spLocks noGrp="1"/>
          </p:cNvSpPr>
          <p:nvPr>
            <p:ph type="subTitle" idx="1"/>
          </p:nvPr>
        </p:nvSpPr>
        <p:spPr>
          <a:xfrm>
            <a:off x="0" y="692727"/>
            <a:ext cx="11984477" cy="6165273"/>
          </a:xfrm>
        </p:spPr>
        <p:txBody>
          <a:bodyPr>
            <a:normAutofit/>
          </a:bodyPr>
          <a:lstStyle/>
          <a:p>
            <a:pPr algn="l">
              <a:lnSpc>
                <a:spcPct val="100000"/>
              </a:lnSpc>
              <a:spcBef>
                <a:spcPts val="0"/>
              </a:spcBef>
            </a:pPr>
            <a:endParaRPr lang="tr-TR" dirty="0" smtClean="0"/>
          </a:p>
          <a:p>
            <a:pPr algn="l">
              <a:lnSpc>
                <a:spcPct val="100000"/>
              </a:lnSpc>
              <a:spcBef>
                <a:spcPts val="0"/>
              </a:spcBef>
            </a:pPr>
            <a:r>
              <a:rPr lang="en-US" b="1" dirty="0" smtClean="0"/>
              <a:t>Jung </a:t>
            </a:r>
            <a:r>
              <a:rPr lang="en-US" b="1" dirty="0"/>
              <a:t>does not believe that human mind is blank (tabula rasa) when s/he is born. </a:t>
            </a:r>
            <a:r>
              <a:rPr lang="tr-TR" dirty="0" smtClean="0"/>
              <a:t>He</a:t>
            </a:r>
            <a:r>
              <a:rPr lang="en-US" dirty="0" smtClean="0"/>
              <a:t> propose</a:t>
            </a:r>
            <a:r>
              <a:rPr lang="tr-TR" dirty="0" smtClean="0"/>
              <a:t>s</a:t>
            </a:r>
            <a:r>
              <a:rPr lang="en-US" dirty="0" smtClean="0"/>
              <a:t> </a:t>
            </a:r>
            <a:r>
              <a:rPr lang="en-US" dirty="0"/>
              <a:t>that </a:t>
            </a:r>
            <a:r>
              <a:rPr lang="tr-TR" dirty="0" err="1" smtClean="0"/>
              <a:t>individuals</a:t>
            </a:r>
            <a:r>
              <a:rPr lang="en-US" dirty="0" smtClean="0"/>
              <a:t> </a:t>
            </a:r>
            <a:r>
              <a:rPr lang="en-US" dirty="0"/>
              <a:t>are </a:t>
            </a:r>
            <a:r>
              <a:rPr lang="en-US" dirty="0" smtClean="0"/>
              <a:t>born </a:t>
            </a:r>
            <a:r>
              <a:rPr lang="en-US" dirty="0"/>
              <a:t>with a collective </a:t>
            </a:r>
            <a:r>
              <a:rPr lang="en-US" dirty="0" smtClean="0"/>
              <a:t>unconscious</a:t>
            </a:r>
            <a:r>
              <a:rPr lang="tr-TR" dirty="0" smtClean="0"/>
              <a:t>, </a:t>
            </a:r>
            <a:r>
              <a:rPr lang="tr-TR" dirty="0" err="1" smtClean="0"/>
              <a:t>which</a:t>
            </a:r>
            <a:r>
              <a:rPr lang="tr-TR" dirty="0" smtClean="0"/>
              <a:t> </a:t>
            </a:r>
            <a:r>
              <a:rPr lang="en-US" dirty="0" smtClean="0"/>
              <a:t>contains </a:t>
            </a:r>
            <a:r>
              <a:rPr lang="en-US" dirty="0"/>
              <a:t>a set of shared </a:t>
            </a:r>
            <a:r>
              <a:rPr lang="en-US" dirty="0" smtClean="0"/>
              <a:t>memories</a:t>
            </a:r>
            <a:r>
              <a:rPr lang="tr-TR" dirty="0" smtClean="0"/>
              <a:t>, </a:t>
            </a:r>
            <a:r>
              <a:rPr lang="tr-TR" dirty="0" err="1" smtClean="0"/>
              <a:t>feelings</a:t>
            </a:r>
            <a:r>
              <a:rPr lang="tr-TR" dirty="0" smtClean="0"/>
              <a:t> </a:t>
            </a:r>
            <a:r>
              <a:rPr lang="tr-TR" dirty="0" err="1" smtClean="0"/>
              <a:t>and</a:t>
            </a:r>
            <a:r>
              <a:rPr lang="en-US" dirty="0" smtClean="0"/>
              <a:t> ideas</a:t>
            </a:r>
            <a:r>
              <a:rPr lang="tr-TR" dirty="0" smtClean="0"/>
              <a:t>. </a:t>
            </a:r>
            <a:r>
              <a:rPr lang="tr-TR" dirty="0" err="1" smtClean="0"/>
              <a:t>Jung</a:t>
            </a:r>
            <a:r>
              <a:rPr lang="tr-TR" dirty="0" smtClean="0"/>
              <a:t> </a:t>
            </a:r>
            <a:r>
              <a:rPr lang="tr-TR" dirty="0" err="1" smtClean="0"/>
              <a:t>thinks</a:t>
            </a:r>
            <a:r>
              <a:rPr lang="tr-TR" dirty="0" smtClean="0"/>
              <a:t> </a:t>
            </a:r>
            <a:r>
              <a:rPr lang="tr-TR" dirty="0" err="1" smtClean="0"/>
              <a:t>that</a:t>
            </a:r>
            <a:r>
              <a:rPr lang="tr-TR" dirty="0" smtClean="0"/>
              <a:t>, </a:t>
            </a:r>
            <a:r>
              <a:rPr lang="en-US" dirty="0"/>
              <a:t>regardless of the culture that </a:t>
            </a:r>
            <a:r>
              <a:rPr lang="tr-TR" dirty="0" err="1"/>
              <a:t>they</a:t>
            </a:r>
            <a:r>
              <a:rPr lang="tr-TR" dirty="0"/>
              <a:t> </a:t>
            </a:r>
            <a:r>
              <a:rPr lang="tr-TR" dirty="0" err="1"/>
              <a:t>are</a:t>
            </a:r>
            <a:r>
              <a:rPr lang="en-US" dirty="0"/>
              <a:t> born into or the time period in which </a:t>
            </a:r>
            <a:r>
              <a:rPr lang="tr-TR" dirty="0" err="1"/>
              <a:t>they</a:t>
            </a:r>
            <a:r>
              <a:rPr lang="en-US" dirty="0"/>
              <a:t> </a:t>
            </a:r>
            <a:r>
              <a:rPr lang="en-US" dirty="0" smtClean="0"/>
              <a:t>live</a:t>
            </a:r>
            <a:r>
              <a:rPr lang="tr-TR" dirty="0" smtClean="0"/>
              <a:t>, </a:t>
            </a:r>
            <a:r>
              <a:rPr lang="tr-TR" dirty="0" err="1" smtClean="0"/>
              <a:t>all</a:t>
            </a:r>
            <a:r>
              <a:rPr lang="tr-TR" dirty="0" smtClean="0"/>
              <a:t> </a:t>
            </a:r>
            <a:r>
              <a:rPr lang="tr-TR" dirty="0" err="1" smtClean="0"/>
              <a:t>people</a:t>
            </a:r>
            <a:r>
              <a:rPr lang="en-US" dirty="0" smtClean="0"/>
              <a:t> can identify with</a:t>
            </a:r>
            <a:r>
              <a:rPr lang="tr-TR" dirty="0" smtClean="0"/>
              <a:t> </a:t>
            </a:r>
            <a:r>
              <a:rPr lang="tr-TR" dirty="0" err="1" smtClean="0"/>
              <a:t>the</a:t>
            </a:r>
            <a:r>
              <a:rPr lang="tr-TR" dirty="0" smtClean="0"/>
              <a:t> </a:t>
            </a:r>
            <a:r>
              <a:rPr lang="tr-TR" dirty="0" err="1" smtClean="0"/>
              <a:t>content</a:t>
            </a:r>
            <a:r>
              <a:rPr lang="tr-TR" dirty="0" smtClean="0"/>
              <a:t> of </a:t>
            </a:r>
            <a:r>
              <a:rPr lang="tr-TR" dirty="0" err="1" smtClean="0"/>
              <a:t>the</a:t>
            </a:r>
            <a:r>
              <a:rPr lang="tr-TR" dirty="0" smtClean="0"/>
              <a:t> </a:t>
            </a:r>
            <a:r>
              <a:rPr lang="tr-TR" dirty="0" err="1" smtClean="0"/>
              <a:t>collective</a:t>
            </a:r>
            <a:r>
              <a:rPr lang="tr-TR" dirty="0" smtClean="0"/>
              <a:t> </a:t>
            </a:r>
            <a:r>
              <a:rPr lang="tr-TR" dirty="0" err="1" smtClean="0"/>
              <a:t>unconscious</a:t>
            </a:r>
            <a:r>
              <a:rPr lang="tr-TR" dirty="0" smtClean="0"/>
              <a:t>.</a:t>
            </a:r>
            <a:r>
              <a:rPr lang="en-US" dirty="0"/>
              <a:t> </a:t>
            </a:r>
            <a:endParaRPr lang="tr-TR" b="1" dirty="0" smtClean="0"/>
          </a:p>
          <a:p>
            <a:pPr algn="l">
              <a:lnSpc>
                <a:spcPct val="100000"/>
              </a:lnSpc>
              <a:spcBef>
                <a:spcPts val="0"/>
              </a:spcBef>
            </a:pPr>
            <a:endParaRPr lang="tr-TR" b="1" dirty="0"/>
          </a:p>
          <a:p>
            <a:pPr algn="l">
              <a:lnSpc>
                <a:spcPct val="100000"/>
              </a:lnSpc>
              <a:spcBef>
                <a:spcPts val="0"/>
              </a:spcBef>
            </a:pPr>
            <a:r>
              <a:rPr lang="en-US" dirty="0" smtClean="0"/>
              <a:t>Collective unconscious is the part of the human consciousness in which collective experiences of humankind from their early ancestors on </a:t>
            </a:r>
            <a:r>
              <a:rPr lang="tr-TR" dirty="0" err="1" smtClean="0"/>
              <a:t>have</a:t>
            </a:r>
            <a:r>
              <a:rPr lang="tr-TR" dirty="0" smtClean="0"/>
              <a:t> </a:t>
            </a:r>
            <a:r>
              <a:rPr lang="tr-TR" dirty="0" err="1" smtClean="0"/>
              <a:t>been</a:t>
            </a:r>
            <a:r>
              <a:rPr lang="en-US" dirty="0"/>
              <a:t> stored and shared universally. </a:t>
            </a:r>
            <a:r>
              <a:rPr lang="tr-TR" dirty="0" err="1" smtClean="0"/>
              <a:t>It</a:t>
            </a:r>
            <a:r>
              <a:rPr lang="en-US" dirty="0" smtClean="0"/>
              <a:t> </a:t>
            </a:r>
            <a:r>
              <a:rPr lang="en-US" dirty="0"/>
              <a:t>is </a:t>
            </a:r>
            <a:r>
              <a:rPr lang="tr-TR" dirty="0" err="1" smtClean="0"/>
              <a:t>Jung’s</a:t>
            </a:r>
            <a:r>
              <a:rPr lang="en-US" dirty="0" smtClean="0"/>
              <a:t> </a:t>
            </a:r>
            <a:r>
              <a:rPr lang="en-US" dirty="0"/>
              <a:t>most original and controversial contribution to personality theory. This is a level of unconscious shared with other members of the human species comprising latent memories from our ancestral and evolutionary past. ‘The form of the world into which [a person] is born is already inborn in him, as a virtual image’ (Jung, 1953, p. 188</a:t>
            </a:r>
            <a:r>
              <a:rPr lang="en-US" dirty="0" smtClean="0"/>
              <a:t>).</a:t>
            </a:r>
            <a:r>
              <a:rPr lang="tr-TR" dirty="0" smtClean="0"/>
              <a:t> </a:t>
            </a:r>
            <a:r>
              <a:rPr lang="en-US" dirty="0"/>
              <a:t>According to Jung, the human mind has innate characteristics “imprinted” on it as a result of evolution. These universal predispositions stem from our ancestral past. Fear of the dark, or of snakes and spiders might be examples</a:t>
            </a:r>
            <a:r>
              <a:rPr lang="tr-TR" dirty="0"/>
              <a:t>.</a:t>
            </a:r>
          </a:p>
          <a:p>
            <a:pPr algn="l">
              <a:lnSpc>
                <a:spcPct val="100000"/>
              </a:lnSpc>
              <a:spcBef>
                <a:spcPts val="0"/>
              </a:spcBef>
            </a:pPr>
            <a:endParaRPr lang="en-US" dirty="0"/>
          </a:p>
          <a:p>
            <a:pPr algn="l">
              <a:lnSpc>
                <a:spcPct val="100000"/>
              </a:lnSpc>
              <a:spcBef>
                <a:spcPts val="0"/>
              </a:spcBef>
            </a:pPr>
            <a:endParaRPr lang="tr-TR" dirty="0"/>
          </a:p>
        </p:txBody>
      </p:sp>
    </p:spTree>
    <p:extLst>
      <p:ext uri="{BB962C8B-B14F-4D97-AF65-F5344CB8AC3E}">
        <p14:creationId xmlns:p14="http://schemas.microsoft.com/office/powerpoint/2010/main" val="71567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64593"/>
            <a:ext cx="12170664" cy="914400"/>
          </a:xfrm>
        </p:spPr>
        <p:txBody>
          <a:bodyPr>
            <a:normAutofit/>
          </a:bodyPr>
          <a:lstStyle/>
          <a:p>
            <a:r>
              <a:rPr lang="tr-TR" sz="4000" b="1" dirty="0" smtClean="0"/>
              <a:t>ARCHETYPES</a:t>
            </a:r>
            <a:endParaRPr lang="tr-TR" sz="4000" b="1" dirty="0"/>
          </a:p>
        </p:txBody>
      </p:sp>
      <p:sp>
        <p:nvSpPr>
          <p:cNvPr id="3" name="Subtitle 2"/>
          <p:cNvSpPr>
            <a:spLocks noGrp="1"/>
          </p:cNvSpPr>
          <p:nvPr>
            <p:ph type="subTitle" idx="1"/>
          </p:nvPr>
        </p:nvSpPr>
        <p:spPr>
          <a:xfrm>
            <a:off x="0" y="1078992"/>
            <a:ext cx="11984477" cy="5779008"/>
          </a:xfrm>
        </p:spPr>
        <p:txBody>
          <a:bodyPr>
            <a:normAutofit/>
          </a:bodyPr>
          <a:lstStyle/>
          <a:p>
            <a:pPr algn="l">
              <a:lnSpc>
                <a:spcPct val="100000"/>
              </a:lnSpc>
              <a:spcBef>
                <a:spcPts val="0"/>
              </a:spcBef>
            </a:pPr>
            <a:r>
              <a:rPr lang="tr-TR" dirty="0" smtClean="0"/>
              <a:t>*</a:t>
            </a:r>
            <a:r>
              <a:rPr lang="tr-TR" dirty="0" err="1" smtClean="0"/>
              <a:t>The</a:t>
            </a:r>
            <a:r>
              <a:rPr lang="tr-TR" dirty="0" smtClean="0"/>
              <a:t> </a:t>
            </a:r>
            <a:r>
              <a:rPr lang="en-US" dirty="0" smtClean="0"/>
              <a:t>content</a:t>
            </a:r>
            <a:r>
              <a:rPr lang="tr-TR" dirty="0" smtClean="0"/>
              <a:t> of </a:t>
            </a:r>
            <a:r>
              <a:rPr lang="tr-TR" dirty="0" err="1" smtClean="0"/>
              <a:t>the</a:t>
            </a:r>
            <a:r>
              <a:rPr lang="tr-TR" dirty="0" smtClean="0"/>
              <a:t> </a:t>
            </a:r>
            <a:r>
              <a:rPr lang="tr-TR" dirty="0" err="1"/>
              <a:t>collective</a:t>
            </a:r>
            <a:r>
              <a:rPr lang="tr-TR" dirty="0"/>
              <a:t> </a:t>
            </a:r>
            <a:r>
              <a:rPr lang="tr-TR" dirty="0" err="1" smtClean="0"/>
              <a:t>unconscious</a:t>
            </a:r>
            <a:r>
              <a:rPr lang="tr-TR" dirty="0"/>
              <a:t> </a:t>
            </a:r>
            <a:r>
              <a:rPr lang="tr-TR" dirty="0" err="1" smtClean="0"/>
              <a:t>such</a:t>
            </a:r>
            <a:r>
              <a:rPr lang="tr-TR" dirty="0" smtClean="0"/>
              <a:t> as </a:t>
            </a:r>
            <a:r>
              <a:rPr lang="tr-TR" dirty="0" err="1" smtClean="0"/>
              <a:t>instincts</a:t>
            </a:r>
            <a:r>
              <a:rPr lang="tr-TR" dirty="0" smtClean="0"/>
              <a:t>, </a:t>
            </a:r>
            <a:r>
              <a:rPr lang="tr-TR" dirty="0" err="1" smtClean="0"/>
              <a:t>images</a:t>
            </a:r>
            <a:r>
              <a:rPr lang="tr-TR" dirty="0" smtClean="0"/>
              <a:t>, </a:t>
            </a:r>
            <a:r>
              <a:rPr lang="tr-TR" dirty="0" err="1" smtClean="0"/>
              <a:t>memories</a:t>
            </a:r>
            <a:r>
              <a:rPr lang="en-US" dirty="0" smtClean="0"/>
              <a:t> </a:t>
            </a:r>
            <a:r>
              <a:rPr lang="en-US" dirty="0"/>
              <a:t>and modes of behavior</a:t>
            </a:r>
            <a:r>
              <a:rPr lang="en-US" b="1" dirty="0"/>
              <a:t> </a:t>
            </a:r>
            <a:r>
              <a:rPr lang="en-US" dirty="0"/>
              <a:t>that are more or less the same everywhere and in all individuals. These contents are called </a:t>
            </a:r>
            <a:r>
              <a:rPr lang="en-US" b="1" u="sng" dirty="0"/>
              <a:t>archetypes</a:t>
            </a:r>
            <a:r>
              <a:rPr lang="en-US" u="sng" dirty="0"/>
              <a:t>.</a:t>
            </a:r>
            <a:r>
              <a:rPr lang="tr-TR" u="sng" dirty="0"/>
              <a:t> </a:t>
            </a:r>
            <a:r>
              <a:rPr lang="tr-TR" dirty="0" err="1"/>
              <a:t>Jung</a:t>
            </a:r>
            <a:r>
              <a:rPr lang="tr-TR" dirty="0"/>
              <a:t> </a:t>
            </a:r>
            <a:r>
              <a:rPr lang="tr-TR" dirty="0" err="1"/>
              <a:t>suggests</a:t>
            </a:r>
            <a:r>
              <a:rPr lang="tr-TR" dirty="0"/>
              <a:t> </a:t>
            </a:r>
            <a:r>
              <a:rPr lang="tr-TR" dirty="0" err="1"/>
              <a:t>that</a:t>
            </a:r>
            <a:r>
              <a:rPr lang="tr-TR" dirty="0"/>
              <a:t> </a:t>
            </a:r>
            <a:r>
              <a:rPr lang="tr-TR" dirty="0" err="1"/>
              <a:t>archetypes</a:t>
            </a:r>
            <a:r>
              <a:rPr lang="tr-TR" dirty="0"/>
              <a:t> </a:t>
            </a:r>
            <a:r>
              <a:rPr lang="tr-TR" dirty="0" err="1"/>
              <a:t>are</a:t>
            </a:r>
            <a:r>
              <a:rPr lang="tr-TR" dirty="0"/>
              <a:t> </a:t>
            </a:r>
            <a:r>
              <a:rPr lang="tr-TR" dirty="0" err="1"/>
              <a:t>seen</a:t>
            </a:r>
            <a:r>
              <a:rPr lang="tr-TR" dirty="0"/>
              <a:t> in </a:t>
            </a:r>
            <a:r>
              <a:rPr lang="en-US" dirty="0"/>
              <a:t>many cultures </a:t>
            </a:r>
            <a:r>
              <a:rPr lang="tr-TR" dirty="0" err="1"/>
              <a:t>which</a:t>
            </a:r>
            <a:r>
              <a:rPr lang="tr-TR" dirty="0"/>
              <a:t> </a:t>
            </a:r>
            <a:r>
              <a:rPr lang="en-US" dirty="0"/>
              <a:t>have cultivated similar myths independently of one another</a:t>
            </a:r>
            <a:r>
              <a:rPr lang="tr-TR" dirty="0"/>
              <a:t> </a:t>
            </a:r>
            <a:r>
              <a:rPr lang="tr-TR" dirty="0" err="1"/>
              <a:t>and</a:t>
            </a:r>
            <a:r>
              <a:rPr lang="en-US" dirty="0"/>
              <a:t> which feature similar characters and themes, such as the creation of the universe.</a:t>
            </a:r>
            <a:endParaRPr lang="tr-TR" u="sng" dirty="0"/>
          </a:p>
          <a:p>
            <a:pPr algn="l">
              <a:lnSpc>
                <a:spcPct val="100000"/>
              </a:lnSpc>
              <a:spcBef>
                <a:spcPts val="0"/>
              </a:spcBef>
            </a:pPr>
            <a:r>
              <a:rPr lang="en-US" dirty="0" smtClean="0"/>
              <a:t>In </a:t>
            </a:r>
            <a:r>
              <a:rPr lang="en-US" i="1" dirty="0"/>
              <a:t>Psychological Reflections, </a:t>
            </a:r>
            <a:r>
              <a:rPr lang="en-US" dirty="0"/>
              <a:t>Carl Jung states that archetypes “are older than historical man, have been ingrained in him from earliest times, and eternally living, outlasting all generations</a:t>
            </a:r>
            <a:r>
              <a:rPr lang="tr-TR" dirty="0" smtClean="0"/>
              <a:t>.</a:t>
            </a:r>
          </a:p>
          <a:p>
            <a:pPr algn="l">
              <a:lnSpc>
                <a:spcPct val="100000"/>
              </a:lnSpc>
              <a:spcBef>
                <a:spcPts val="0"/>
              </a:spcBef>
            </a:pPr>
            <a:endParaRPr lang="tr-TR" dirty="0"/>
          </a:p>
          <a:p>
            <a:pPr algn="l">
              <a:lnSpc>
                <a:spcPct val="100000"/>
              </a:lnSpc>
              <a:spcBef>
                <a:spcPts val="0"/>
              </a:spcBef>
            </a:pPr>
            <a:r>
              <a:rPr lang="tr-TR" dirty="0" smtClean="0"/>
              <a:t>*</a:t>
            </a:r>
            <a:r>
              <a:rPr lang="tr-TR" b="1" dirty="0" err="1"/>
              <a:t>Archetypes</a:t>
            </a:r>
            <a:r>
              <a:rPr lang="tr-TR" dirty="0"/>
              <a:t> </a:t>
            </a:r>
            <a:r>
              <a:rPr lang="tr-TR" dirty="0" err="1"/>
              <a:t>are</a:t>
            </a:r>
            <a:r>
              <a:rPr lang="tr-TR" dirty="0"/>
              <a:t> </a:t>
            </a:r>
            <a:r>
              <a:rPr lang="tr-TR" dirty="0" err="1"/>
              <a:t>essentially</a:t>
            </a:r>
            <a:r>
              <a:rPr lang="tr-TR" dirty="0"/>
              <a:t> </a:t>
            </a:r>
            <a:r>
              <a:rPr lang="tr-TR" dirty="0" err="1"/>
              <a:t>unconscious</a:t>
            </a:r>
            <a:r>
              <a:rPr lang="tr-TR" dirty="0"/>
              <a:t> </a:t>
            </a:r>
            <a:r>
              <a:rPr lang="tr-TR" dirty="0" err="1"/>
              <a:t>forms</a:t>
            </a:r>
            <a:r>
              <a:rPr lang="tr-TR" dirty="0"/>
              <a:t>. (</a:t>
            </a:r>
            <a:r>
              <a:rPr lang="tr-TR" dirty="0" err="1"/>
              <a:t>Like</a:t>
            </a:r>
            <a:r>
              <a:rPr lang="tr-TR" dirty="0"/>
              <a:t> </a:t>
            </a:r>
            <a:r>
              <a:rPr lang="tr-TR" dirty="0" err="1"/>
              <a:t>Plato’s</a:t>
            </a:r>
            <a:r>
              <a:rPr lang="tr-TR" dirty="0"/>
              <a:t> Forms). </a:t>
            </a:r>
            <a:r>
              <a:rPr lang="en-US" dirty="0"/>
              <a:t>The term "archetype" has its origins in ancient Greek. The root words are </a:t>
            </a:r>
            <a:r>
              <a:rPr lang="en-US" i="1" dirty="0" err="1"/>
              <a:t>archein</a:t>
            </a:r>
            <a:r>
              <a:rPr lang="en-US" dirty="0"/>
              <a:t>, which means "original or old"; and </a:t>
            </a:r>
            <a:r>
              <a:rPr lang="en-US" i="1" dirty="0"/>
              <a:t>typos</a:t>
            </a:r>
            <a:r>
              <a:rPr lang="en-US" dirty="0"/>
              <a:t>, which means "pattern, model or type". The combined meaning is an "original pattern" of which all other similar persons, objects, or concepts are derived, copied, modeled, or emulated. </a:t>
            </a:r>
            <a:endParaRPr lang="tr-TR" dirty="0"/>
          </a:p>
          <a:p>
            <a:pPr algn="l">
              <a:lnSpc>
                <a:spcPct val="100000"/>
              </a:lnSpc>
              <a:spcBef>
                <a:spcPts val="0"/>
              </a:spcBef>
            </a:pPr>
            <a:endParaRPr lang="tr-TR" dirty="0" smtClean="0"/>
          </a:p>
          <a:p>
            <a:pPr algn="l">
              <a:lnSpc>
                <a:spcPct val="100000"/>
              </a:lnSpc>
              <a:spcBef>
                <a:spcPts val="0"/>
              </a:spcBef>
            </a:pPr>
            <a:endParaRPr lang="tr-TR" dirty="0"/>
          </a:p>
          <a:p>
            <a:pPr algn="l"/>
            <a:endParaRPr lang="en-US" dirty="0" smtClean="0"/>
          </a:p>
        </p:txBody>
      </p:sp>
    </p:spTree>
    <p:extLst>
      <p:ext uri="{BB962C8B-B14F-4D97-AF65-F5344CB8AC3E}">
        <p14:creationId xmlns:p14="http://schemas.microsoft.com/office/powerpoint/2010/main" val="3498372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64593"/>
            <a:ext cx="12170664" cy="914400"/>
          </a:xfrm>
        </p:spPr>
        <p:txBody>
          <a:bodyPr>
            <a:normAutofit/>
          </a:bodyPr>
          <a:lstStyle/>
          <a:p>
            <a:r>
              <a:rPr lang="en-US" sz="4000" b="1" dirty="0" smtClean="0"/>
              <a:t>The </a:t>
            </a:r>
            <a:r>
              <a:rPr lang="tr-TR" sz="4000" b="1" dirty="0" err="1" smtClean="0"/>
              <a:t>Collective</a:t>
            </a:r>
            <a:r>
              <a:rPr lang="tr-TR" sz="4000" b="1" dirty="0" smtClean="0"/>
              <a:t> </a:t>
            </a:r>
            <a:r>
              <a:rPr lang="tr-TR" sz="4000" b="1" dirty="0" err="1" smtClean="0"/>
              <a:t>Unconscious</a:t>
            </a:r>
            <a:endParaRPr lang="tr-TR" sz="4000" b="1" dirty="0"/>
          </a:p>
        </p:txBody>
      </p:sp>
      <p:sp>
        <p:nvSpPr>
          <p:cNvPr id="3" name="Subtitle 2"/>
          <p:cNvSpPr>
            <a:spLocks noGrp="1"/>
          </p:cNvSpPr>
          <p:nvPr>
            <p:ph type="subTitle" idx="1"/>
          </p:nvPr>
        </p:nvSpPr>
        <p:spPr>
          <a:xfrm>
            <a:off x="0" y="1078992"/>
            <a:ext cx="11984477" cy="5779008"/>
          </a:xfrm>
        </p:spPr>
        <p:txBody>
          <a:bodyPr>
            <a:normAutofit/>
          </a:bodyPr>
          <a:lstStyle/>
          <a:p>
            <a:pPr algn="l">
              <a:lnSpc>
                <a:spcPct val="100000"/>
              </a:lnSpc>
              <a:spcBef>
                <a:spcPts val="0"/>
              </a:spcBef>
            </a:pPr>
            <a:endParaRPr lang="tr-TR" dirty="0" smtClean="0"/>
          </a:p>
          <a:p>
            <a:pPr algn="l">
              <a:lnSpc>
                <a:spcPct val="100000"/>
              </a:lnSpc>
              <a:spcBef>
                <a:spcPts val="0"/>
              </a:spcBef>
            </a:pPr>
            <a:r>
              <a:rPr lang="tr-TR" dirty="0" err="1" smtClean="0"/>
              <a:t>There</a:t>
            </a:r>
            <a:r>
              <a:rPr lang="tr-TR" dirty="0" smtClean="0"/>
              <a:t> is a </a:t>
            </a:r>
            <a:r>
              <a:rPr lang="tr-TR" dirty="0" err="1" smtClean="0"/>
              <a:t>close</a:t>
            </a:r>
            <a:r>
              <a:rPr lang="tr-TR" dirty="0" smtClean="0"/>
              <a:t> </a:t>
            </a:r>
            <a:r>
              <a:rPr lang="tr-TR" dirty="0" err="1" smtClean="0"/>
              <a:t>relationship</a:t>
            </a:r>
            <a:r>
              <a:rPr lang="tr-TR" dirty="0" smtClean="0"/>
              <a:t> </a:t>
            </a:r>
            <a:r>
              <a:rPr lang="tr-TR" dirty="0" err="1" smtClean="0"/>
              <a:t>between</a:t>
            </a:r>
            <a:r>
              <a:rPr lang="tr-TR" dirty="0" smtClean="0"/>
              <a:t> </a:t>
            </a:r>
            <a:r>
              <a:rPr lang="tr-TR" b="1" dirty="0" err="1" smtClean="0"/>
              <a:t>archetypes</a:t>
            </a:r>
            <a:r>
              <a:rPr lang="tr-TR" dirty="0" smtClean="0"/>
              <a:t> </a:t>
            </a:r>
            <a:r>
              <a:rPr lang="tr-TR" dirty="0" err="1" smtClean="0"/>
              <a:t>and</a:t>
            </a:r>
            <a:r>
              <a:rPr lang="tr-TR" dirty="0" smtClean="0"/>
              <a:t> </a:t>
            </a:r>
            <a:r>
              <a:rPr lang="tr-TR" b="1" dirty="0" err="1" smtClean="0"/>
              <a:t>myths</a:t>
            </a:r>
            <a:r>
              <a:rPr lang="tr-TR" dirty="0" smtClean="0"/>
              <a:t>.</a:t>
            </a:r>
          </a:p>
          <a:p>
            <a:pPr algn="l">
              <a:lnSpc>
                <a:spcPct val="100000"/>
              </a:lnSpc>
              <a:spcBef>
                <a:spcPts val="0"/>
              </a:spcBef>
            </a:pPr>
            <a:endParaRPr lang="tr-TR" b="1" dirty="0" smtClean="0"/>
          </a:p>
          <a:p>
            <a:pPr algn="l">
              <a:lnSpc>
                <a:spcPct val="100000"/>
              </a:lnSpc>
              <a:spcBef>
                <a:spcPts val="0"/>
              </a:spcBef>
            </a:pPr>
            <a:r>
              <a:rPr lang="tr-TR" b="1" dirty="0" err="1" smtClean="0"/>
              <a:t>Myths</a:t>
            </a:r>
            <a:r>
              <a:rPr lang="tr-TR" dirty="0" smtClean="0"/>
              <a:t> </a:t>
            </a:r>
            <a:r>
              <a:rPr lang="tr-TR" dirty="0" err="1" smtClean="0"/>
              <a:t>are</a:t>
            </a:r>
            <a:r>
              <a:rPr lang="tr-TR" dirty="0" smtClean="0"/>
              <a:t> </a:t>
            </a:r>
            <a:r>
              <a:rPr lang="tr-TR" dirty="0" err="1" smtClean="0"/>
              <a:t>the</a:t>
            </a:r>
            <a:r>
              <a:rPr lang="tr-TR" dirty="0" smtClean="0"/>
              <a:t> </a:t>
            </a:r>
            <a:r>
              <a:rPr lang="tr-TR" dirty="0" err="1" smtClean="0"/>
              <a:t>means</a:t>
            </a:r>
            <a:r>
              <a:rPr lang="tr-TR" dirty="0" smtClean="0"/>
              <a:t> </a:t>
            </a:r>
            <a:r>
              <a:rPr lang="tr-TR" dirty="0" err="1" smtClean="0"/>
              <a:t>by</a:t>
            </a:r>
            <a:r>
              <a:rPr lang="tr-TR" dirty="0" smtClean="0"/>
              <a:t> </a:t>
            </a:r>
            <a:r>
              <a:rPr lang="tr-TR" dirty="0" err="1" smtClean="0"/>
              <a:t>which</a:t>
            </a:r>
            <a:r>
              <a:rPr lang="tr-TR" dirty="0" smtClean="0"/>
              <a:t> </a:t>
            </a:r>
            <a:r>
              <a:rPr lang="tr-TR" b="1" dirty="0" err="1" smtClean="0"/>
              <a:t>archetypes</a:t>
            </a:r>
            <a:r>
              <a:rPr lang="tr-TR" dirty="0" smtClean="0"/>
              <a:t> </a:t>
            </a:r>
            <a:r>
              <a:rPr lang="tr-TR" dirty="0" err="1" smtClean="0"/>
              <a:t>become</a:t>
            </a:r>
            <a:r>
              <a:rPr lang="tr-TR" dirty="0" smtClean="0"/>
              <a:t> </a:t>
            </a:r>
            <a:r>
              <a:rPr lang="tr-TR" dirty="0" err="1" smtClean="0"/>
              <a:t>manifest</a:t>
            </a:r>
            <a:r>
              <a:rPr lang="tr-TR" dirty="0" smtClean="0"/>
              <a:t> </a:t>
            </a:r>
            <a:r>
              <a:rPr lang="tr-TR" dirty="0" err="1" smtClean="0"/>
              <a:t>to</a:t>
            </a:r>
            <a:r>
              <a:rPr lang="tr-TR" dirty="0" smtClean="0"/>
              <a:t> </a:t>
            </a:r>
            <a:r>
              <a:rPr lang="tr-TR" dirty="0" err="1" smtClean="0"/>
              <a:t>the</a:t>
            </a:r>
            <a:r>
              <a:rPr lang="tr-TR" dirty="0" smtClean="0"/>
              <a:t> </a:t>
            </a:r>
            <a:r>
              <a:rPr lang="tr-TR" dirty="0" err="1" smtClean="0"/>
              <a:t>conscious</a:t>
            </a:r>
            <a:r>
              <a:rPr lang="tr-TR" dirty="0" smtClean="0"/>
              <a:t> </a:t>
            </a:r>
            <a:r>
              <a:rPr lang="tr-TR" dirty="0" err="1" smtClean="0"/>
              <a:t>mind</a:t>
            </a:r>
            <a:r>
              <a:rPr lang="tr-TR" dirty="0" smtClean="0"/>
              <a:t>. </a:t>
            </a:r>
          </a:p>
          <a:p>
            <a:pPr algn="l">
              <a:lnSpc>
                <a:spcPct val="100000"/>
              </a:lnSpc>
              <a:spcBef>
                <a:spcPts val="0"/>
              </a:spcBef>
            </a:pPr>
            <a:endParaRPr lang="tr-TR" b="1" dirty="0" smtClean="0"/>
          </a:p>
          <a:p>
            <a:pPr algn="l">
              <a:lnSpc>
                <a:spcPct val="100000"/>
              </a:lnSpc>
              <a:spcBef>
                <a:spcPts val="0"/>
              </a:spcBef>
            </a:pPr>
            <a:r>
              <a:rPr lang="tr-TR" b="1" dirty="0" smtClean="0"/>
              <a:t>THAT’S WHY</a:t>
            </a:r>
            <a:r>
              <a:rPr lang="tr-TR" i="1" dirty="0" smtClean="0"/>
              <a:t> </a:t>
            </a:r>
            <a:r>
              <a:rPr lang="tr-TR" dirty="0" err="1" smtClean="0"/>
              <a:t>the</a:t>
            </a:r>
            <a:r>
              <a:rPr lang="tr-TR" dirty="0" smtClean="0"/>
              <a:t> </a:t>
            </a:r>
            <a:r>
              <a:rPr lang="tr-TR" dirty="0" err="1" smtClean="0"/>
              <a:t>myths</a:t>
            </a:r>
            <a:r>
              <a:rPr lang="tr-TR" dirty="0" smtClean="0"/>
              <a:t> </a:t>
            </a:r>
            <a:r>
              <a:rPr lang="tr-TR" dirty="0" err="1" smtClean="0"/>
              <a:t>are</a:t>
            </a:r>
            <a:r>
              <a:rPr lang="tr-TR" dirty="0" smtClean="0"/>
              <a:t> not </a:t>
            </a:r>
            <a:r>
              <a:rPr lang="tr-TR" dirty="0" err="1" smtClean="0"/>
              <a:t>mere</a:t>
            </a:r>
            <a:r>
              <a:rPr lang="tr-TR" dirty="0" smtClean="0"/>
              <a:t> </a:t>
            </a:r>
            <a:r>
              <a:rPr lang="tr-TR" dirty="0" err="1" smtClean="0"/>
              <a:t>stories</a:t>
            </a:r>
            <a:r>
              <a:rPr lang="tr-TR" dirty="0" smtClean="0"/>
              <a:t> </a:t>
            </a:r>
            <a:r>
              <a:rPr lang="tr-TR" dirty="0" err="1" smtClean="0"/>
              <a:t>or</a:t>
            </a:r>
            <a:r>
              <a:rPr lang="tr-TR" dirty="0" smtClean="0"/>
              <a:t> </a:t>
            </a:r>
            <a:r>
              <a:rPr lang="tr-TR" dirty="0" err="1" smtClean="0"/>
              <a:t>allegories</a:t>
            </a:r>
            <a:r>
              <a:rPr lang="tr-TR" dirty="0" smtClean="0"/>
              <a:t> of </a:t>
            </a:r>
            <a:r>
              <a:rPr lang="tr-TR" dirty="0" err="1" smtClean="0"/>
              <a:t>real</a:t>
            </a:r>
            <a:r>
              <a:rPr lang="tr-TR" dirty="0" smtClean="0"/>
              <a:t> </a:t>
            </a:r>
            <a:r>
              <a:rPr lang="tr-TR" dirty="0" err="1" smtClean="0"/>
              <a:t>events</a:t>
            </a:r>
            <a:r>
              <a:rPr lang="tr-TR" dirty="0" smtClean="0"/>
              <a:t> but </a:t>
            </a:r>
            <a:r>
              <a:rPr lang="tr-TR" dirty="0" err="1" smtClean="0"/>
              <a:t>they</a:t>
            </a:r>
            <a:r>
              <a:rPr lang="tr-TR" dirty="0" smtClean="0"/>
              <a:t> </a:t>
            </a:r>
            <a:r>
              <a:rPr lang="tr-TR" dirty="0" err="1" smtClean="0"/>
              <a:t>are</a:t>
            </a:r>
            <a:r>
              <a:rPr lang="tr-TR" dirty="0" smtClean="0"/>
              <a:t> </a:t>
            </a:r>
            <a:r>
              <a:rPr lang="tr-TR" dirty="0" err="1" smtClean="0"/>
              <a:t>the</a:t>
            </a:r>
            <a:r>
              <a:rPr lang="tr-TR" dirty="0" smtClean="0"/>
              <a:t> </a:t>
            </a:r>
            <a:r>
              <a:rPr lang="tr-TR" dirty="0" err="1" smtClean="0"/>
              <a:t>mirrors</a:t>
            </a:r>
            <a:r>
              <a:rPr lang="tr-TR" dirty="0" smtClean="0"/>
              <a:t> </a:t>
            </a:r>
            <a:r>
              <a:rPr lang="tr-TR" dirty="0" err="1" smtClean="0"/>
              <a:t>by</a:t>
            </a:r>
            <a:r>
              <a:rPr lang="tr-TR" dirty="0" smtClean="0"/>
              <a:t> </a:t>
            </a:r>
            <a:r>
              <a:rPr lang="tr-TR" dirty="0" err="1" smtClean="0"/>
              <a:t>which</a:t>
            </a:r>
            <a:r>
              <a:rPr lang="tr-TR" dirty="0" smtClean="0"/>
              <a:t> </a:t>
            </a:r>
            <a:r>
              <a:rPr lang="tr-TR" dirty="0" err="1" smtClean="0"/>
              <a:t>the</a:t>
            </a:r>
            <a:r>
              <a:rPr lang="tr-TR" dirty="0" smtClean="0"/>
              <a:t> </a:t>
            </a:r>
            <a:r>
              <a:rPr lang="tr-TR" dirty="0" err="1" smtClean="0"/>
              <a:t>collective</a:t>
            </a:r>
            <a:r>
              <a:rPr lang="tr-TR" dirty="0" smtClean="0"/>
              <a:t> </a:t>
            </a:r>
            <a:r>
              <a:rPr lang="tr-TR" dirty="0" err="1" smtClean="0"/>
              <a:t>unconscious</a:t>
            </a:r>
            <a:r>
              <a:rPr lang="tr-TR" dirty="0" smtClean="0"/>
              <a:t> of </a:t>
            </a:r>
            <a:r>
              <a:rPr lang="tr-TR" dirty="0" err="1" smtClean="0"/>
              <a:t>the</a:t>
            </a:r>
            <a:r>
              <a:rPr lang="tr-TR" dirty="0" smtClean="0"/>
              <a:t> </a:t>
            </a:r>
            <a:r>
              <a:rPr lang="tr-TR" dirty="0" err="1" smtClean="0"/>
              <a:t>people</a:t>
            </a:r>
            <a:r>
              <a:rPr lang="tr-TR" dirty="0" smtClean="0"/>
              <a:t> is </a:t>
            </a:r>
            <a:r>
              <a:rPr lang="tr-TR" dirty="0" err="1" smtClean="0"/>
              <a:t>reflected</a:t>
            </a:r>
            <a:r>
              <a:rPr lang="tr-TR" dirty="0" smtClean="0"/>
              <a:t>. </a:t>
            </a:r>
            <a:r>
              <a:rPr lang="tr-TR" b="1" dirty="0" smtClean="0"/>
              <a:t> </a:t>
            </a:r>
            <a:r>
              <a:rPr lang="tr-TR" dirty="0" smtClean="0"/>
              <a:t> </a:t>
            </a:r>
          </a:p>
          <a:p>
            <a:pPr algn="l">
              <a:lnSpc>
                <a:spcPct val="100000"/>
              </a:lnSpc>
              <a:spcBef>
                <a:spcPts val="0"/>
              </a:spcBef>
            </a:pPr>
            <a:endParaRPr lang="tr-TR" dirty="0"/>
          </a:p>
          <a:p>
            <a:pPr algn="l">
              <a:lnSpc>
                <a:spcPct val="100000"/>
              </a:lnSpc>
              <a:spcBef>
                <a:spcPts val="0"/>
              </a:spcBef>
            </a:pPr>
            <a:r>
              <a:rPr lang="tr-TR" dirty="0"/>
              <a:t>*</a:t>
            </a:r>
            <a:r>
              <a:rPr lang="en-US" dirty="0"/>
              <a:t> Jung believes symbols from different cultures are often very similar because they have emerged from archetypes shared by the whole human race. For Jung, our primitive past becomes the basis of the human psyche, directing and influencing present behavior. Jung claimed to identify a large number of archetypes but paid special attention to four</a:t>
            </a:r>
            <a:r>
              <a:rPr lang="tr-TR" dirty="0"/>
              <a:t>: </a:t>
            </a:r>
            <a:r>
              <a:rPr lang="tr-TR" b="1" dirty="0" err="1"/>
              <a:t>Persona</a:t>
            </a:r>
            <a:r>
              <a:rPr lang="tr-TR" b="1" dirty="0"/>
              <a:t> , </a:t>
            </a:r>
            <a:r>
              <a:rPr lang="tr-TR" b="1" dirty="0" err="1"/>
              <a:t>Anima</a:t>
            </a:r>
            <a:r>
              <a:rPr lang="tr-TR" b="1" dirty="0"/>
              <a:t>/</a:t>
            </a:r>
            <a:r>
              <a:rPr lang="tr-TR" b="1" dirty="0" err="1"/>
              <a:t>Animus</a:t>
            </a:r>
            <a:r>
              <a:rPr lang="tr-TR" b="1" dirty="0"/>
              <a:t>, </a:t>
            </a:r>
            <a:r>
              <a:rPr lang="tr-TR" b="1" dirty="0" err="1"/>
              <a:t>Shadow</a:t>
            </a:r>
            <a:r>
              <a:rPr lang="tr-TR" b="1" dirty="0"/>
              <a:t>, Self</a:t>
            </a:r>
          </a:p>
          <a:p>
            <a:pPr algn="l">
              <a:lnSpc>
                <a:spcPct val="100000"/>
              </a:lnSpc>
              <a:spcBef>
                <a:spcPts val="0"/>
              </a:spcBef>
            </a:pPr>
            <a:endParaRPr lang="tr-TR" dirty="0"/>
          </a:p>
          <a:p>
            <a:pPr algn="l">
              <a:lnSpc>
                <a:spcPct val="100000"/>
              </a:lnSpc>
              <a:spcBef>
                <a:spcPts val="0"/>
              </a:spcBef>
            </a:pPr>
            <a:endParaRPr lang="tr-TR" dirty="0"/>
          </a:p>
          <a:p>
            <a:pPr algn="l">
              <a:lnSpc>
                <a:spcPct val="100000"/>
              </a:lnSpc>
              <a:spcBef>
                <a:spcPts val="0"/>
              </a:spcBef>
            </a:pPr>
            <a:endParaRPr lang="tr-TR" dirty="0" smtClean="0"/>
          </a:p>
        </p:txBody>
      </p:sp>
    </p:spTree>
    <p:extLst>
      <p:ext uri="{BB962C8B-B14F-4D97-AF65-F5344CB8AC3E}">
        <p14:creationId xmlns:p14="http://schemas.microsoft.com/office/powerpoint/2010/main" val="3060723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4593"/>
            <a:ext cx="12170664" cy="914400"/>
          </a:xfrm>
        </p:spPr>
        <p:txBody>
          <a:bodyPr>
            <a:normAutofit/>
          </a:bodyPr>
          <a:lstStyle/>
          <a:p>
            <a:r>
              <a:rPr lang="tr-TR" b="1" dirty="0" err="1"/>
              <a:t>Archetypes</a:t>
            </a:r>
            <a:endParaRPr lang="tr-TR" b="1" dirty="0"/>
          </a:p>
        </p:txBody>
      </p:sp>
      <p:sp>
        <p:nvSpPr>
          <p:cNvPr id="3" name="Subtitle 2"/>
          <p:cNvSpPr>
            <a:spLocks noGrp="1"/>
          </p:cNvSpPr>
          <p:nvPr>
            <p:ph type="subTitle" idx="1"/>
          </p:nvPr>
        </p:nvSpPr>
        <p:spPr>
          <a:xfrm>
            <a:off x="0" y="1078992"/>
            <a:ext cx="11984477" cy="5779008"/>
          </a:xfrm>
        </p:spPr>
        <p:txBody>
          <a:bodyPr/>
          <a:lstStyle/>
          <a:p>
            <a:r>
              <a:rPr lang="tr-TR" b="1" dirty="0" err="1"/>
              <a:t>The</a:t>
            </a:r>
            <a:r>
              <a:rPr lang="tr-TR" b="1" dirty="0"/>
              <a:t> </a:t>
            </a:r>
            <a:r>
              <a:rPr lang="tr-TR" b="1" dirty="0" err="1" smtClean="0"/>
              <a:t>Persona</a:t>
            </a:r>
            <a:endParaRPr lang="tr-TR" b="1" dirty="0" smtClean="0"/>
          </a:p>
          <a:p>
            <a:pPr algn="l"/>
            <a:r>
              <a:rPr lang="en-US" sz="2800" dirty="0"/>
              <a:t>Distinct from our inner self, Jung noted that we each have a </a:t>
            </a:r>
            <a:r>
              <a:rPr lang="en-US" sz="2800" i="1" dirty="0"/>
              <a:t>persona</a:t>
            </a:r>
            <a:r>
              <a:rPr lang="en-US" sz="2800" dirty="0"/>
              <a:t> - an identity which we wish to project to others. Persona is the public image of someone. The original word persona means mask, so the mask we wear in public in order to impose a certain image about us: father, mother, chief, artist, official, president of republic, etc. Persona is therefore a result of social adaptation that plays an important role in dealing with peers</a:t>
            </a:r>
            <a:r>
              <a:rPr lang="en-US" sz="2800" dirty="0" smtClean="0"/>
              <a:t>.</a:t>
            </a:r>
            <a:r>
              <a:rPr lang="tr-TR" sz="2800" dirty="0" smtClean="0"/>
              <a:t> </a:t>
            </a:r>
            <a:r>
              <a:rPr lang="en-US" sz="2800" dirty="0" smtClean="0"/>
              <a:t>For </a:t>
            </a:r>
            <a:r>
              <a:rPr lang="en-US" sz="2800" dirty="0"/>
              <a:t>example, a father may adopt traits which he considers to be typical of a father - serious or disciplining</a:t>
            </a:r>
            <a:r>
              <a:rPr lang="en-US" sz="2800" dirty="0" smtClean="0"/>
              <a:t>, - </a:t>
            </a:r>
            <a:r>
              <a:rPr lang="en-US" sz="2800" dirty="0"/>
              <a:t>rather than those which reflect his actual personality</a:t>
            </a:r>
            <a:r>
              <a:rPr lang="en-US" sz="2800" dirty="0" smtClean="0"/>
              <a:t>.</a:t>
            </a:r>
            <a:r>
              <a:rPr lang="tr-TR" sz="2800" dirty="0" smtClean="0"/>
              <a:t> </a:t>
            </a:r>
            <a:r>
              <a:rPr lang="en-US" sz="2800" dirty="0"/>
              <a:t>As the persona is not a true reflection of our consciousness, but rather </a:t>
            </a:r>
            <a:r>
              <a:rPr lang="en-US" sz="2800" b="1" dirty="0"/>
              <a:t>an </a:t>
            </a:r>
            <a:r>
              <a:rPr lang="en-US" sz="2800" b="1" dirty="0" err="1"/>
              <a:t>idealised</a:t>
            </a:r>
            <a:r>
              <a:rPr lang="en-US" sz="2800" b="1" dirty="0"/>
              <a:t> image </a:t>
            </a:r>
            <a:r>
              <a:rPr lang="en-US" sz="2800" dirty="0"/>
              <a:t>which people aspire to, identifying too much with a persona can lead to inner conflicts and a repression of our own individuality, which Jung claimed could be resolved through </a:t>
            </a:r>
            <a:r>
              <a:rPr lang="en-US" sz="2800" i="1" dirty="0" smtClean="0"/>
              <a:t>individuation</a:t>
            </a:r>
            <a:r>
              <a:rPr lang="tr-TR" sz="2800" i="1" dirty="0" smtClean="0"/>
              <a:t>, </a:t>
            </a:r>
            <a:r>
              <a:rPr lang="tr-TR" sz="2800" i="1" dirty="0" err="1" smtClean="0"/>
              <a:t>the</a:t>
            </a:r>
            <a:r>
              <a:rPr lang="tr-TR" sz="2800" i="1" dirty="0" smtClean="0"/>
              <a:t> </a:t>
            </a:r>
            <a:r>
              <a:rPr lang="en-US" sz="2800" i="1" dirty="0"/>
              <a:t>psychic process by which one becomes himself, indivisibly, uniquely, a monad, as an expression of uniqueness and self-sufficiency</a:t>
            </a:r>
            <a:r>
              <a:rPr lang="en-US" sz="2800" dirty="0" smtClean="0"/>
              <a:t>.</a:t>
            </a:r>
            <a:endParaRPr lang="tr-TR" sz="2800" b="1" dirty="0"/>
          </a:p>
        </p:txBody>
      </p:sp>
    </p:spTree>
    <p:extLst>
      <p:ext uri="{BB962C8B-B14F-4D97-AF65-F5344CB8AC3E}">
        <p14:creationId xmlns:p14="http://schemas.microsoft.com/office/powerpoint/2010/main" val="2747140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4593"/>
            <a:ext cx="12170664" cy="666680"/>
          </a:xfrm>
        </p:spPr>
        <p:txBody>
          <a:bodyPr>
            <a:normAutofit fontScale="90000"/>
          </a:bodyPr>
          <a:lstStyle/>
          <a:p>
            <a:r>
              <a:rPr lang="tr-TR" b="1" dirty="0" err="1"/>
              <a:t>Archetypes</a:t>
            </a:r>
            <a:endParaRPr lang="tr-TR" b="1" dirty="0"/>
          </a:p>
        </p:txBody>
      </p:sp>
      <p:sp>
        <p:nvSpPr>
          <p:cNvPr id="3" name="Subtitle 2"/>
          <p:cNvSpPr>
            <a:spLocks noGrp="1"/>
          </p:cNvSpPr>
          <p:nvPr>
            <p:ph type="subTitle" idx="1"/>
          </p:nvPr>
        </p:nvSpPr>
        <p:spPr>
          <a:xfrm>
            <a:off x="0" y="831273"/>
            <a:ext cx="11984477" cy="6026727"/>
          </a:xfrm>
        </p:spPr>
        <p:txBody>
          <a:bodyPr>
            <a:normAutofit/>
          </a:bodyPr>
          <a:lstStyle/>
          <a:p>
            <a:r>
              <a:rPr lang="tr-TR" b="1" dirty="0" err="1"/>
              <a:t>Anima</a:t>
            </a:r>
            <a:r>
              <a:rPr lang="tr-TR" b="1" dirty="0"/>
              <a:t>/</a:t>
            </a:r>
            <a:r>
              <a:rPr lang="tr-TR" b="1" dirty="0" err="1"/>
              <a:t>Animus</a:t>
            </a:r>
            <a:r>
              <a:rPr lang="tr-TR" b="1" dirty="0"/>
              <a:t> </a:t>
            </a:r>
            <a:r>
              <a:rPr lang="tr-TR" b="1" dirty="0" err="1" smtClean="0"/>
              <a:t>archetypes</a:t>
            </a:r>
            <a:endParaRPr lang="tr-TR" b="1" dirty="0" smtClean="0"/>
          </a:p>
          <a:p>
            <a:pPr algn="l"/>
            <a:r>
              <a:rPr lang="en-US" dirty="0"/>
              <a:t>The anima (in males) or animus (in females) represents the opposite gender to a person's self</a:t>
            </a:r>
            <a:r>
              <a:rPr lang="en-US" dirty="0" smtClean="0"/>
              <a:t>.</a:t>
            </a:r>
            <a:r>
              <a:rPr lang="tr-TR" dirty="0" smtClean="0"/>
              <a:t> </a:t>
            </a:r>
            <a:r>
              <a:rPr lang="en-US" dirty="0"/>
              <a:t> </a:t>
            </a:r>
            <a:r>
              <a:rPr lang="tr-TR" dirty="0" smtClean="0"/>
              <a:t>T</a:t>
            </a:r>
            <a:r>
              <a:rPr lang="en-US" dirty="0" smtClean="0"/>
              <a:t>he </a:t>
            </a:r>
            <a:r>
              <a:rPr lang="en-US" dirty="0"/>
              <a:t>unconscious feminine side in </a:t>
            </a:r>
            <a:r>
              <a:rPr lang="en-US" dirty="0" smtClean="0"/>
              <a:t>males</a:t>
            </a:r>
            <a:r>
              <a:rPr lang="tr-TR" dirty="0" smtClean="0"/>
              <a:t> is </a:t>
            </a:r>
            <a:r>
              <a:rPr lang="tr-TR" b="1" dirty="0" err="1" smtClean="0"/>
              <a:t>anima</a:t>
            </a:r>
            <a:r>
              <a:rPr lang="en-US" dirty="0" smtClean="0"/>
              <a:t> </a:t>
            </a:r>
            <a:r>
              <a:rPr lang="en-US" dirty="0"/>
              <a:t>and the masculine tendencies in </a:t>
            </a:r>
            <a:r>
              <a:rPr lang="en-US" dirty="0" smtClean="0"/>
              <a:t>women</a:t>
            </a:r>
            <a:r>
              <a:rPr lang="tr-TR" dirty="0" smtClean="0"/>
              <a:t> </a:t>
            </a:r>
            <a:r>
              <a:rPr lang="tr-TR" dirty="0" err="1" smtClean="0"/>
              <a:t>constitute</a:t>
            </a:r>
            <a:r>
              <a:rPr lang="tr-TR" dirty="0" smtClean="0"/>
              <a:t> </a:t>
            </a:r>
            <a:r>
              <a:rPr lang="tr-TR" b="1" dirty="0" err="1" smtClean="0"/>
              <a:t>animus</a:t>
            </a:r>
            <a:r>
              <a:rPr lang="en-US" dirty="0" smtClean="0"/>
              <a:t>.</a:t>
            </a:r>
            <a:r>
              <a:rPr lang="en-US" dirty="0"/>
              <a:t> </a:t>
            </a:r>
            <a:r>
              <a:rPr lang="en-US" dirty="0" smtClean="0"/>
              <a:t> </a:t>
            </a:r>
            <a:r>
              <a:rPr lang="en-US" dirty="0"/>
              <a:t>As a person develops a gender identity, such as that of being male, they repress the aspects of their personality which might be considered to be feminine, such as empathy in social situations. Whilst these traits form part of the true, united </a:t>
            </a:r>
            <a:r>
              <a:rPr lang="en-US" i="1" dirty="0"/>
              <a:t>self</a:t>
            </a:r>
            <a:r>
              <a:rPr lang="en-US" dirty="0"/>
              <a:t>, they are held back from our persona and are represented in the form of the feminine archetype </a:t>
            </a:r>
            <a:r>
              <a:rPr lang="en-US" i="1" dirty="0"/>
              <a:t>anima</a:t>
            </a:r>
            <a:r>
              <a:rPr lang="en-US" dirty="0"/>
              <a:t> in males or the masculine archetype </a:t>
            </a:r>
            <a:r>
              <a:rPr lang="en-US" i="1" dirty="0"/>
              <a:t>animus</a:t>
            </a:r>
            <a:r>
              <a:rPr lang="en-US" dirty="0"/>
              <a:t> in females.</a:t>
            </a:r>
          </a:p>
          <a:p>
            <a:pPr algn="l"/>
            <a:r>
              <a:rPr lang="tr-TR" b="1" dirty="0" err="1" smtClean="0"/>
              <a:t>Anima</a:t>
            </a:r>
            <a:r>
              <a:rPr lang="tr-TR" dirty="0" smtClean="0"/>
              <a:t> </a:t>
            </a:r>
            <a:r>
              <a:rPr lang="tr-TR" dirty="0" smtClean="0">
                <a:sym typeface="Wingdings" panose="05000000000000000000" pitchFamily="2" charset="2"/>
              </a:rPr>
              <a:t> </a:t>
            </a:r>
            <a:r>
              <a:rPr lang="tr-TR" dirty="0" err="1" smtClean="0">
                <a:sym typeface="Wingdings" panose="05000000000000000000" pitchFamily="2" charset="2"/>
              </a:rPr>
              <a:t>Femininty</a:t>
            </a:r>
            <a:r>
              <a:rPr lang="tr-TR" dirty="0" smtClean="0">
                <a:sym typeface="Wingdings" panose="05000000000000000000" pitchFamily="2" charset="2"/>
              </a:rPr>
              <a:t>; </a:t>
            </a:r>
            <a:r>
              <a:rPr lang="tr-TR" dirty="0" err="1" smtClean="0">
                <a:sym typeface="Wingdings" panose="05000000000000000000" pitchFamily="2" charset="2"/>
              </a:rPr>
              <a:t>irrationality</a:t>
            </a:r>
            <a:r>
              <a:rPr lang="tr-TR" dirty="0" smtClean="0">
                <a:sym typeface="Wingdings" panose="05000000000000000000" pitchFamily="2" charset="2"/>
              </a:rPr>
              <a:t>; </a:t>
            </a:r>
            <a:r>
              <a:rPr lang="tr-TR" dirty="0" err="1" smtClean="0">
                <a:sym typeface="Wingdings" panose="05000000000000000000" pitchFamily="2" charset="2"/>
              </a:rPr>
              <a:t>emotionality</a:t>
            </a:r>
            <a:r>
              <a:rPr lang="tr-TR" dirty="0" smtClean="0">
                <a:sym typeface="Wingdings" panose="05000000000000000000" pitchFamily="2" charset="2"/>
              </a:rPr>
              <a:t>; </a:t>
            </a:r>
            <a:r>
              <a:rPr lang="en-US" dirty="0" smtClean="0"/>
              <a:t>Self</a:t>
            </a:r>
            <a:r>
              <a:rPr lang="tr-TR" dirty="0" smtClean="0"/>
              <a:t>-</a:t>
            </a:r>
            <a:r>
              <a:rPr lang="en-US" dirty="0" smtClean="0"/>
              <a:t>soothing</a:t>
            </a:r>
            <a:r>
              <a:rPr lang="en-US" dirty="0"/>
              <a:t>, </a:t>
            </a:r>
            <a:r>
              <a:rPr lang="en-US" dirty="0" smtClean="0"/>
              <a:t>self</a:t>
            </a:r>
            <a:r>
              <a:rPr lang="tr-TR" dirty="0" smtClean="0"/>
              <a:t>-</a:t>
            </a:r>
            <a:r>
              <a:rPr lang="en-US" dirty="0" smtClean="0"/>
              <a:t>nurturing </a:t>
            </a:r>
            <a:r>
              <a:rPr lang="en-US" dirty="0"/>
              <a:t>and </a:t>
            </a:r>
            <a:r>
              <a:rPr lang="en-US" dirty="0" smtClean="0"/>
              <a:t>self</a:t>
            </a:r>
            <a:r>
              <a:rPr lang="tr-TR" dirty="0" smtClean="0"/>
              <a:t>-</a:t>
            </a:r>
            <a:r>
              <a:rPr lang="en-US" dirty="0" smtClean="0"/>
              <a:t>loving</a:t>
            </a:r>
            <a:r>
              <a:rPr lang="tr-TR" dirty="0" smtClean="0"/>
              <a:t>, </a:t>
            </a:r>
            <a:r>
              <a:rPr lang="en-US" dirty="0"/>
              <a:t/>
            </a:r>
            <a:br>
              <a:rPr lang="en-US" dirty="0"/>
            </a:br>
            <a:r>
              <a:rPr lang="en-US" dirty="0"/>
              <a:t>Strong </a:t>
            </a:r>
            <a:r>
              <a:rPr lang="en-US" dirty="0" err="1"/>
              <a:t>centre</a:t>
            </a:r>
            <a:r>
              <a:rPr lang="en-US" dirty="0"/>
              <a:t> and contained inner </a:t>
            </a:r>
            <a:r>
              <a:rPr lang="en-US" dirty="0" smtClean="0"/>
              <a:t>life</a:t>
            </a:r>
            <a:r>
              <a:rPr lang="tr-TR" dirty="0" smtClean="0"/>
              <a:t>, </a:t>
            </a:r>
            <a:r>
              <a:rPr lang="en-US" dirty="0" smtClean="0"/>
              <a:t>Capable </a:t>
            </a:r>
            <a:r>
              <a:rPr lang="en-US" dirty="0"/>
              <a:t>of </a:t>
            </a:r>
            <a:r>
              <a:rPr lang="en-US" dirty="0" smtClean="0"/>
              <a:t>empathy</a:t>
            </a:r>
            <a:r>
              <a:rPr lang="tr-TR" dirty="0" smtClean="0"/>
              <a:t>, </a:t>
            </a:r>
            <a:r>
              <a:rPr lang="en-US" dirty="0" smtClean="0"/>
              <a:t>Able </a:t>
            </a:r>
            <a:r>
              <a:rPr lang="en-US" dirty="0"/>
              <a:t>to make value judgements beyond the realm of pure </a:t>
            </a:r>
            <a:r>
              <a:rPr lang="en-US" dirty="0" smtClean="0"/>
              <a:t>rationality</a:t>
            </a:r>
            <a:r>
              <a:rPr lang="tr-TR" dirty="0" smtClean="0"/>
              <a:t>, </a:t>
            </a:r>
            <a:r>
              <a:rPr lang="en-US" dirty="0" smtClean="0"/>
              <a:t>Access </a:t>
            </a:r>
            <a:r>
              <a:rPr lang="en-US" dirty="0"/>
              <a:t>to feeling life.</a:t>
            </a:r>
            <a:br>
              <a:rPr lang="en-US" dirty="0"/>
            </a:br>
            <a:r>
              <a:rPr lang="tr-TR" dirty="0" err="1" smtClean="0">
                <a:sym typeface="Wingdings" panose="05000000000000000000" pitchFamily="2" charset="2"/>
              </a:rPr>
              <a:t>Anima</a:t>
            </a:r>
            <a:r>
              <a:rPr lang="tr-TR" dirty="0" smtClean="0">
                <a:sym typeface="Wingdings" panose="05000000000000000000" pitchFamily="2" charset="2"/>
              </a:rPr>
              <a:t>, </a:t>
            </a:r>
            <a:r>
              <a:rPr lang="en-US" dirty="0" smtClean="0"/>
              <a:t>naturally</a:t>
            </a:r>
            <a:r>
              <a:rPr lang="en-US" dirty="0"/>
              <a:t>, is originally based on the boy’s image of his mother and this later evolves with his relatedness to more mature romantic relationships</a:t>
            </a:r>
            <a:r>
              <a:rPr lang="en-US" dirty="0" smtClean="0"/>
              <a:t>.</a:t>
            </a:r>
            <a:endParaRPr lang="tr-TR" dirty="0" smtClean="0"/>
          </a:p>
          <a:p>
            <a:pPr algn="l"/>
            <a:r>
              <a:rPr lang="tr-TR" dirty="0" err="1" smtClean="0"/>
              <a:t>Animus</a:t>
            </a:r>
            <a:r>
              <a:rPr lang="tr-TR" dirty="0" smtClean="0">
                <a:sym typeface="Wingdings" panose="05000000000000000000" pitchFamily="2" charset="2"/>
              </a:rPr>
              <a:t> </a:t>
            </a:r>
            <a:r>
              <a:rPr lang="tr-TR" dirty="0" err="1" smtClean="0">
                <a:sym typeface="Wingdings" panose="05000000000000000000" pitchFamily="2" charset="2"/>
              </a:rPr>
              <a:t>Masculinty</a:t>
            </a:r>
            <a:r>
              <a:rPr lang="tr-TR" dirty="0" smtClean="0">
                <a:sym typeface="Wingdings" panose="05000000000000000000" pitchFamily="2" charset="2"/>
              </a:rPr>
              <a:t>, </a:t>
            </a:r>
            <a:r>
              <a:rPr lang="tr-TR" dirty="0" err="1" smtClean="0">
                <a:sym typeface="Wingdings" panose="05000000000000000000" pitchFamily="2" charset="2"/>
              </a:rPr>
              <a:t>physical</a:t>
            </a:r>
            <a:r>
              <a:rPr lang="tr-TR" dirty="0" smtClean="0">
                <a:sym typeface="Wingdings" panose="05000000000000000000" pitchFamily="2" charset="2"/>
              </a:rPr>
              <a:t> </a:t>
            </a:r>
            <a:r>
              <a:rPr lang="tr-TR" dirty="0" err="1" smtClean="0">
                <a:sym typeface="Wingdings" panose="05000000000000000000" pitchFamily="2" charset="2"/>
              </a:rPr>
              <a:t>strength</a:t>
            </a:r>
            <a:r>
              <a:rPr lang="tr-TR" dirty="0" smtClean="0">
                <a:sym typeface="Wingdings" panose="05000000000000000000" pitchFamily="2" charset="2"/>
              </a:rPr>
              <a:t>, </a:t>
            </a:r>
            <a:r>
              <a:rPr lang="tr-TR" dirty="0" err="1" smtClean="0">
                <a:sym typeface="Wingdings" panose="05000000000000000000" pitchFamily="2" charset="2"/>
              </a:rPr>
              <a:t>rebellious</a:t>
            </a:r>
            <a:r>
              <a:rPr lang="tr-TR" dirty="0" smtClean="0">
                <a:sym typeface="Wingdings" panose="05000000000000000000" pitchFamily="2" charset="2"/>
              </a:rPr>
              <a:t>, </a:t>
            </a:r>
            <a:r>
              <a:rPr lang="tr-TR" dirty="0" err="1"/>
              <a:t>creative</a:t>
            </a:r>
            <a:r>
              <a:rPr lang="tr-TR" dirty="0" smtClean="0"/>
              <a:t>, </a:t>
            </a:r>
            <a:r>
              <a:rPr lang="tr-TR" dirty="0"/>
              <a:t> </a:t>
            </a:r>
            <a:r>
              <a:rPr lang="tr-TR" dirty="0" err="1"/>
              <a:t>rational</a:t>
            </a:r>
            <a:r>
              <a:rPr lang="tr-TR" dirty="0"/>
              <a:t> </a:t>
            </a:r>
            <a:r>
              <a:rPr lang="tr-TR" dirty="0" err="1"/>
              <a:t>and</a:t>
            </a:r>
            <a:r>
              <a:rPr lang="tr-TR" dirty="0"/>
              <a:t> </a:t>
            </a:r>
            <a:r>
              <a:rPr lang="tr-TR" dirty="0" err="1"/>
              <a:t>logical</a:t>
            </a:r>
            <a:r>
              <a:rPr lang="tr-TR" dirty="0"/>
              <a:t> </a:t>
            </a:r>
            <a:r>
              <a:rPr lang="tr-TR" dirty="0" err="1" smtClean="0"/>
              <a:t>ability</a:t>
            </a:r>
            <a:r>
              <a:rPr lang="tr-TR" dirty="0" smtClean="0"/>
              <a:t>, </a:t>
            </a:r>
            <a:r>
              <a:rPr lang="tr-TR" dirty="0"/>
              <a:t>Problem </a:t>
            </a:r>
            <a:r>
              <a:rPr lang="tr-TR" dirty="0" err="1" smtClean="0"/>
              <a:t>solving</a:t>
            </a:r>
            <a:r>
              <a:rPr lang="tr-TR" dirty="0" smtClean="0"/>
              <a:t>, </a:t>
            </a:r>
            <a:r>
              <a:rPr lang="tr-TR" dirty="0"/>
              <a:t>a</a:t>
            </a:r>
            <a:r>
              <a:rPr lang="en-US" dirty="0" err="1" smtClean="0"/>
              <a:t>bility</a:t>
            </a:r>
            <a:r>
              <a:rPr lang="en-US" dirty="0" smtClean="0"/>
              <a:t> </a:t>
            </a:r>
            <a:r>
              <a:rPr lang="en-US" dirty="0"/>
              <a:t>for clear </a:t>
            </a:r>
            <a:r>
              <a:rPr lang="en-US" dirty="0" smtClean="0"/>
              <a:t>thought</a:t>
            </a:r>
            <a:r>
              <a:rPr lang="tr-TR" dirty="0" smtClean="0"/>
              <a:t>, </a:t>
            </a:r>
            <a:r>
              <a:rPr lang="en-US" dirty="0"/>
              <a:t> </a:t>
            </a:r>
            <a:r>
              <a:rPr lang="tr-TR" dirty="0" err="1" smtClean="0"/>
              <a:t>ability</a:t>
            </a:r>
            <a:r>
              <a:rPr lang="tr-TR" dirty="0" smtClean="0"/>
              <a:t> </a:t>
            </a:r>
            <a:r>
              <a:rPr lang="en-US" dirty="0" smtClean="0"/>
              <a:t>to </a:t>
            </a:r>
            <a:r>
              <a:rPr lang="en-US" dirty="0"/>
              <a:t>construct by sustained effort and application.</a:t>
            </a:r>
          </a:p>
          <a:p>
            <a:pPr algn="l"/>
            <a:endParaRPr lang="tr-TR" b="1" dirty="0"/>
          </a:p>
        </p:txBody>
      </p:sp>
    </p:spTree>
    <p:extLst>
      <p:ext uri="{BB962C8B-B14F-4D97-AF65-F5344CB8AC3E}">
        <p14:creationId xmlns:p14="http://schemas.microsoft.com/office/powerpoint/2010/main" val="3822442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1554</TotalTime>
  <Words>2306</Words>
  <Application>Microsoft Office PowerPoint</Application>
  <PresentationFormat>Geniş ekran</PresentationFormat>
  <Paragraphs>281</Paragraphs>
  <Slides>34</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34</vt:i4>
      </vt:variant>
    </vt:vector>
  </HeadingPairs>
  <TitlesOfParts>
    <vt:vector size="39" baseType="lpstr">
      <vt:lpstr>Arial</vt:lpstr>
      <vt:lpstr>Calibri</vt:lpstr>
      <vt:lpstr>Calibri Light</vt:lpstr>
      <vt:lpstr>Wingdings</vt:lpstr>
      <vt:lpstr>Office Theme</vt:lpstr>
      <vt:lpstr>Carl Gustav Jung (1875- 1961)</vt:lpstr>
      <vt:lpstr>Jung vs. Freud</vt:lpstr>
      <vt:lpstr>The Levels of Consciousness  Like Freud, Jung regarded the psyche as made up of a number of separate but interacting systems. The three main ones were the ego, the personal unconscious, and the collective unconscious.</vt:lpstr>
      <vt:lpstr>Conscious – Personal Unconscious</vt:lpstr>
      <vt:lpstr>The Collective Unconscious</vt:lpstr>
      <vt:lpstr>ARCHETYPES</vt:lpstr>
      <vt:lpstr>The Collective Unconscious</vt:lpstr>
      <vt:lpstr>Archetypes</vt:lpstr>
      <vt:lpstr>Archetypes</vt:lpstr>
      <vt:lpstr>Archetypes</vt:lpstr>
      <vt:lpstr>Archetypes</vt:lpstr>
      <vt:lpstr>Archetypes</vt:lpstr>
      <vt:lpstr>Archetypes</vt:lpstr>
      <vt:lpstr>Archetypes</vt:lpstr>
      <vt:lpstr>Archetypes</vt:lpstr>
      <vt:lpstr>Archetypes</vt:lpstr>
      <vt:lpstr>ARCHETYPES AND MYTHOLOGY IN LITERATURE</vt:lpstr>
      <vt:lpstr>ARCHETYPES AND MYTHOLOGY IN LITERATURE</vt:lpstr>
      <vt:lpstr>The Collective Unconscious</vt:lpstr>
      <vt:lpstr>An Example of Plot Pattern: Hero’s Journey Archetype</vt:lpstr>
      <vt:lpstr>Archetypal Literary Criticism</vt:lpstr>
      <vt:lpstr>Hero’s Journey Archetype (The Quest): The Lord of the Rings Example</vt:lpstr>
      <vt:lpstr>Hero’s Journey Archetype: The Lord of the Rings Example</vt:lpstr>
      <vt:lpstr>Hero’s Journey Archetype: The Lord of the Rings Example</vt:lpstr>
      <vt:lpstr>Hero’s Journey Archetype: The Lord of the Rings Example</vt:lpstr>
      <vt:lpstr>Hero’s Journey Archetype: The Lord of the Rings Example</vt:lpstr>
      <vt:lpstr>Hero’s Journey Archetype: The Lord of the Rings Example</vt:lpstr>
      <vt:lpstr>Hero’s Journey Archetype: The Lord of the Rings Example</vt:lpstr>
      <vt:lpstr>Hero’s Journey Archetype: The Lord of the Rings Example</vt:lpstr>
      <vt:lpstr>Hero’s Journey Archetype: The Lord of the Rings Example</vt:lpstr>
      <vt:lpstr>Hero’s Journey Archetype: The Lord of the Rings Example</vt:lpstr>
      <vt:lpstr>Hero’s Journey Archetype: The Lord of the Rings Example</vt:lpstr>
      <vt:lpstr>Hero’s Journey Archetype: The Lord of the Rings Example</vt:lpstr>
      <vt:lpstr>Hero’s Journey Archetype: The Lord of the Rings Example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Carl Gustav Jung (1875- 1961)</dc:title>
  <dc:creator>Serdar Altaç</dc:creator>
  <cp:lastModifiedBy>Pc</cp:lastModifiedBy>
  <cp:revision>103</cp:revision>
  <dcterms:created xsi:type="dcterms:W3CDTF">2015-05-17T19:25:40Z</dcterms:created>
  <dcterms:modified xsi:type="dcterms:W3CDTF">2018-05-23T11:13:18Z</dcterms:modified>
</cp:coreProperties>
</file>