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1532623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84082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07051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11949984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228236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953202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625068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815377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503637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185EE17-99B0-41EF-A268-0DB2701E0C87}" type="datetimeFigureOut">
              <a:rPr lang="tr-TR" smtClean="0"/>
              <a:t>6.05.2020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292551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596007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185EE17-99B0-41EF-A268-0DB2701E0C87}" type="datetimeFigureOut">
              <a:rPr lang="tr-TR" smtClean="0"/>
              <a:t>6.05.2020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856570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185EE17-99B0-41EF-A268-0DB2701E0C87}" type="datetimeFigureOut">
              <a:rPr lang="tr-TR" smtClean="0"/>
              <a:t>6.05.2020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481588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85EE17-99B0-41EF-A268-0DB2701E0C87}" type="datetimeFigureOut">
              <a:rPr lang="tr-TR" smtClean="0"/>
              <a:t>6.05.2020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618165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333915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185EE17-99B0-41EF-A268-0DB2701E0C87}" type="datetimeFigureOut">
              <a:rPr lang="tr-TR" smtClean="0"/>
              <a:t>6.05.2020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7978AA-03ED-473E-BE42-5F43B925BF7B}" type="slidenum">
              <a:rPr lang="tr-TR" smtClean="0"/>
              <a:t>‹#›</a:t>
            </a:fld>
            <a:endParaRPr lang="tr-TR"/>
          </a:p>
        </p:txBody>
      </p:sp>
    </p:spTree>
    <p:extLst>
      <p:ext uri="{BB962C8B-B14F-4D97-AF65-F5344CB8AC3E}">
        <p14:creationId xmlns:p14="http://schemas.microsoft.com/office/powerpoint/2010/main" val="2927914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185EE17-99B0-41EF-A268-0DB2701E0C87}" type="datetimeFigureOut">
              <a:rPr lang="tr-TR" smtClean="0"/>
              <a:t>6.05.2020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B7978AA-03ED-473E-BE42-5F43B925BF7B}" type="slidenum">
              <a:rPr lang="tr-TR" smtClean="0"/>
              <a:t>‹#›</a:t>
            </a:fld>
            <a:endParaRPr lang="tr-TR"/>
          </a:p>
        </p:txBody>
      </p:sp>
    </p:spTree>
    <p:extLst>
      <p:ext uri="{BB962C8B-B14F-4D97-AF65-F5344CB8AC3E}">
        <p14:creationId xmlns:p14="http://schemas.microsoft.com/office/powerpoint/2010/main" val="20667643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Categorical_Imperative" TargetMode="External"/><Relationship Id="rId2" Type="http://schemas.openxmlformats.org/officeDocument/2006/relationships/hyperlink" Target="https://en.wikipedia.org/wiki/Moral_obligation" TargetMode="External"/><Relationship Id="rId1" Type="http://schemas.openxmlformats.org/officeDocument/2006/relationships/slideLayout" Target="../slideLayouts/slideLayout2.xml"/><Relationship Id="rId5" Type="http://schemas.openxmlformats.org/officeDocument/2006/relationships/hyperlink" Target="https://en.wikipedia.org/wiki/Hypothetical_imperative" TargetMode="External"/><Relationship Id="rId4" Type="http://schemas.openxmlformats.org/officeDocument/2006/relationships/hyperlink" Target="https://en.wikipedia.org/wiki/Duty"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Paul_Guyer" TargetMode="External"/><Relationship Id="rId2" Type="http://schemas.openxmlformats.org/officeDocument/2006/relationships/hyperlink" Target="https://en.wikipedia.org/wiki/Reason" TargetMode="External"/><Relationship Id="rId1" Type="http://schemas.openxmlformats.org/officeDocument/2006/relationships/slideLayout" Target="../slideLayouts/slideLayout2.xml"/><Relationship Id="rId6" Type="http://schemas.openxmlformats.org/officeDocument/2006/relationships/hyperlink" Target="https://en.wikipedia.org/wiki/Special:BookSources/978-0-5216-5729-7" TargetMode="External"/><Relationship Id="rId5" Type="http://schemas.openxmlformats.org/officeDocument/2006/relationships/hyperlink" Target="https://en.wikipedia.org/wiki/ISBN_(identifier)" TargetMode="External"/><Relationship Id="rId4" Type="http://schemas.openxmlformats.org/officeDocument/2006/relationships/hyperlink" Target="https://en.wikipedia.org/wiki/Allen_W._Wood"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archive.org/details/groundingformet000kant/page/30"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en.wikipedia.org/wiki/Natural_law"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MORAL PHILOSOPHY OF IMMANUEL KANT </a:t>
            </a:r>
            <a:br>
              <a:rPr lang="tr-TR" dirty="0" smtClean="0"/>
            </a:br>
            <a:endParaRPr lang="tr-TR" dirty="0"/>
          </a:p>
        </p:txBody>
      </p:sp>
    </p:spTree>
    <p:extLst>
      <p:ext uri="{BB962C8B-B14F-4D97-AF65-F5344CB8AC3E}">
        <p14:creationId xmlns:p14="http://schemas.microsoft.com/office/powerpoint/2010/main" val="1064367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162594"/>
            <a:ext cx="8915400" cy="4748628"/>
          </a:xfrm>
        </p:spPr>
        <p:txBody>
          <a:bodyPr>
            <a:normAutofit lnSpcReduction="10000"/>
          </a:bodyPr>
          <a:lstStyle/>
          <a:p>
            <a:r>
              <a:rPr lang="en-US" dirty="0"/>
              <a:t>Kant developed his moral philosophy in three works: </a:t>
            </a:r>
            <a:r>
              <a:rPr lang="en-US" i="1" dirty="0"/>
              <a:t>Groundwork of the Metaphysic of Morals</a:t>
            </a:r>
            <a:r>
              <a:rPr lang="en-US" dirty="0"/>
              <a:t> (1785), </a:t>
            </a:r>
            <a:r>
              <a:rPr lang="en-US" i="1" dirty="0"/>
              <a:t>Critique of Practical Reason</a:t>
            </a:r>
            <a:r>
              <a:rPr lang="en-US" dirty="0"/>
              <a:t> (1788), and </a:t>
            </a:r>
            <a:r>
              <a:rPr lang="en-US" i="1" dirty="0"/>
              <a:t>Metaphysics of Morals</a:t>
            </a:r>
            <a:r>
              <a:rPr lang="en-US" dirty="0"/>
              <a:t> (1797</a:t>
            </a:r>
            <a:r>
              <a:rPr lang="en-US" dirty="0" smtClean="0"/>
              <a:t>).</a:t>
            </a:r>
            <a:endParaRPr lang="tr-TR" dirty="0" smtClean="0"/>
          </a:p>
          <a:p>
            <a:r>
              <a:rPr lang="en-US" dirty="0"/>
              <a:t>Kant is known for his theory that there is a single </a:t>
            </a:r>
            <a:r>
              <a:rPr lang="en-US" dirty="0">
                <a:hlinkClick r:id="rId2" tooltip="Moral obligation"/>
              </a:rPr>
              <a:t>moral obligation</a:t>
            </a:r>
            <a:r>
              <a:rPr lang="en-US" dirty="0"/>
              <a:t>, which he called the "</a:t>
            </a:r>
            <a:r>
              <a:rPr lang="en-US" dirty="0">
                <a:hlinkClick r:id="rId3" tooltip="Categorical Imperative"/>
              </a:rPr>
              <a:t>Categorical Imperative</a:t>
            </a:r>
            <a:r>
              <a:rPr lang="en-US" dirty="0"/>
              <a:t>", and is derived from the concept of </a:t>
            </a:r>
            <a:r>
              <a:rPr lang="en-US" dirty="0">
                <a:hlinkClick r:id="rId4" tooltip="Duty"/>
              </a:rPr>
              <a:t>duty</a:t>
            </a:r>
            <a:r>
              <a:rPr lang="en-US" dirty="0"/>
              <a:t>. Kant defines the demands of moral law as "categorical imperatives". Categorical imperatives are principles that are intrinsically valid; they are good in and of themselves; they must be obeyed in all situations and circumstances, if our behavior is to observe the moral law. The Categorical Imperative provides a test against which moral statements can be assessed. Kant also stated that the moral means and ends can be applied to the categorical imperative, that rational beings can pursue certain "ends" using the appropriate "means". Ends based on physical needs or wants create </a:t>
            </a:r>
            <a:r>
              <a:rPr lang="en-US" dirty="0">
                <a:hlinkClick r:id="rId5" tooltip="Hypothetical imperative"/>
              </a:rPr>
              <a:t>hypothetical imperatives</a:t>
            </a:r>
            <a:r>
              <a:rPr lang="en-US" dirty="0"/>
              <a:t>. The categorical imperative can only be based on something that is an "end in itself", that is, an end that is not a means to some other need, desire, or </a:t>
            </a:r>
            <a:r>
              <a:rPr lang="en-US" dirty="0" smtClean="0"/>
              <a:t>purpose</a:t>
            </a:r>
            <a:r>
              <a:rPr lang="tr-TR" dirty="0" smtClean="0"/>
              <a:t> (</a:t>
            </a:r>
            <a:r>
              <a:rPr lang="tr-TR" dirty="0"/>
              <a:t>Kant, </a:t>
            </a:r>
            <a:r>
              <a:rPr lang="tr-TR" i="1" dirty="0" err="1"/>
              <a:t>Foundations</a:t>
            </a:r>
            <a:r>
              <a:rPr lang="tr-TR" dirty="0"/>
              <a:t>, p. </a:t>
            </a:r>
            <a:r>
              <a:rPr lang="tr-TR" dirty="0" smtClean="0"/>
              <a:t>421)</a:t>
            </a:r>
            <a:endParaRPr lang="tr-TR" dirty="0"/>
          </a:p>
        </p:txBody>
      </p:sp>
    </p:spTree>
    <p:extLst>
      <p:ext uri="{BB962C8B-B14F-4D97-AF65-F5344CB8AC3E}">
        <p14:creationId xmlns:p14="http://schemas.microsoft.com/office/powerpoint/2010/main" val="4040152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541417"/>
            <a:ext cx="8915400" cy="4369805"/>
          </a:xfrm>
        </p:spPr>
        <p:txBody>
          <a:bodyPr/>
          <a:lstStyle/>
          <a:p>
            <a:r>
              <a:rPr lang="en-US" dirty="0"/>
              <a:t>Kant believed that the moral law is a principle of </a:t>
            </a:r>
            <a:r>
              <a:rPr lang="en-US" dirty="0">
                <a:hlinkClick r:id="rId2" tooltip="Reason"/>
              </a:rPr>
              <a:t>reason</a:t>
            </a:r>
            <a:r>
              <a:rPr lang="en-US" dirty="0"/>
              <a:t> itself, and is not based on contingent facts about the world, such as what would make us happy, but to act on the moral law which has no other motive than "worthiness to be happy</a:t>
            </a:r>
            <a:r>
              <a:rPr lang="en-US" dirty="0" smtClean="0"/>
              <a:t>".</a:t>
            </a:r>
            <a:r>
              <a:rPr lang="en-US" dirty="0"/>
              <a:t> </a:t>
            </a:r>
            <a:r>
              <a:rPr lang="tr-TR" dirty="0" smtClean="0"/>
              <a:t>( </a:t>
            </a:r>
            <a:r>
              <a:rPr lang="en-US" dirty="0" smtClean="0"/>
              <a:t>Kant</a:t>
            </a:r>
            <a:r>
              <a:rPr lang="en-US" dirty="0"/>
              <a:t>, Immanuel (1999). </a:t>
            </a:r>
            <a:r>
              <a:rPr lang="en-US" i="1" dirty="0"/>
              <a:t>Critique of Pure Reason</a:t>
            </a:r>
            <a:r>
              <a:rPr lang="en-US" dirty="0"/>
              <a:t>. The Cambridge Edition of the Works of Immanuel Kant. Translated and edited by </a:t>
            </a:r>
            <a:r>
              <a:rPr lang="en-US" dirty="0">
                <a:hlinkClick r:id="rId3" tooltip="Paul Guyer"/>
              </a:rPr>
              <a:t>Paul </a:t>
            </a:r>
            <a:r>
              <a:rPr lang="en-US" dirty="0" err="1">
                <a:hlinkClick r:id="rId3" tooltip="Paul Guyer"/>
              </a:rPr>
              <a:t>Guyer</a:t>
            </a:r>
            <a:r>
              <a:rPr lang="en-US" dirty="0"/>
              <a:t> and </a:t>
            </a:r>
            <a:r>
              <a:rPr lang="en-US" dirty="0">
                <a:hlinkClick r:id="rId4" tooltip="Allen W. Wood"/>
              </a:rPr>
              <a:t>Allen W. Wood</a:t>
            </a:r>
            <a:r>
              <a:rPr lang="en-US" dirty="0"/>
              <a:t>. Cambridge: Cambridge U.P. </a:t>
            </a:r>
            <a:r>
              <a:rPr lang="en-US" dirty="0">
                <a:hlinkClick r:id="rId5" tooltip="ISBN (identifier)"/>
              </a:rPr>
              <a:t>ISBN</a:t>
            </a:r>
            <a:r>
              <a:rPr lang="en-US" dirty="0"/>
              <a:t> </a:t>
            </a:r>
            <a:r>
              <a:rPr lang="en-US" dirty="0">
                <a:hlinkClick r:id="rId6" tooltip="Special:BookSources/978-0-5216-5729-7"/>
              </a:rPr>
              <a:t>978-0-5216-5729-7</a:t>
            </a:r>
            <a:r>
              <a:rPr lang="en-US" dirty="0"/>
              <a:t>. </a:t>
            </a:r>
            <a:r>
              <a:rPr lang="tr-TR" dirty="0" smtClean="0"/>
              <a:t>)</a:t>
            </a:r>
            <a:r>
              <a:rPr lang="en-US" baseline="30000" dirty="0" smtClean="0"/>
              <a:t> </a:t>
            </a:r>
            <a:r>
              <a:rPr lang="en-US" baseline="30000" dirty="0"/>
              <a:t>(A 806/B 834)</a:t>
            </a:r>
            <a:r>
              <a:rPr lang="en-US" dirty="0"/>
              <a:t> Accordingly, he believed that moral obligation applies only to rational agents</a:t>
            </a:r>
            <a:r>
              <a:rPr lang="en-US" dirty="0" smtClean="0"/>
              <a:t>.</a:t>
            </a:r>
            <a:r>
              <a:rPr lang="tr-TR" dirty="0" smtClean="0"/>
              <a:t> (</a:t>
            </a:r>
            <a:r>
              <a:rPr lang="tr-TR" dirty="0"/>
              <a:t>Kant, </a:t>
            </a:r>
            <a:r>
              <a:rPr lang="tr-TR" i="1" dirty="0" err="1"/>
              <a:t>Foundations</a:t>
            </a:r>
            <a:r>
              <a:rPr lang="tr-TR" dirty="0"/>
              <a:t>, p. 408</a:t>
            </a:r>
            <a:r>
              <a:rPr lang="tr-TR" dirty="0" smtClean="0"/>
              <a:t>.)</a:t>
            </a:r>
            <a:endParaRPr lang="tr-TR" dirty="0"/>
          </a:p>
        </p:txBody>
      </p:sp>
    </p:spTree>
    <p:extLst>
      <p:ext uri="{BB962C8B-B14F-4D97-AF65-F5344CB8AC3E}">
        <p14:creationId xmlns:p14="http://schemas.microsoft.com/office/powerpoint/2010/main" val="296047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280160"/>
            <a:ext cx="8915400" cy="4631062"/>
          </a:xfrm>
        </p:spPr>
        <p:txBody>
          <a:bodyPr/>
          <a:lstStyle/>
          <a:p>
            <a:r>
              <a:rPr lang="en-US" dirty="0"/>
              <a:t>Unlike a hypothetical imperative, a categorical imperative is an unconditional obligation; it has the force of an obligation regardless of our will or </a:t>
            </a:r>
            <a:r>
              <a:rPr lang="en-US" dirty="0" smtClean="0"/>
              <a:t>desires</a:t>
            </a:r>
            <a:r>
              <a:rPr lang="tr-TR" baseline="30000" dirty="0"/>
              <a:t> </a:t>
            </a:r>
            <a:r>
              <a:rPr lang="tr-TR" baseline="30000" dirty="0" smtClean="0"/>
              <a:t>(</a:t>
            </a:r>
            <a:r>
              <a:rPr lang="tr-TR" dirty="0"/>
              <a:t>Kant, </a:t>
            </a:r>
            <a:r>
              <a:rPr lang="tr-TR" i="1" dirty="0" err="1"/>
              <a:t>Foundations</a:t>
            </a:r>
            <a:r>
              <a:rPr lang="tr-TR" dirty="0"/>
              <a:t>, </a:t>
            </a:r>
            <a:r>
              <a:rPr lang="tr-TR" dirty="0" err="1"/>
              <a:t>pp</a:t>
            </a:r>
            <a:r>
              <a:rPr lang="tr-TR" dirty="0"/>
              <a:t>. 420–21 </a:t>
            </a:r>
            <a:r>
              <a:rPr lang="tr-TR" dirty="0" smtClean="0"/>
              <a:t>)</a:t>
            </a:r>
            <a:r>
              <a:rPr lang="en-US" dirty="0" smtClean="0"/>
              <a:t>n</a:t>
            </a:r>
            <a:r>
              <a:rPr lang="en-US" dirty="0"/>
              <a:t> </a:t>
            </a:r>
            <a:r>
              <a:rPr lang="en-US" i="1" dirty="0"/>
              <a:t>Groundwork of the Metaphysic of Morals</a:t>
            </a:r>
            <a:r>
              <a:rPr lang="en-US" dirty="0"/>
              <a:t> (1785) Kant enumerated three formulations of the categorical imperative that he believed to be roughly equivalent</a:t>
            </a:r>
            <a:r>
              <a:rPr lang="en-US" dirty="0" smtClean="0"/>
              <a:t>.</a:t>
            </a:r>
            <a:r>
              <a:rPr lang="tr-TR" dirty="0" smtClean="0"/>
              <a:t> (</a:t>
            </a:r>
            <a:r>
              <a:rPr lang="tr-TR" dirty="0"/>
              <a:t>Kant, </a:t>
            </a:r>
            <a:r>
              <a:rPr lang="tr-TR" i="1" dirty="0" err="1"/>
              <a:t>Foundations</a:t>
            </a:r>
            <a:r>
              <a:rPr lang="tr-TR" dirty="0"/>
              <a:t>, p. </a:t>
            </a:r>
            <a:r>
              <a:rPr lang="tr-TR" dirty="0" smtClean="0"/>
              <a:t>436)</a:t>
            </a:r>
          </a:p>
          <a:p>
            <a:r>
              <a:rPr lang="en-US" dirty="0"/>
              <a:t>Kant stated:</a:t>
            </a:r>
          </a:p>
          <a:p>
            <a:pPr marL="0" indent="0">
              <a:buNone/>
            </a:pPr>
            <a:r>
              <a:rPr lang="en-US" dirty="0" smtClean="0"/>
              <a:t>Act </a:t>
            </a:r>
            <a:r>
              <a:rPr lang="en-US" dirty="0"/>
              <a:t>only according to that maxim whereby you can, at the same time, will that it should become a universal </a:t>
            </a:r>
            <a:r>
              <a:rPr lang="en-US" dirty="0" smtClean="0"/>
              <a:t>law </a:t>
            </a:r>
            <a:r>
              <a:rPr lang="tr-TR" dirty="0" smtClean="0"/>
              <a:t>(</a:t>
            </a:r>
            <a:r>
              <a:rPr lang="en-US" dirty="0"/>
              <a:t>Kant, Immanuel (1993) [1785]. </a:t>
            </a:r>
            <a:r>
              <a:rPr lang="en-US" i="1" dirty="0">
                <a:hlinkClick r:id="rId2"/>
              </a:rPr>
              <a:t>Grounding for the Metaphysics of Morals</a:t>
            </a:r>
            <a:r>
              <a:rPr lang="en-US" dirty="0"/>
              <a:t>. Translated by Ellington, James W. (3rd ed.). Hackett. p. </a:t>
            </a:r>
            <a:r>
              <a:rPr lang="en-US" dirty="0" smtClean="0">
                <a:hlinkClick r:id="rId2"/>
              </a:rPr>
              <a:t>30</a:t>
            </a:r>
            <a:r>
              <a:rPr lang="tr-TR" dirty="0"/>
              <a:t>)</a:t>
            </a:r>
            <a:endParaRPr lang="tr-TR" dirty="0" smtClean="0"/>
          </a:p>
          <a:p>
            <a:pPr marL="0" indent="0">
              <a:buNone/>
            </a:pPr>
            <a:endParaRPr lang="tr-TR" dirty="0"/>
          </a:p>
        </p:txBody>
      </p:sp>
    </p:spTree>
    <p:extLst>
      <p:ext uri="{BB962C8B-B14F-4D97-AF65-F5344CB8AC3E}">
        <p14:creationId xmlns:p14="http://schemas.microsoft.com/office/powerpoint/2010/main" val="93435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first formulation (Formula of Universal Law) of the moral imperative "requires that the maxims be chosen as though they should hold as universal </a:t>
            </a:r>
            <a:r>
              <a:rPr lang="en-US" dirty="0">
                <a:hlinkClick r:id="rId2" tooltip="Natural law"/>
              </a:rPr>
              <a:t>laws of </a:t>
            </a:r>
            <a:r>
              <a:rPr lang="en-US" dirty="0" smtClean="0">
                <a:hlinkClick r:id="rId2" tooltip="Natural law"/>
              </a:rPr>
              <a:t>nature</a:t>
            </a:r>
            <a:r>
              <a:rPr lang="en-US" dirty="0" smtClean="0"/>
              <a:t>«</a:t>
            </a:r>
            <a:r>
              <a:rPr lang="tr-TR" dirty="0" smtClean="0"/>
              <a:t> (</a:t>
            </a:r>
            <a:r>
              <a:rPr lang="tr-TR" dirty="0"/>
              <a:t>Kant, </a:t>
            </a:r>
            <a:r>
              <a:rPr lang="tr-TR" i="1" dirty="0" err="1"/>
              <a:t>Foundations</a:t>
            </a:r>
            <a:r>
              <a:rPr lang="tr-TR" dirty="0"/>
              <a:t>, p. 436</a:t>
            </a:r>
            <a:r>
              <a:rPr lang="tr-TR" dirty="0" smtClean="0"/>
              <a:t>.)</a:t>
            </a:r>
            <a:r>
              <a:rPr lang="en-US" dirty="0" smtClean="0"/>
              <a:t> .</a:t>
            </a:r>
            <a:r>
              <a:rPr lang="en-US" dirty="0"/>
              <a:t> This formulation in principle has as its supreme law the creed "Always act according to that maxim whose universality as a law you can at the same time will" and is the "only condition under which a will can never come into conflict with itself </a:t>
            </a:r>
            <a:r>
              <a:rPr lang="en-US" dirty="0" smtClean="0"/>
              <a:t>[....]</a:t>
            </a:r>
            <a:r>
              <a:rPr lang="tr-TR" dirty="0" smtClean="0"/>
              <a:t> (</a:t>
            </a:r>
            <a:r>
              <a:rPr lang="tr-TR" dirty="0"/>
              <a:t>Kant, </a:t>
            </a:r>
            <a:r>
              <a:rPr lang="tr-TR" dirty="0" err="1"/>
              <a:t>Foundations</a:t>
            </a:r>
            <a:r>
              <a:rPr lang="tr-TR" dirty="0"/>
              <a:t>, p. 437</a:t>
            </a:r>
            <a:r>
              <a:rPr lang="tr-TR" dirty="0" smtClean="0"/>
              <a:t>.)</a:t>
            </a:r>
            <a:endParaRPr lang="tr-TR" dirty="0"/>
          </a:p>
        </p:txBody>
      </p:sp>
    </p:spTree>
    <p:extLst>
      <p:ext uri="{BB962C8B-B14F-4D97-AF65-F5344CB8AC3E}">
        <p14:creationId xmlns:p14="http://schemas.microsoft.com/office/powerpoint/2010/main" val="42592394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en-US" dirty="0"/>
              <a:t>The second formulation (or Formula of the End in Itself) holds that "the rational being, as by its nature an end and thus as an end in itself, must serve in every maxim as the condition restricting all merely relative and arbitrary ends</a:t>
            </a:r>
            <a:r>
              <a:rPr lang="en-US" dirty="0" smtClean="0"/>
              <a:t>".</a:t>
            </a:r>
            <a:r>
              <a:rPr lang="tr-TR" baseline="30000" dirty="0"/>
              <a:t> </a:t>
            </a:r>
            <a:r>
              <a:rPr lang="tr-TR" dirty="0" smtClean="0"/>
              <a:t>(</a:t>
            </a:r>
            <a:r>
              <a:rPr lang="tr-TR" dirty="0"/>
              <a:t>Kant, </a:t>
            </a:r>
            <a:r>
              <a:rPr lang="tr-TR" i="1" dirty="0" err="1"/>
              <a:t>Foundations</a:t>
            </a:r>
            <a:r>
              <a:rPr lang="tr-TR" dirty="0"/>
              <a:t>, p. 436.)</a:t>
            </a:r>
            <a:r>
              <a:rPr lang="en-US" dirty="0"/>
              <a:t> </a:t>
            </a:r>
            <a:r>
              <a:rPr lang="en-US" dirty="0" smtClean="0"/>
              <a:t>The </a:t>
            </a:r>
            <a:r>
              <a:rPr lang="en-US" dirty="0"/>
              <a:t>principle dictates that you "[a]</a:t>
            </a:r>
            <a:r>
              <a:rPr lang="en-US" dirty="0" err="1"/>
              <a:t>ct</a:t>
            </a:r>
            <a:r>
              <a:rPr lang="en-US" dirty="0"/>
              <a:t> with reference to every rational being (whether yourself or another) so that it is an end in itself in your maxim", meaning that the rational being is "the basis of all maxims of action" and "must be treated never as a mere means but as the supreme limiting condition in the use of all means, i.e., as an end at the same time</a:t>
            </a:r>
            <a:r>
              <a:rPr lang="en-US" dirty="0" smtClean="0"/>
              <a:t>".</a:t>
            </a:r>
            <a:r>
              <a:rPr lang="tr-TR" dirty="0" smtClean="0"/>
              <a:t> (</a:t>
            </a:r>
            <a:r>
              <a:rPr lang="tr-TR" dirty="0"/>
              <a:t>Kant, </a:t>
            </a:r>
            <a:r>
              <a:rPr lang="tr-TR" i="1" dirty="0" err="1"/>
              <a:t>Foundations</a:t>
            </a:r>
            <a:r>
              <a:rPr lang="tr-TR" dirty="0"/>
              <a:t>, </a:t>
            </a:r>
            <a:r>
              <a:rPr lang="tr-TR" dirty="0" err="1"/>
              <a:t>pp</a:t>
            </a:r>
            <a:r>
              <a:rPr lang="tr-TR" dirty="0"/>
              <a:t>. </a:t>
            </a:r>
            <a:r>
              <a:rPr lang="tr-TR" dirty="0" smtClean="0"/>
              <a:t>437–38)</a:t>
            </a:r>
            <a:endParaRPr lang="tr-TR" dirty="0"/>
          </a:p>
        </p:txBody>
      </p:sp>
    </p:spTree>
    <p:extLst>
      <p:ext uri="{BB962C8B-B14F-4D97-AF65-F5344CB8AC3E}">
        <p14:creationId xmlns:p14="http://schemas.microsoft.com/office/powerpoint/2010/main" val="988492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a:p>
          <a:p>
            <a:r>
              <a:rPr lang="en-US" dirty="0" smtClean="0"/>
              <a:t>The </a:t>
            </a:r>
            <a:r>
              <a:rPr lang="en-US" dirty="0"/>
              <a:t>third formulation (i.e. Formula of Autonomy) is a synthesis of the first two and is the basis for the "complete determination of all maxims". It states "that all maxims which stem from autonomous legislation ought to harmonize with a possible realm of ends as with a realm of nature</a:t>
            </a:r>
            <a:r>
              <a:rPr lang="en-US" dirty="0" smtClean="0"/>
              <a:t>".</a:t>
            </a:r>
            <a:r>
              <a:rPr lang="tr-TR" dirty="0" smtClean="0"/>
              <a:t> (</a:t>
            </a:r>
            <a:r>
              <a:rPr lang="tr-TR" dirty="0"/>
              <a:t>Kant, </a:t>
            </a:r>
            <a:r>
              <a:rPr lang="tr-TR" i="1" dirty="0" err="1"/>
              <a:t>Foundations</a:t>
            </a:r>
            <a:r>
              <a:rPr lang="tr-TR" dirty="0"/>
              <a:t>, p. 436.)</a:t>
            </a:r>
            <a:r>
              <a:rPr lang="en-US" dirty="0"/>
              <a:t> </a:t>
            </a:r>
            <a:endParaRPr lang="tr-TR" dirty="0"/>
          </a:p>
        </p:txBody>
      </p:sp>
    </p:spTree>
    <p:extLst>
      <p:ext uri="{BB962C8B-B14F-4D97-AF65-F5344CB8AC3E}">
        <p14:creationId xmlns:p14="http://schemas.microsoft.com/office/powerpoint/2010/main" val="144621597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36</TotalTime>
  <Words>814</Words>
  <Application>Microsoft Office PowerPoint</Application>
  <PresentationFormat>Geniş ekran</PresentationFormat>
  <Paragraphs>12</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MORAL PHILOSOPHY OF IMMANUEL KANT  </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IMMANUEL KANT</dc:title>
  <dc:creator>ZEHRA</dc:creator>
  <cp:lastModifiedBy>ZEHRA</cp:lastModifiedBy>
  <cp:revision>6</cp:revision>
  <dcterms:created xsi:type="dcterms:W3CDTF">2020-05-05T22:25:57Z</dcterms:created>
  <dcterms:modified xsi:type="dcterms:W3CDTF">2020-05-05T23:02:34Z</dcterms:modified>
</cp:coreProperties>
</file>