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9980B-E1C7-450D-9A8C-966D0A48D47B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B6268-F5B6-4C32-BA15-590183C609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65949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9980B-E1C7-450D-9A8C-966D0A48D47B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B6268-F5B6-4C32-BA15-590183C609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15013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9980B-E1C7-450D-9A8C-966D0A48D47B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B6268-F5B6-4C32-BA15-590183C609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3377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9980B-E1C7-450D-9A8C-966D0A48D47B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B6268-F5B6-4C32-BA15-590183C609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0601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9980B-E1C7-450D-9A8C-966D0A48D47B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B6268-F5B6-4C32-BA15-590183C609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85472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9980B-E1C7-450D-9A8C-966D0A48D47B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B6268-F5B6-4C32-BA15-590183C609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11054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9980B-E1C7-450D-9A8C-966D0A48D47B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B6268-F5B6-4C32-BA15-590183C609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60878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9980B-E1C7-450D-9A8C-966D0A48D47B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B6268-F5B6-4C32-BA15-590183C609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2887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9980B-E1C7-450D-9A8C-966D0A48D47B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B6268-F5B6-4C32-BA15-590183C609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58702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9980B-E1C7-450D-9A8C-966D0A48D47B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B6268-F5B6-4C32-BA15-590183C609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36282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9980B-E1C7-450D-9A8C-966D0A48D47B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B6268-F5B6-4C32-BA15-590183C609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2918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89980B-E1C7-450D-9A8C-966D0A48D47B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DB6268-F5B6-4C32-BA15-590183C609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36460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Eğitimde ve Psikolojide</a:t>
            </a:r>
            <a:br>
              <a:rPr lang="tr-TR" dirty="0" smtClean="0"/>
            </a:br>
            <a:r>
              <a:rPr lang="tr-TR" b="1" dirty="0" smtClean="0"/>
              <a:t>ÖLÇME VE DEĞERLENDİRME</a:t>
            </a:r>
            <a:endParaRPr lang="tr-TR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Dr. Ergül Demir</a:t>
            </a:r>
            <a:endParaRPr lang="tr-TR" dirty="0"/>
          </a:p>
        </p:txBody>
      </p:sp>
      <p:pic>
        <p:nvPicPr>
          <p:cNvPr id="1026" name="Picture 2" descr="Image result for measurement and evalua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190243"/>
            <a:ext cx="2305050" cy="1981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mage result for assessme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5508" y="4490329"/>
            <a:ext cx="2949891" cy="2209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8041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19268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tr-TR" i="1" dirty="0" smtClean="0"/>
              <a:t>Hangi ölçme aracının kullanılacağı kararının verilmesinde;</a:t>
            </a:r>
          </a:p>
          <a:p>
            <a:r>
              <a:rPr lang="tr-TR" dirty="0" smtClean="0"/>
              <a:t>Ölçülmek istenilen özellik,</a:t>
            </a:r>
          </a:p>
          <a:p>
            <a:r>
              <a:rPr lang="tr-TR" dirty="0" smtClean="0"/>
              <a:t>Ölçmenin amacı,</a:t>
            </a:r>
          </a:p>
          <a:p>
            <a:r>
              <a:rPr lang="tr-TR" dirty="0" smtClean="0"/>
              <a:t>Yoklanmak istenen davranışlar ve bu davranışların örüntüsü,</a:t>
            </a:r>
          </a:p>
          <a:p>
            <a:r>
              <a:rPr lang="tr-TR" dirty="0" smtClean="0"/>
              <a:t>Davranışların sayısı ve dağılımı,</a:t>
            </a:r>
          </a:p>
          <a:p>
            <a:r>
              <a:rPr lang="tr-TR" dirty="0" smtClean="0"/>
              <a:t>Örneklemin özellikleri,</a:t>
            </a:r>
          </a:p>
          <a:p>
            <a:r>
              <a:rPr lang="tr-TR" dirty="0" smtClean="0"/>
              <a:t>Uygulama koşulları,</a:t>
            </a:r>
          </a:p>
          <a:p>
            <a:pPr marL="0" indent="0">
              <a:buNone/>
            </a:pPr>
            <a:r>
              <a:rPr lang="tr-TR" i="1" dirty="0" smtClean="0"/>
              <a:t>ve</a:t>
            </a:r>
          </a:p>
          <a:p>
            <a:r>
              <a:rPr lang="tr-TR" dirty="0" smtClean="0"/>
              <a:t>Ölçme aracının özellikleri,</a:t>
            </a:r>
          </a:p>
          <a:p>
            <a:r>
              <a:rPr lang="tr-TR" dirty="0" smtClean="0"/>
              <a:t>Gözlemcinin/Uygulayıcının yeterlik düzeyleri</a:t>
            </a:r>
          </a:p>
          <a:p>
            <a:pPr marL="0" indent="0">
              <a:buNone/>
            </a:pPr>
            <a:r>
              <a:rPr lang="tr-TR" i="1" dirty="0"/>
              <a:t>b</a:t>
            </a:r>
            <a:r>
              <a:rPr lang="tr-TR" i="1" dirty="0" smtClean="0"/>
              <a:t>ir bütün olarak dikkate alınmalıdır.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b="1" i="1" dirty="0" smtClean="0">
                <a:solidFill>
                  <a:srgbClr val="FF0000"/>
                </a:solidFill>
              </a:rPr>
              <a:t>Dikkat!!!</a:t>
            </a:r>
          </a:p>
          <a:p>
            <a:pPr marL="0" indent="0">
              <a:buNone/>
            </a:pPr>
            <a:r>
              <a:rPr lang="tr-TR" b="1" i="1" dirty="0" smtClean="0">
                <a:solidFill>
                  <a:srgbClr val="FF0000"/>
                </a:solidFill>
              </a:rPr>
              <a:t>Araca göre ölçme mi, ölçmeye uygun araç mı?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B223F-6461-4D49-AF42-3F9826666BFC}" type="slidenum">
              <a:rPr lang="tr-TR" smtClean="0"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3591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1484784"/>
            <a:ext cx="7772400" cy="3384375"/>
          </a:xfrm>
        </p:spPr>
        <p:txBody>
          <a:bodyPr>
            <a:normAutofit/>
          </a:bodyPr>
          <a:lstStyle/>
          <a:p>
            <a:pPr algn="l"/>
            <a:r>
              <a:rPr lang="tr-TR" b="1" dirty="0" smtClean="0">
                <a:solidFill>
                  <a:srgbClr val="7030A0"/>
                </a:solidFill>
              </a:rPr>
              <a:t>ÜNİTE 6.</a:t>
            </a:r>
            <a:br>
              <a:rPr lang="tr-TR" b="1" dirty="0" smtClean="0">
                <a:solidFill>
                  <a:srgbClr val="7030A0"/>
                </a:solidFill>
              </a:rPr>
            </a:br>
            <a:r>
              <a:rPr lang="tr-TR" b="1" dirty="0" smtClean="0">
                <a:solidFill>
                  <a:srgbClr val="7030A0"/>
                </a:solidFill>
              </a:rPr>
              <a:t>Öğretmen Yapımı Testler</a:t>
            </a:r>
            <a:br>
              <a:rPr lang="tr-TR" b="1" dirty="0" smtClean="0">
                <a:solidFill>
                  <a:srgbClr val="7030A0"/>
                </a:solidFill>
              </a:rPr>
            </a:br>
            <a:r>
              <a:rPr lang="tr-TR" b="1" dirty="0" smtClean="0">
                <a:solidFill>
                  <a:srgbClr val="7030A0"/>
                </a:solidFill>
              </a:rPr>
              <a:t>ya da </a:t>
            </a:r>
            <a:br>
              <a:rPr lang="tr-TR" b="1" dirty="0" smtClean="0">
                <a:solidFill>
                  <a:srgbClr val="7030A0"/>
                </a:solidFill>
              </a:rPr>
            </a:br>
            <a:r>
              <a:rPr lang="tr-TR" b="1" dirty="0" smtClean="0">
                <a:solidFill>
                  <a:srgbClr val="7030A0"/>
                </a:solidFill>
              </a:rPr>
              <a:t>Sınıf İçi Ölçme </a:t>
            </a:r>
            <a:r>
              <a:rPr lang="tr-TR" b="1" dirty="0" smtClean="0">
                <a:solidFill>
                  <a:srgbClr val="7030A0"/>
                </a:solidFill>
              </a:rPr>
              <a:t>Araçları</a:t>
            </a:r>
            <a:r>
              <a:rPr lang="en-GB" b="1" dirty="0" smtClean="0">
                <a:solidFill>
                  <a:srgbClr val="7030A0"/>
                </a:solidFill>
              </a:rPr>
              <a:t> - 1</a:t>
            </a:r>
            <a:endParaRPr lang="tr-TR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4243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dirty="0" smtClean="0"/>
              <a:t>(Sınıf İçinde) </a:t>
            </a:r>
            <a:r>
              <a:rPr lang="tr-TR" b="1" dirty="0" smtClean="0"/>
              <a:t>Başarının Ölçülmesi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i="1" dirty="0" smtClean="0"/>
              <a:t>Davranışçı yaklaşımla, genel anlamda başarı; belirlenen ve tanımlanan tipik ve kritik bilişsel davranışlar düzeyinde, bireylerin bu davranışlara sahip olma düzeyidir. </a:t>
            </a:r>
          </a:p>
          <a:p>
            <a:pPr marL="0" indent="0">
              <a:buNone/>
            </a:pPr>
            <a:endParaRPr lang="tr-TR" i="1" dirty="0"/>
          </a:p>
          <a:p>
            <a:pPr marL="0" indent="0">
              <a:buNone/>
            </a:pPr>
            <a:r>
              <a:rPr lang="tr-TR" i="1" dirty="0" smtClean="0"/>
              <a:t>Eğitim alanında başarı ise planlı </a:t>
            </a:r>
            <a:r>
              <a:rPr lang="tr-TR" i="1" u="sng" dirty="0" smtClean="0"/>
              <a:t>öğrenme yaşantıları </a:t>
            </a:r>
            <a:r>
              <a:rPr lang="tr-TR" i="1" dirty="0" smtClean="0"/>
              <a:t>sürecinde ve sürecin sonunda, başarı ile ilişkilendirilmiş bilişsel davranışlar ya da beceriler düzeyinde istendik yönde değişimin ortaya çıkma düzeyidir.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B223F-6461-4D49-AF42-3F9826666BFC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8147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/>
              <a:t>Eğitim ve öğretim süreçlerinde başarı;</a:t>
            </a:r>
          </a:p>
          <a:p>
            <a:pPr lvl="1"/>
            <a:r>
              <a:rPr lang="tr-TR" dirty="0"/>
              <a:t>Öğrenme başarısı</a:t>
            </a:r>
          </a:p>
          <a:p>
            <a:pPr lvl="1"/>
            <a:r>
              <a:rPr lang="tr-TR" dirty="0"/>
              <a:t>Akademik başarı</a:t>
            </a:r>
          </a:p>
          <a:p>
            <a:pPr lvl="1"/>
            <a:r>
              <a:rPr lang="tr-TR" dirty="0"/>
              <a:t>Ders başarısı</a:t>
            </a:r>
          </a:p>
          <a:p>
            <a:pPr lvl="1"/>
            <a:r>
              <a:rPr lang="tr-TR" dirty="0"/>
              <a:t>Konu/Ünite başarısı</a:t>
            </a:r>
          </a:p>
          <a:p>
            <a:pPr lvl="1"/>
            <a:r>
              <a:rPr lang="tr-TR" dirty="0" smtClean="0"/>
              <a:t>Dönem/Yıl/Kademe </a:t>
            </a:r>
            <a:r>
              <a:rPr lang="tr-TR" dirty="0"/>
              <a:t>başarısı</a:t>
            </a:r>
          </a:p>
          <a:p>
            <a:pPr marL="0" indent="0">
              <a:buNone/>
            </a:pPr>
            <a:r>
              <a:rPr lang="tr-TR" dirty="0"/>
              <a:t>gibi farklı kavramlarla ve farklı biçimlerde </a:t>
            </a:r>
            <a:r>
              <a:rPr lang="tr-TR" dirty="0" smtClean="0"/>
              <a:t>tanımlanabilmektedir.</a:t>
            </a: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Başarı</a:t>
            </a:r>
            <a:r>
              <a:rPr lang="tr-TR" dirty="0"/>
              <a:t>, bilişsel (ya da bilişsel yönü baskın) </a:t>
            </a:r>
            <a:r>
              <a:rPr lang="tr-TR" dirty="0" smtClean="0"/>
              <a:t>örtük bir </a:t>
            </a:r>
            <a:r>
              <a:rPr lang="tr-TR" dirty="0"/>
              <a:t>özelliktir</a:t>
            </a:r>
            <a:r>
              <a:rPr lang="tr-TR" dirty="0" smtClean="0"/>
              <a:t>.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B223F-6461-4D49-AF42-3F9826666BFC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221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tr-TR" dirty="0" smtClean="0"/>
              <a:t>Başarının öğrenmeye bağlı olarak gelişimi;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u="sng" dirty="0" smtClean="0"/>
              <a:t>Klasik </a:t>
            </a:r>
            <a:r>
              <a:rPr lang="tr-TR" u="sng" dirty="0" err="1" smtClean="0"/>
              <a:t>Bloom</a:t>
            </a:r>
            <a:r>
              <a:rPr lang="tr-TR" u="sng" dirty="0" smtClean="0"/>
              <a:t> Taksonomisine </a:t>
            </a:r>
            <a:r>
              <a:rPr lang="tr-TR" dirty="0" smtClean="0"/>
              <a:t>göre 6 aşamada gerçekleşir:</a:t>
            </a:r>
          </a:p>
          <a:p>
            <a:pPr marL="914400" lvl="1" indent="-514350">
              <a:buFont typeface="+mj-lt"/>
              <a:buAutoNum type="arabicPeriod"/>
            </a:pPr>
            <a:r>
              <a:rPr lang="tr-TR" dirty="0" smtClean="0"/>
              <a:t>Bilgi</a:t>
            </a:r>
          </a:p>
          <a:p>
            <a:pPr marL="914400" lvl="1" indent="-514350">
              <a:buFont typeface="+mj-lt"/>
              <a:buAutoNum type="arabicPeriod"/>
            </a:pPr>
            <a:r>
              <a:rPr lang="tr-TR" dirty="0" smtClean="0"/>
              <a:t>Kavrama</a:t>
            </a:r>
          </a:p>
          <a:p>
            <a:pPr marL="914400" lvl="1" indent="-514350">
              <a:buFont typeface="+mj-lt"/>
              <a:buAutoNum type="arabicPeriod"/>
            </a:pPr>
            <a:r>
              <a:rPr lang="tr-TR" dirty="0" smtClean="0"/>
              <a:t>Uygulama</a:t>
            </a:r>
          </a:p>
          <a:p>
            <a:pPr marL="914400" lvl="1" indent="-514350">
              <a:buFont typeface="+mj-lt"/>
              <a:buAutoNum type="arabicPeriod"/>
            </a:pPr>
            <a:r>
              <a:rPr lang="tr-TR" dirty="0" smtClean="0"/>
              <a:t>Analiz</a:t>
            </a:r>
          </a:p>
          <a:p>
            <a:pPr marL="914400" lvl="1" indent="-514350">
              <a:buFont typeface="+mj-lt"/>
              <a:buAutoNum type="arabicPeriod"/>
            </a:pPr>
            <a:r>
              <a:rPr lang="tr-TR" dirty="0" smtClean="0"/>
              <a:t>Sentez</a:t>
            </a:r>
          </a:p>
          <a:p>
            <a:pPr marL="914400" lvl="1" indent="-514350">
              <a:buFont typeface="+mj-lt"/>
              <a:buAutoNum type="arabicPeriod"/>
            </a:pPr>
            <a:r>
              <a:rPr lang="tr-TR" dirty="0" smtClean="0"/>
              <a:t>Değerlendirme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u="sng" dirty="0" err="1" smtClean="0"/>
              <a:t>Haladyna</a:t>
            </a:r>
            <a:r>
              <a:rPr lang="tr-TR" u="sng" dirty="0" smtClean="0"/>
              <a:t> Taksonomisine </a:t>
            </a:r>
            <a:r>
              <a:rPr lang="tr-TR" dirty="0" smtClean="0"/>
              <a:t>göre 3 aşamada gerçekleşir:</a:t>
            </a:r>
          </a:p>
          <a:p>
            <a:pPr marL="914400" lvl="1" indent="-514350">
              <a:buFont typeface="+mj-lt"/>
              <a:buAutoNum type="arabicPeriod"/>
            </a:pPr>
            <a:r>
              <a:rPr lang="tr-TR" dirty="0" smtClean="0"/>
              <a:t>Bilgi </a:t>
            </a:r>
            <a:r>
              <a:rPr lang="tr-TR" i="1" dirty="0" smtClean="0"/>
              <a:t>(Information)</a:t>
            </a:r>
          </a:p>
          <a:p>
            <a:pPr marL="914400" lvl="1" indent="-514350">
              <a:buFont typeface="+mj-lt"/>
              <a:buAutoNum type="arabicPeriod"/>
            </a:pPr>
            <a:r>
              <a:rPr lang="tr-TR" dirty="0" smtClean="0"/>
              <a:t>Beceri </a:t>
            </a:r>
            <a:r>
              <a:rPr lang="tr-TR" i="1" dirty="0" smtClean="0"/>
              <a:t>(</a:t>
            </a:r>
            <a:r>
              <a:rPr lang="tr-TR" i="1" dirty="0" err="1" smtClean="0"/>
              <a:t>Skill</a:t>
            </a:r>
            <a:r>
              <a:rPr lang="tr-TR" i="1" dirty="0" smtClean="0"/>
              <a:t>)</a:t>
            </a:r>
          </a:p>
          <a:p>
            <a:pPr marL="914400" lvl="1" indent="-514350">
              <a:buFont typeface="+mj-lt"/>
              <a:buAutoNum type="arabicPeriod"/>
            </a:pPr>
            <a:r>
              <a:rPr lang="tr-TR" dirty="0" smtClean="0"/>
              <a:t>Yetenek / Yetkinlik </a:t>
            </a:r>
            <a:r>
              <a:rPr lang="tr-TR" i="1" dirty="0" smtClean="0"/>
              <a:t>(</a:t>
            </a:r>
            <a:r>
              <a:rPr lang="tr-TR" i="1" dirty="0" err="1" smtClean="0"/>
              <a:t>Ability</a:t>
            </a:r>
            <a:r>
              <a:rPr lang="tr-TR" i="1" dirty="0" smtClean="0"/>
              <a:t>)</a:t>
            </a:r>
            <a:endParaRPr lang="tr-TR" i="1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B223F-6461-4D49-AF42-3F9826666BFC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7480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332656"/>
            <a:ext cx="8229600" cy="648072"/>
          </a:xfrm>
        </p:spPr>
        <p:txBody>
          <a:bodyPr/>
          <a:lstStyle/>
          <a:p>
            <a:pPr marL="0" indent="0">
              <a:buNone/>
            </a:pPr>
            <a:r>
              <a:rPr lang="tr-TR" dirty="0" smtClean="0"/>
              <a:t>Başarının ölçülmesine yönelik klasik model;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B223F-6461-4D49-AF42-3F9826666BFC}" type="slidenum">
              <a:rPr lang="tr-TR" smtClean="0"/>
              <a:t>6</a:t>
            </a:fld>
            <a:endParaRPr lang="tr-TR"/>
          </a:p>
        </p:txBody>
      </p:sp>
      <p:grpSp>
        <p:nvGrpSpPr>
          <p:cNvPr id="2" name="Grup 1"/>
          <p:cNvGrpSpPr/>
          <p:nvPr/>
        </p:nvGrpSpPr>
        <p:grpSpPr>
          <a:xfrm>
            <a:off x="827584" y="1268760"/>
            <a:ext cx="7560840" cy="4896544"/>
            <a:chOff x="827584" y="1268760"/>
            <a:chExt cx="7560840" cy="4896544"/>
          </a:xfrm>
        </p:grpSpPr>
        <p:sp>
          <p:nvSpPr>
            <p:cNvPr id="5" name="Oval 4"/>
            <p:cNvSpPr/>
            <p:nvPr/>
          </p:nvSpPr>
          <p:spPr>
            <a:xfrm>
              <a:off x="827584" y="1268760"/>
              <a:ext cx="2232248" cy="1656184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sz="2400" b="1" dirty="0" smtClean="0"/>
                <a:t>BAŞARI</a:t>
              </a:r>
              <a:endParaRPr lang="tr-TR" sz="2400" b="1" dirty="0"/>
            </a:p>
          </p:txBody>
        </p:sp>
        <p:sp>
          <p:nvSpPr>
            <p:cNvPr id="7" name="Oval 6"/>
            <p:cNvSpPr/>
            <p:nvPr/>
          </p:nvSpPr>
          <p:spPr>
            <a:xfrm>
              <a:off x="3635896" y="1268760"/>
              <a:ext cx="2214246" cy="1656184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b="1" dirty="0" smtClean="0">
                  <a:solidFill>
                    <a:schemeClr val="tx1"/>
                  </a:solidFill>
                </a:rPr>
                <a:t>DAVRANIŞLAR</a:t>
              </a:r>
            </a:p>
          </p:txBody>
        </p:sp>
        <p:sp>
          <p:nvSpPr>
            <p:cNvPr id="8" name="Oval 7"/>
            <p:cNvSpPr/>
            <p:nvPr/>
          </p:nvSpPr>
          <p:spPr>
            <a:xfrm>
              <a:off x="2627784" y="3295360"/>
              <a:ext cx="1728192" cy="1368152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b="1" dirty="0" smtClean="0">
                  <a:solidFill>
                    <a:schemeClr val="tx1"/>
                  </a:solidFill>
                </a:rPr>
                <a:t>Davranış Evreni</a:t>
              </a:r>
              <a:endParaRPr lang="tr-TR" b="1" dirty="0">
                <a:solidFill>
                  <a:schemeClr val="tx1"/>
                </a:solidFill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5112060" y="3284984"/>
              <a:ext cx="1764196" cy="1378528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b="1" dirty="0" smtClean="0">
                  <a:solidFill>
                    <a:schemeClr val="tx1"/>
                  </a:solidFill>
                </a:rPr>
                <a:t>Davranış Örneklemi</a:t>
              </a:r>
              <a:endParaRPr lang="tr-TR" b="1" dirty="0">
                <a:solidFill>
                  <a:schemeClr val="tx1"/>
                </a:solidFill>
              </a:endParaRPr>
            </a:p>
          </p:txBody>
        </p:sp>
        <p:sp>
          <p:nvSpPr>
            <p:cNvPr id="10" name="Dikdörtgen 9"/>
            <p:cNvSpPr/>
            <p:nvPr/>
          </p:nvSpPr>
          <p:spPr>
            <a:xfrm>
              <a:off x="6714238" y="5013176"/>
              <a:ext cx="1674186" cy="115212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b="1" dirty="0" smtClean="0">
                  <a:solidFill>
                    <a:schemeClr val="tx1"/>
                  </a:solidFill>
                </a:rPr>
                <a:t>Göstergeler</a:t>
              </a:r>
            </a:p>
            <a:p>
              <a:pPr algn="ctr"/>
              <a:r>
                <a:rPr lang="tr-TR" b="1" dirty="0" smtClean="0">
                  <a:solidFill>
                    <a:schemeClr val="tx1"/>
                  </a:solidFill>
                </a:rPr>
                <a:t>Uyarıcılar</a:t>
              </a:r>
            </a:p>
            <a:p>
              <a:pPr algn="ctr"/>
              <a:r>
                <a:rPr lang="tr-TR" b="1" dirty="0" smtClean="0">
                  <a:solidFill>
                    <a:schemeClr val="tx1"/>
                  </a:solidFill>
                </a:rPr>
                <a:t>Maddeler</a:t>
              </a:r>
            </a:p>
            <a:p>
              <a:pPr algn="ctr"/>
              <a:r>
                <a:rPr lang="tr-TR" b="1" dirty="0" smtClean="0">
                  <a:solidFill>
                    <a:schemeClr val="tx1"/>
                  </a:solidFill>
                </a:rPr>
                <a:t>Sorular</a:t>
              </a:r>
              <a:endParaRPr lang="tr-TR" b="1" dirty="0">
                <a:solidFill>
                  <a:schemeClr val="tx1"/>
                </a:solidFill>
              </a:endParaRPr>
            </a:p>
          </p:txBody>
        </p:sp>
        <p:cxnSp>
          <p:nvCxnSpPr>
            <p:cNvPr id="12" name="Düz Ok Bağlayıcısı 11"/>
            <p:cNvCxnSpPr>
              <a:stCxn id="5" idx="6"/>
              <a:endCxn id="7" idx="2"/>
            </p:cNvCxnSpPr>
            <p:nvPr/>
          </p:nvCxnSpPr>
          <p:spPr>
            <a:xfrm>
              <a:off x="3059832" y="2096852"/>
              <a:ext cx="576064" cy="0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Düz Ok Bağlayıcısı 12"/>
            <p:cNvCxnSpPr>
              <a:stCxn id="7" idx="4"/>
              <a:endCxn id="8" idx="7"/>
            </p:cNvCxnSpPr>
            <p:nvPr/>
          </p:nvCxnSpPr>
          <p:spPr>
            <a:xfrm flipH="1">
              <a:off x="4102888" y="2924944"/>
              <a:ext cx="640131" cy="570777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Düz Ok Bağlayıcısı 14"/>
            <p:cNvCxnSpPr>
              <a:stCxn id="7" idx="4"/>
              <a:endCxn id="9" idx="1"/>
            </p:cNvCxnSpPr>
            <p:nvPr/>
          </p:nvCxnSpPr>
          <p:spPr>
            <a:xfrm>
              <a:off x="4743019" y="2924944"/>
              <a:ext cx="627402" cy="561921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Düz Ok Bağlayıcısı 18"/>
            <p:cNvCxnSpPr>
              <a:endCxn id="10" idx="0"/>
            </p:cNvCxnSpPr>
            <p:nvPr/>
          </p:nvCxnSpPr>
          <p:spPr>
            <a:xfrm>
              <a:off x="6714238" y="4310543"/>
              <a:ext cx="837093" cy="702633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Düz Ok Bağlayıcısı 22"/>
            <p:cNvCxnSpPr>
              <a:stCxn id="8" idx="6"/>
              <a:endCxn id="9" idx="2"/>
            </p:cNvCxnSpPr>
            <p:nvPr/>
          </p:nvCxnSpPr>
          <p:spPr>
            <a:xfrm flipV="1">
              <a:off x="4355976" y="3974248"/>
              <a:ext cx="756084" cy="5188"/>
            </a:xfrm>
            <a:prstGeom prst="straightConnector1">
              <a:avLst/>
            </a:prstGeom>
            <a:ln w="38100"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05217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b="1" dirty="0" smtClean="0"/>
              <a:t>Başarı Testleri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4056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tr-TR" dirty="0" smtClean="0"/>
              <a:t>Başarı;</a:t>
            </a:r>
          </a:p>
          <a:p>
            <a:r>
              <a:rPr lang="tr-TR" dirty="0" smtClean="0"/>
              <a:t>Örtük bir özelliktir.</a:t>
            </a:r>
          </a:p>
          <a:p>
            <a:r>
              <a:rPr lang="tr-TR" dirty="0" smtClean="0"/>
              <a:t>Bilişsel yönü baskın bir özelliktir.</a:t>
            </a:r>
          </a:p>
          <a:p>
            <a:r>
              <a:rPr lang="tr-TR" dirty="0" smtClean="0"/>
              <a:t>Maksimum performans kategorisinde bir özelliktir.</a:t>
            </a:r>
          </a:p>
          <a:p>
            <a:r>
              <a:rPr lang="tr-TR" dirty="0" smtClean="0"/>
              <a:t>Hiyerarşik olarak tanımlama çabaları bulunmaktadır.</a:t>
            </a:r>
          </a:p>
          <a:p>
            <a:r>
              <a:rPr lang="tr-TR" dirty="0" smtClean="0"/>
              <a:t>Çoğunlukla, ölçmenin amacına bağlı olarak tek boyutlu yapılandırılması tercih edilen bir özelliktir. </a:t>
            </a:r>
          </a:p>
          <a:p>
            <a:r>
              <a:rPr lang="tr-TR" dirty="0" smtClean="0"/>
              <a:t>Böylece bir toplam puanla ifade edilebilmektedir.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Başarı testleri, maksimum performans testleri olarak da tanımlanmaktadır.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B223F-6461-4D49-AF42-3F9826666BFC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786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 smtClean="0"/>
              <a:t>Sınıf içerisinde kullanılan başlıca başarı testleri:</a:t>
            </a:r>
          </a:p>
          <a:p>
            <a:r>
              <a:rPr lang="tr-TR" dirty="0" smtClean="0"/>
              <a:t>Yazılı Yoklama</a:t>
            </a:r>
          </a:p>
          <a:p>
            <a:r>
              <a:rPr lang="tr-TR" dirty="0" smtClean="0"/>
              <a:t>Sözlü Yoklama</a:t>
            </a:r>
          </a:p>
          <a:p>
            <a:r>
              <a:rPr lang="tr-TR" dirty="0" smtClean="0"/>
              <a:t>Çoktan Seçmeli Test</a:t>
            </a:r>
          </a:p>
          <a:p>
            <a:r>
              <a:rPr lang="tr-TR" dirty="0" smtClean="0"/>
              <a:t>Kısa Cevaplı Test</a:t>
            </a:r>
          </a:p>
          <a:p>
            <a:r>
              <a:rPr lang="tr-TR" dirty="0" smtClean="0"/>
              <a:t>Boşluk Doldurmalı Test</a:t>
            </a:r>
          </a:p>
          <a:p>
            <a:r>
              <a:rPr lang="tr-TR" dirty="0" smtClean="0"/>
              <a:t>Eşleştirmeli Test</a:t>
            </a:r>
          </a:p>
          <a:p>
            <a:r>
              <a:rPr lang="tr-TR" dirty="0" smtClean="0"/>
              <a:t>Doğru-Yanlış Testleri</a:t>
            </a:r>
          </a:p>
          <a:p>
            <a:r>
              <a:rPr lang="tr-TR" dirty="0" smtClean="0"/>
              <a:t>Kompozisyon Testleri</a:t>
            </a:r>
          </a:p>
          <a:p>
            <a:r>
              <a:rPr lang="tr-TR" dirty="0" smtClean="0"/>
              <a:t>Performans değerlendirme araç ve yöntemleri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B223F-6461-4D49-AF42-3F9826666BFC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7104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404665"/>
            <a:ext cx="8229600" cy="864095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tr-TR" dirty="0" smtClean="0"/>
              <a:t>Sınıf içerisinde kullanılan başarı testlerini, madde tiplerine ve türlerine göre sınıflandırmak mümkündür: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B223F-6461-4D49-AF42-3F9826666BFC}" type="slidenum">
              <a:rPr lang="tr-TR" smtClean="0"/>
              <a:t>9</a:t>
            </a:fld>
            <a:endParaRPr lang="tr-TR"/>
          </a:p>
        </p:txBody>
      </p:sp>
      <p:grpSp>
        <p:nvGrpSpPr>
          <p:cNvPr id="15" name="Grup 14"/>
          <p:cNvGrpSpPr/>
          <p:nvPr/>
        </p:nvGrpSpPr>
        <p:grpSpPr>
          <a:xfrm>
            <a:off x="1115616" y="1484784"/>
            <a:ext cx="6984776" cy="4536504"/>
            <a:chOff x="683568" y="1484784"/>
            <a:chExt cx="6984776" cy="4536504"/>
          </a:xfrm>
        </p:grpSpPr>
        <p:sp>
          <p:nvSpPr>
            <p:cNvPr id="5" name="Yuvarlatılmış Dikdörtgen 4"/>
            <p:cNvSpPr/>
            <p:nvPr/>
          </p:nvSpPr>
          <p:spPr>
            <a:xfrm>
              <a:off x="683568" y="1556792"/>
              <a:ext cx="2304256" cy="108012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b="1" dirty="0" smtClean="0"/>
                <a:t>Yapılandırılmış Maddelerden Oluşan Testler</a:t>
              </a:r>
              <a:endParaRPr lang="tr-TR" b="1" dirty="0"/>
            </a:p>
          </p:txBody>
        </p:sp>
        <p:sp>
          <p:nvSpPr>
            <p:cNvPr id="6" name="Yuvarlatılmış Dikdörtgen 5"/>
            <p:cNvSpPr/>
            <p:nvPr/>
          </p:nvSpPr>
          <p:spPr>
            <a:xfrm>
              <a:off x="683568" y="3212976"/>
              <a:ext cx="2304256" cy="108012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b="1" dirty="0" smtClean="0"/>
                <a:t>Yarı Yapılandırılmış Maddelerden Oluşan Testler</a:t>
              </a:r>
              <a:endParaRPr lang="tr-TR" b="1" dirty="0"/>
            </a:p>
          </p:txBody>
        </p:sp>
        <p:sp>
          <p:nvSpPr>
            <p:cNvPr id="7" name="Yuvarlatılmış Dikdörtgen 6"/>
            <p:cNvSpPr/>
            <p:nvPr/>
          </p:nvSpPr>
          <p:spPr>
            <a:xfrm>
              <a:off x="683568" y="4797152"/>
              <a:ext cx="2304256" cy="108012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b="1" dirty="0" smtClean="0"/>
                <a:t>Yapılandırılmamış Maddelerden Oluşan Testler</a:t>
              </a:r>
              <a:endParaRPr lang="tr-TR" b="1" dirty="0"/>
            </a:p>
          </p:txBody>
        </p:sp>
        <p:sp>
          <p:nvSpPr>
            <p:cNvPr id="8" name="Yuvarlatılmış Dikdörtgen 7"/>
            <p:cNvSpPr/>
            <p:nvPr/>
          </p:nvSpPr>
          <p:spPr>
            <a:xfrm>
              <a:off x="5004048" y="1484784"/>
              <a:ext cx="2664296" cy="1224136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tr-TR" b="1" dirty="0" smtClean="0">
                  <a:solidFill>
                    <a:schemeClr val="tx1"/>
                  </a:solidFill>
                </a:rPr>
                <a:t>Çoktan Seçmeli Test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tr-TR" b="1" dirty="0" smtClean="0">
                  <a:solidFill>
                    <a:schemeClr val="tx1"/>
                  </a:solidFill>
                </a:rPr>
                <a:t>Doğru-Yanlış Testi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tr-TR" b="1" dirty="0" smtClean="0">
                  <a:solidFill>
                    <a:schemeClr val="tx1"/>
                  </a:solidFill>
                </a:rPr>
                <a:t>Eşleştirmeli Test</a:t>
              </a:r>
              <a:endParaRPr lang="tr-TR" b="1" dirty="0">
                <a:solidFill>
                  <a:schemeClr val="tx1"/>
                </a:solidFill>
              </a:endParaRPr>
            </a:p>
          </p:txBody>
        </p:sp>
        <p:sp>
          <p:nvSpPr>
            <p:cNvPr id="9" name="Yuvarlatılmış Dikdörtgen 8"/>
            <p:cNvSpPr/>
            <p:nvPr/>
          </p:nvSpPr>
          <p:spPr>
            <a:xfrm>
              <a:off x="5004048" y="3140968"/>
              <a:ext cx="2664296" cy="1224136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tr-TR" b="1" dirty="0" smtClean="0">
                  <a:solidFill>
                    <a:schemeClr val="tx1"/>
                  </a:solidFill>
                </a:rPr>
                <a:t>Kısa Cevaplı Test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tr-TR" b="1" dirty="0" smtClean="0">
                  <a:solidFill>
                    <a:schemeClr val="tx1"/>
                  </a:solidFill>
                </a:rPr>
                <a:t>Boşluk Doldurmalı Test</a:t>
              </a:r>
              <a:endParaRPr lang="tr-TR" b="1" dirty="0">
                <a:solidFill>
                  <a:schemeClr val="tx1"/>
                </a:solidFill>
              </a:endParaRPr>
            </a:p>
          </p:txBody>
        </p:sp>
        <p:sp>
          <p:nvSpPr>
            <p:cNvPr id="10" name="Yuvarlatılmış Dikdörtgen 9"/>
            <p:cNvSpPr/>
            <p:nvPr/>
          </p:nvSpPr>
          <p:spPr>
            <a:xfrm>
              <a:off x="5004048" y="4797152"/>
              <a:ext cx="2664296" cy="1224136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tr-TR" b="1" dirty="0" smtClean="0">
                  <a:solidFill>
                    <a:schemeClr val="tx1"/>
                  </a:solidFill>
                </a:rPr>
                <a:t>Yazılı Yoklama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tr-TR" b="1" dirty="0" smtClean="0">
                  <a:solidFill>
                    <a:schemeClr val="tx1"/>
                  </a:solidFill>
                </a:rPr>
                <a:t>Sözlü Yoklama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tr-TR" b="1" dirty="0" smtClean="0">
                  <a:solidFill>
                    <a:schemeClr val="tx1"/>
                  </a:solidFill>
                </a:rPr>
                <a:t>Kompozisyon Testleri</a:t>
              </a:r>
              <a:endParaRPr lang="tr-TR" b="1" dirty="0">
                <a:solidFill>
                  <a:schemeClr val="tx1"/>
                </a:solidFill>
              </a:endParaRPr>
            </a:p>
          </p:txBody>
        </p:sp>
        <p:cxnSp>
          <p:nvCxnSpPr>
            <p:cNvPr id="12" name="Düz Ok Bağlayıcısı 11"/>
            <p:cNvCxnSpPr>
              <a:stCxn id="5" idx="3"/>
              <a:endCxn id="8" idx="1"/>
            </p:cNvCxnSpPr>
            <p:nvPr/>
          </p:nvCxnSpPr>
          <p:spPr>
            <a:xfrm>
              <a:off x="2987824" y="2096852"/>
              <a:ext cx="2016224" cy="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Düz Ok Bağlayıcısı 12"/>
            <p:cNvCxnSpPr/>
            <p:nvPr/>
          </p:nvCxnSpPr>
          <p:spPr>
            <a:xfrm>
              <a:off x="2987824" y="3753036"/>
              <a:ext cx="2016224" cy="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Düz Ok Bağlayıcısı 13"/>
            <p:cNvCxnSpPr/>
            <p:nvPr/>
          </p:nvCxnSpPr>
          <p:spPr>
            <a:xfrm>
              <a:off x="2987824" y="5328173"/>
              <a:ext cx="2016224" cy="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020489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365</Words>
  <Application>Microsoft Office PowerPoint</Application>
  <PresentationFormat>Ekran Gösterisi (4:3)</PresentationFormat>
  <Paragraphs>94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Ofis Teması</vt:lpstr>
      <vt:lpstr>Eğitimde ve Psikolojide ÖLÇME VE DEĞERLENDİRME</vt:lpstr>
      <vt:lpstr>ÜNİTE 6. Öğretmen Yapımı Testler ya da  Sınıf İçi Ölçme Araçları - 1</vt:lpstr>
      <vt:lpstr>(Sınıf İçinde) Başarının Ölçülmesi</vt:lpstr>
      <vt:lpstr>PowerPoint Sunusu</vt:lpstr>
      <vt:lpstr>PowerPoint Sunusu</vt:lpstr>
      <vt:lpstr>PowerPoint Sunusu</vt:lpstr>
      <vt:lpstr>Başarı Testleri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Eğitimde ve Psikolojide ÖLÇME VE DEĞERLENDİRME</dc:title>
  <dc:creator>Admin</dc:creator>
  <cp:lastModifiedBy>Admin</cp:lastModifiedBy>
  <cp:revision>1</cp:revision>
  <dcterms:created xsi:type="dcterms:W3CDTF">2017-02-13T13:20:55Z</dcterms:created>
  <dcterms:modified xsi:type="dcterms:W3CDTF">2017-02-13T13:21:20Z</dcterms:modified>
</cp:coreProperties>
</file>