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76" r:id="rId3"/>
    <p:sldId id="272" r:id="rId4"/>
    <p:sldId id="277" r:id="rId5"/>
    <p:sldId id="278" r:id="rId6"/>
    <p:sldId id="273" r:id="rId7"/>
    <p:sldId id="274" r:id="rId8"/>
    <p:sldId id="275"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06C2169E-D738-42D8-84E4-D0AA5B3D62DC}"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762843D-C12D-4E64-A63D-BEFE0B07D13F}" type="slidenum">
              <a:rPr lang="tr-TR" smtClean="0"/>
              <a:t>‹#›</a:t>
            </a:fld>
            <a:endParaRPr lang="tr-TR"/>
          </a:p>
        </p:txBody>
      </p:sp>
    </p:spTree>
    <p:extLst>
      <p:ext uri="{BB962C8B-B14F-4D97-AF65-F5344CB8AC3E}">
        <p14:creationId xmlns:p14="http://schemas.microsoft.com/office/powerpoint/2010/main" val="1275941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6C2169E-D738-42D8-84E4-D0AA5B3D62DC}"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762843D-C12D-4E64-A63D-BEFE0B07D13F}" type="slidenum">
              <a:rPr lang="tr-TR" smtClean="0"/>
              <a:t>‹#›</a:t>
            </a:fld>
            <a:endParaRPr lang="tr-TR"/>
          </a:p>
        </p:txBody>
      </p:sp>
    </p:spTree>
    <p:extLst>
      <p:ext uri="{BB962C8B-B14F-4D97-AF65-F5344CB8AC3E}">
        <p14:creationId xmlns:p14="http://schemas.microsoft.com/office/powerpoint/2010/main" val="3261102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6C2169E-D738-42D8-84E4-D0AA5B3D62DC}"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762843D-C12D-4E64-A63D-BEFE0B07D13F}" type="slidenum">
              <a:rPr lang="tr-TR" smtClean="0"/>
              <a:t>‹#›</a:t>
            </a:fld>
            <a:endParaRPr lang="tr-TR"/>
          </a:p>
        </p:txBody>
      </p:sp>
    </p:spTree>
    <p:extLst>
      <p:ext uri="{BB962C8B-B14F-4D97-AF65-F5344CB8AC3E}">
        <p14:creationId xmlns:p14="http://schemas.microsoft.com/office/powerpoint/2010/main" val="3074780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6C2169E-D738-42D8-84E4-D0AA5B3D62DC}"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762843D-C12D-4E64-A63D-BEFE0B07D13F}" type="slidenum">
              <a:rPr lang="tr-TR" smtClean="0"/>
              <a:t>‹#›</a:t>
            </a:fld>
            <a:endParaRPr lang="tr-TR"/>
          </a:p>
        </p:txBody>
      </p:sp>
    </p:spTree>
    <p:extLst>
      <p:ext uri="{BB962C8B-B14F-4D97-AF65-F5344CB8AC3E}">
        <p14:creationId xmlns:p14="http://schemas.microsoft.com/office/powerpoint/2010/main" val="1572293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C2169E-D738-42D8-84E4-D0AA5B3D62DC}"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762843D-C12D-4E64-A63D-BEFE0B07D13F}" type="slidenum">
              <a:rPr lang="tr-TR" smtClean="0"/>
              <a:t>‹#›</a:t>
            </a:fld>
            <a:endParaRPr lang="tr-TR"/>
          </a:p>
        </p:txBody>
      </p:sp>
    </p:spTree>
    <p:extLst>
      <p:ext uri="{BB962C8B-B14F-4D97-AF65-F5344CB8AC3E}">
        <p14:creationId xmlns:p14="http://schemas.microsoft.com/office/powerpoint/2010/main" val="3702326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06C2169E-D738-42D8-84E4-D0AA5B3D62DC}"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762843D-C12D-4E64-A63D-BEFE0B07D13F}" type="slidenum">
              <a:rPr lang="tr-TR" smtClean="0"/>
              <a:t>‹#›</a:t>
            </a:fld>
            <a:endParaRPr lang="tr-TR"/>
          </a:p>
        </p:txBody>
      </p:sp>
    </p:spTree>
    <p:extLst>
      <p:ext uri="{BB962C8B-B14F-4D97-AF65-F5344CB8AC3E}">
        <p14:creationId xmlns:p14="http://schemas.microsoft.com/office/powerpoint/2010/main" val="974624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06C2169E-D738-42D8-84E4-D0AA5B3D62DC}" type="datetimeFigureOut">
              <a:rPr lang="tr-TR" smtClean="0"/>
              <a:t>9.4.2018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762843D-C12D-4E64-A63D-BEFE0B07D13F}" type="slidenum">
              <a:rPr lang="tr-TR" smtClean="0"/>
              <a:t>‹#›</a:t>
            </a:fld>
            <a:endParaRPr lang="tr-TR"/>
          </a:p>
        </p:txBody>
      </p:sp>
    </p:spTree>
    <p:extLst>
      <p:ext uri="{BB962C8B-B14F-4D97-AF65-F5344CB8AC3E}">
        <p14:creationId xmlns:p14="http://schemas.microsoft.com/office/powerpoint/2010/main" val="3136382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06C2169E-D738-42D8-84E4-D0AA5B3D62DC}" type="datetimeFigureOut">
              <a:rPr lang="tr-TR" smtClean="0"/>
              <a:t>9.4.2018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762843D-C12D-4E64-A63D-BEFE0B07D13F}" type="slidenum">
              <a:rPr lang="tr-TR" smtClean="0"/>
              <a:t>‹#›</a:t>
            </a:fld>
            <a:endParaRPr lang="tr-TR"/>
          </a:p>
        </p:txBody>
      </p:sp>
    </p:spTree>
    <p:extLst>
      <p:ext uri="{BB962C8B-B14F-4D97-AF65-F5344CB8AC3E}">
        <p14:creationId xmlns:p14="http://schemas.microsoft.com/office/powerpoint/2010/main" val="226677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C2169E-D738-42D8-84E4-D0AA5B3D62DC}" type="datetimeFigureOut">
              <a:rPr lang="tr-TR" smtClean="0"/>
              <a:t>9.4.2018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762843D-C12D-4E64-A63D-BEFE0B07D13F}" type="slidenum">
              <a:rPr lang="tr-TR" smtClean="0"/>
              <a:t>‹#›</a:t>
            </a:fld>
            <a:endParaRPr lang="tr-TR"/>
          </a:p>
        </p:txBody>
      </p:sp>
    </p:spTree>
    <p:extLst>
      <p:ext uri="{BB962C8B-B14F-4D97-AF65-F5344CB8AC3E}">
        <p14:creationId xmlns:p14="http://schemas.microsoft.com/office/powerpoint/2010/main" val="2687884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C2169E-D738-42D8-84E4-D0AA5B3D62DC}"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762843D-C12D-4E64-A63D-BEFE0B07D13F}" type="slidenum">
              <a:rPr lang="tr-TR" smtClean="0"/>
              <a:t>‹#›</a:t>
            </a:fld>
            <a:endParaRPr lang="tr-TR"/>
          </a:p>
        </p:txBody>
      </p:sp>
    </p:spTree>
    <p:extLst>
      <p:ext uri="{BB962C8B-B14F-4D97-AF65-F5344CB8AC3E}">
        <p14:creationId xmlns:p14="http://schemas.microsoft.com/office/powerpoint/2010/main" val="3370966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C2169E-D738-42D8-84E4-D0AA5B3D62DC}"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762843D-C12D-4E64-A63D-BEFE0B07D13F}" type="slidenum">
              <a:rPr lang="tr-TR" smtClean="0"/>
              <a:t>‹#›</a:t>
            </a:fld>
            <a:endParaRPr lang="tr-TR"/>
          </a:p>
        </p:txBody>
      </p:sp>
    </p:spTree>
    <p:extLst>
      <p:ext uri="{BB962C8B-B14F-4D97-AF65-F5344CB8AC3E}">
        <p14:creationId xmlns:p14="http://schemas.microsoft.com/office/powerpoint/2010/main" val="3806895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C2169E-D738-42D8-84E4-D0AA5B3D62DC}" type="datetimeFigureOut">
              <a:rPr lang="tr-TR" smtClean="0"/>
              <a:t>9.4.2018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62843D-C12D-4E64-A63D-BEFE0B07D13F}" type="slidenum">
              <a:rPr lang="tr-TR" smtClean="0"/>
              <a:t>‹#›</a:t>
            </a:fld>
            <a:endParaRPr lang="tr-TR"/>
          </a:p>
        </p:txBody>
      </p:sp>
    </p:spTree>
    <p:extLst>
      <p:ext uri="{BB962C8B-B14F-4D97-AF65-F5344CB8AC3E}">
        <p14:creationId xmlns:p14="http://schemas.microsoft.com/office/powerpoint/2010/main" val="3486255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46489" y="967518"/>
            <a:ext cx="8534400" cy="2554545"/>
          </a:xfrm>
          <a:prstGeom prst="rect">
            <a:avLst/>
          </a:prstGeom>
        </p:spPr>
        <p:txBody>
          <a:bodyPr wrap="square">
            <a:spAutoFit/>
          </a:bodyPr>
          <a:lstStyle/>
          <a:p>
            <a:r>
              <a:rPr lang="tr-TR" sz="3200" dirty="0" smtClean="0"/>
              <a:t>2. Standard Addition Method:</a:t>
            </a:r>
          </a:p>
          <a:p>
            <a:endParaRPr lang="tr-TR" sz="3200" dirty="0" smtClean="0"/>
          </a:p>
          <a:p>
            <a:r>
              <a:rPr lang="tr-TR" sz="3200" dirty="0" smtClean="0"/>
              <a:t>In such cases, the matrix is anything but the analyte present in the sample; Such effects that change responsiveness are called 'matrix effect'. </a:t>
            </a:r>
            <a:endParaRPr lang="tr-TR" sz="3200" dirty="0"/>
          </a:p>
        </p:txBody>
      </p:sp>
    </p:spTree>
    <p:extLst>
      <p:ext uri="{BB962C8B-B14F-4D97-AF65-F5344CB8AC3E}">
        <p14:creationId xmlns:p14="http://schemas.microsoft.com/office/powerpoint/2010/main" val="2504860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71355" y="1297954"/>
            <a:ext cx="6096000" cy="4031873"/>
          </a:xfrm>
          <a:prstGeom prst="rect">
            <a:avLst/>
          </a:prstGeom>
        </p:spPr>
        <p:txBody>
          <a:bodyPr>
            <a:spAutoFit/>
          </a:bodyPr>
          <a:lstStyle/>
          <a:p>
            <a:r>
              <a:rPr lang="tr-TR" sz="3200" dirty="0"/>
              <a:t>The impurities present in the sample interact with the analyte to change the device response or generate device-specific responses on their own. In such cases, a calibration curve prepared according to the pure analyte samples gives the wrong result.</a:t>
            </a:r>
            <a:endParaRPr lang="tr-TR" sz="3200" dirty="0"/>
          </a:p>
        </p:txBody>
      </p:sp>
    </p:spTree>
    <p:extLst>
      <p:ext uri="{BB962C8B-B14F-4D97-AF65-F5344CB8AC3E}">
        <p14:creationId xmlns:p14="http://schemas.microsoft.com/office/powerpoint/2010/main" val="798654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85245" y="418742"/>
            <a:ext cx="9245600" cy="4031873"/>
          </a:xfrm>
          <a:prstGeom prst="rect">
            <a:avLst/>
          </a:prstGeom>
        </p:spPr>
        <p:txBody>
          <a:bodyPr wrap="square">
            <a:spAutoFit/>
          </a:bodyPr>
          <a:lstStyle/>
          <a:p>
            <a:r>
              <a:rPr lang="tr-TR" sz="3200" dirty="0" smtClean="0"/>
              <a:t>3. Internal Standard Method:</a:t>
            </a:r>
          </a:p>
          <a:p>
            <a:endParaRPr lang="tr-TR" sz="3200" dirty="0" smtClean="0"/>
          </a:p>
          <a:p>
            <a:r>
              <a:rPr lang="tr-TR" sz="3200" dirty="0" smtClean="0"/>
              <a:t>Internal standards balance various random and systematic errors. * An internal standard is added to the sample, reference and calibration standards in the same amount. * Measurement results from standards, 'analyte signal / internal standard signal' values are plotted according to standard analyte concentrations. </a:t>
            </a:r>
            <a:endParaRPr lang="tr-TR" sz="3200" dirty="0"/>
          </a:p>
        </p:txBody>
      </p:sp>
    </p:spTree>
    <p:extLst>
      <p:ext uri="{BB962C8B-B14F-4D97-AF65-F5344CB8AC3E}">
        <p14:creationId xmlns:p14="http://schemas.microsoft.com/office/powerpoint/2010/main" val="2396399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69917" y="758536"/>
            <a:ext cx="9057409" cy="2554545"/>
          </a:xfrm>
          <a:prstGeom prst="rect">
            <a:avLst/>
          </a:prstGeom>
        </p:spPr>
        <p:txBody>
          <a:bodyPr wrap="square">
            <a:spAutoFit/>
          </a:bodyPr>
          <a:lstStyle/>
          <a:p>
            <a:r>
              <a:rPr lang="tr-TR" sz="3200" dirty="0"/>
              <a:t>* The analytical concentration is found using the calibration curve from the 'analyte signal / internal standard signal' obtained for the sample. The ratio of the analytical signal to the internal standard signal is used as the analytical parameter. </a:t>
            </a:r>
            <a:endParaRPr lang="tr-TR" sz="3200" dirty="0"/>
          </a:p>
        </p:txBody>
      </p:sp>
    </p:spTree>
    <p:extLst>
      <p:ext uri="{BB962C8B-B14F-4D97-AF65-F5344CB8AC3E}">
        <p14:creationId xmlns:p14="http://schemas.microsoft.com/office/powerpoint/2010/main" val="2170069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05100" y="1100527"/>
            <a:ext cx="6096000" cy="4524315"/>
          </a:xfrm>
          <a:prstGeom prst="rect">
            <a:avLst/>
          </a:prstGeom>
        </p:spPr>
        <p:txBody>
          <a:bodyPr>
            <a:spAutoFit/>
          </a:bodyPr>
          <a:lstStyle/>
          <a:p>
            <a:r>
              <a:rPr lang="tr-TR" sz="3200" dirty="0"/>
              <a:t>For the method to be successful, it is preferred that the internal standard signal is located near the analyte peak at a distance of peaks (RS&gt; 1.25) of the other substances in the sample. When an appropriate internal standard is used, the relative error is around 0.5-1%.</a:t>
            </a:r>
            <a:endParaRPr lang="tr-TR" sz="3200" dirty="0"/>
          </a:p>
        </p:txBody>
      </p:sp>
    </p:spTree>
    <p:extLst>
      <p:ext uri="{BB962C8B-B14F-4D97-AF65-F5344CB8AC3E}">
        <p14:creationId xmlns:p14="http://schemas.microsoft.com/office/powerpoint/2010/main" val="3749162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65777" y="1665238"/>
            <a:ext cx="7755467" cy="4524315"/>
          </a:xfrm>
          <a:prstGeom prst="rect">
            <a:avLst/>
          </a:prstGeom>
        </p:spPr>
        <p:txBody>
          <a:bodyPr wrap="square">
            <a:spAutoFit/>
          </a:bodyPr>
          <a:lstStyle/>
          <a:p>
            <a:r>
              <a:rPr lang="tr-TR" sz="3200" dirty="0" smtClean="0"/>
              <a:t>4. Area Normalization:</a:t>
            </a:r>
          </a:p>
          <a:p>
            <a:endParaRPr lang="tr-TR" sz="3200" dirty="0" smtClean="0"/>
          </a:p>
          <a:p>
            <a:r>
              <a:rPr lang="tr-TR" sz="3200" dirty="0" smtClean="0"/>
              <a:t>The areas of all the peaks in the chromatogram are calculated and corrected by multiplying by the known detector detection factor for each compound. The concentration of the analyte is calculated by dividing the area of the analyte peak by the total peak areas.</a:t>
            </a:r>
            <a:endParaRPr lang="tr-TR" sz="3200" dirty="0"/>
          </a:p>
        </p:txBody>
      </p:sp>
    </p:spTree>
    <p:extLst>
      <p:ext uri="{BB962C8B-B14F-4D97-AF65-F5344CB8AC3E}">
        <p14:creationId xmlns:p14="http://schemas.microsoft.com/office/powerpoint/2010/main" val="604529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19022" y="1518482"/>
            <a:ext cx="7394222" cy="3539430"/>
          </a:xfrm>
          <a:prstGeom prst="rect">
            <a:avLst/>
          </a:prstGeom>
        </p:spPr>
        <p:txBody>
          <a:bodyPr wrap="square">
            <a:spAutoFit/>
          </a:bodyPr>
          <a:lstStyle/>
          <a:p>
            <a:r>
              <a:rPr lang="tr-TR" sz="3200" dirty="0" smtClean="0"/>
              <a:t>Multivariable calibration algorithms:</a:t>
            </a:r>
          </a:p>
          <a:p>
            <a:endParaRPr lang="tr-TR" sz="3200" dirty="0" smtClean="0"/>
          </a:p>
          <a:p>
            <a:r>
              <a:rPr lang="tr-TR" sz="3200" dirty="0" smtClean="0"/>
              <a:t>The classic least squares method:</a:t>
            </a:r>
          </a:p>
          <a:p>
            <a:endParaRPr lang="tr-TR" sz="3200" dirty="0" smtClean="0"/>
          </a:p>
          <a:p>
            <a:r>
              <a:rPr lang="tr-TR" sz="3200" dirty="0" smtClean="0"/>
              <a:t>The explanations here are made for spectrophotometric studies. A = K x C (according to the Lambert-Beer law).</a:t>
            </a:r>
            <a:endParaRPr lang="tr-TR" sz="3200" dirty="0"/>
          </a:p>
        </p:txBody>
      </p:sp>
    </p:spTree>
    <p:extLst>
      <p:ext uri="{BB962C8B-B14F-4D97-AF65-F5344CB8AC3E}">
        <p14:creationId xmlns:p14="http://schemas.microsoft.com/office/powerpoint/2010/main" val="3874129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99733" y="1006607"/>
            <a:ext cx="8816622" cy="4524315"/>
          </a:xfrm>
          <a:prstGeom prst="rect">
            <a:avLst/>
          </a:prstGeom>
        </p:spPr>
        <p:txBody>
          <a:bodyPr wrap="square">
            <a:spAutoFit/>
          </a:bodyPr>
          <a:lstStyle/>
          <a:p>
            <a:pPr marL="342900" indent="-342900">
              <a:buAutoNum type="alphaLcParenR"/>
            </a:pPr>
            <a:r>
              <a:rPr lang="tr-TR" sz="3200" dirty="0" smtClean="0"/>
              <a:t>Advantages of the method;</a:t>
            </a:r>
          </a:p>
          <a:p>
            <a:endParaRPr lang="tr-TR" sz="3200" dirty="0" smtClean="0"/>
          </a:p>
          <a:p>
            <a:r>
              <a:rPr lang="tr-TR" sz="3200" dirty="0" smtClean="0"/>
              <a:t>i) calculations are fast, ii) no wavelength selection is required in calibrations, iii)</a:t>
            </a:r>
          </a:p>
          <a:p>
            <a:r>
              <a:rPr lang="tr-TR" sz="3200" dirty="0" smtClean="0"/>
              <a:t>b) Disadvantages of the method;</a:t>
            </a:r>
          </a:p>
          <a:p>
            <a:endParaRPr lang="tr-TR" sz="3200" dirty="0" smtClean="0"/>
          </a:p>
          <a:p>
            <a:r>
              <a:rPr lang="tr-TR" sz="3200" dirty="0" smtClean="0"/>
              <a:t>i) the exact composition of calibration mixtures for each component should be known for this calibration, </a:t>
            </a:r>
            <a:endParaRPr lang="tr-TR" sz="3200" dirty="0"/>
          </a:p>
        </p:txBody>
      </p:sp>
    </p:spTree>
    <p:extLst>
      <p:ext uri="{BB962C8B-B14F-4D97-AF65-F5344CB8AC3E}">
        <p14:creationId xmlns:p14="http://schemas.microsoft.com/office/powerpoint/2010/main" val="5349278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356</Words>
  <Application>Microsoft Office PowerPoint</Application>
  <PresentationFormat>Widescreen</PresentationFormat>
  <Paragraphs>23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kullanicii</dc:creator>
  <cp:lastModifiedBy>kullanicii</cp:lastModifiedBy>
  <cp:revision>11</cp:revision>
  <dcterms:created xsi:type="dcterms:W3CDTF">2018-03-13T11:35:20Z</dcterms:created>
  <dcterms:modified xsi:type="dcterms:W3CDTF">2018-04-09T08:36:03Z</dcterms:modified>
</cp:coreProperties>
</file>