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307" r:id="rId4"/>
    <p:sldId id="305" r:id="rId5"/>
    <p:sldId id="308" r:id="rId6"/>
    <p:sldId id="310" r:id="rId7"/>
    <p:sldId id="320" r:id="rId8"/>
    <p:sldId id="336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B6A1B-AC7C-478D-8D4C-275487A4B43C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21940-B154-43DC-9F1B-ED1860D78E4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1940-B154-43DC-9F1B-ED1860D78E45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/>
              <a:t>Velcro is widely known example of </a:t>
            </a:r>
            <a:r>
              <a:rPr lang="en-US" sz="1200" b="1" dirty="0" err="1" smtClean="0"/>
              <a:t>biomimicry</a:t>
            </a:r>
            <a:r>
              <a:rPr lang="en-US" sz="1200" b="1" dirty="0" smtClean="0"/>
              <a:t>. You may have worn shoes with </a:t>
            </a:r>
            <a:r>
              <a:rPr lang="en-US" sz="1200" b="1" dirty="0" err="1" smtClean="0"/>
              <a:t>velcro</a:t>
            </a:r>
            <a:r>
              <a:rPr lang="en-US" sz="1200" b="1" dirty="0" smtClean="0"/>
              <a:t> straps as a youngster and you can certainly look forward to wearing the same kind of shoes in retirement.</a:t>
            </a:r>
            <a:br>
              <a:rPr lang="en-US" sz="1200" b="1" dirty="0" smtClean="0"/>
            </a:br>
            <a:r>
              <a:rPr lang="en-US" sz="1200" b="1" dirty="0" smtClean="0"/>
              <a:t> </a:t>
            </a:r>
            <a:br>
              <a:rPr lang="en-US" sz="1200" b="1" dirty="0" smtClean="0"/>
            </a:br>
            <a:r>
              <a:rPr lang="en-US" sz="1200" b="1" dirty="0" smtClean="0"/>
              <a:t>Velcro was invented by Swiss engineer George de </a:t>
            </a:r>
            <a:r>
              <a:rPr lang="en-US" sz="1200" b="1" dirty="0" err="1" smtClean="0"/>
              <a:t>Mestral</a:t>
            </a:r>
            <a:r>
              <a:rPr lang="en-US" sz="1200" b="1" dirty="0" smtClean="0"/>
              <a:t> in 1941 after he removed burrs from his dog and decided to take a closer look at how they worked. The small hooks found at the end of the burr needles inspired him to create the now ubiquitous Velcro. Think about it: without this material, the world wouldn't know Velcro jumping — a sport in which people dressed in full suits of Velcro attempt to throw their bodies as high up on a wall as possible. 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BEE6-BA92-4697-8939-B60B216463A0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Source last accessed 20100201</a:t>
            </a:r>
          </a:p>
          <a:p>
            <a:r>
              <a:rPr lang="en-US" dirty="0" smtClean="0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Work done at U Evanston</a:t>
            </a:r>
          </a:p>
          <a:p>
            <a:endParaRPr lang="en-US" dirty="0" smtClean="0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 smtClean="0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D6320-DA59-6A44-9890-7B7E504AD5B3}" type="slidenum">
              <a:rPr lang="en-US" smtClean="0">
                <a:latin typeface="Times New Roman" pitchFamily="-105" charset="0"/>
              </a:rPr>
              <a:pPr/>
              <a:t>7</a:t>
            </a:fld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D5EB-E9B2-498A-9FDC-6BCCBA4060B3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A198-C957-431D-9CA3-682B4DC61C12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AEF-1C2D-4DCB-94EF-9FFB140DD6FC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1F-9055-445E-A3B8-A17FD5C4E079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FC6D-BE30-41CD-90B1-18C5FA240813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264-C88A-4E9E-9ABC-36BF4D8E658D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2D9-1C88-4086-A9BB-EF4F8DCED51A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828B-C8B0-4A2A-B2BD-C5FA9E8AE820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9B8B-0D6B-4AAB-8B98-40DD6B457D35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B7D4-2B86-4C86-9199-2F936EED5A7B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7C8E-E05E-4AFA-A00A-B3E7700135EA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5F92-D250-404F-A706-895A9D8E4CDF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154559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Bitkilerden Esinlenen Tasarımlar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2000" b="1" dirty="0" smtClean="0">
                <a:solidFill>
                  <a:schemeClr val="bg1"/>
                </a:solidFill>
              </a:rPr>
              <a:t>Dr. Arzu </a:t>
            </a:r>
            <a:r>
              <a:rPr lang="tr-TR" sz="2000" b="1" dirty="0" err="1" smtClean="0">
                <a:solidFill>
                  <a:schemeClr val="bg1"/>
                </a:solidFill>
              </a:rPr>
              <a:t>Gürsoy</a:t>
            </a:r>
            <a:r>
              <a:rPr lang="tr-TR" sz="2000" b="1" dirty="0" smtClean="0">
                <a:solidFill>
                  <a:schemeClr val="bg1"/>
                </a:solidFill>
              </a:rPr>
              <a:t> Ergen</a:t>
            </a:r>
          </a:p>
          <a:p>
            <a:pPr>
              <a:spcBef>
                <a:spcPts val="0"/>
              </a:spcBef>
            </a:pPr>
            <a:r>
              <a:rPr lang="tr-TR" sz="2000" b="1" dirty="0" smtClean="0">
                <a:solidFill>
                  <a:schemeClr val="bg1"/>
                </a:solidFill>
              </a:rPr>
              <a:t>Fen Fakültesi</a:t>
            </a:r>
          </a:p>
          <a:p>
            <a:pPr>
              <a:spcBef>
                <a:spcPts val="0"/>
              </a:spcBef>
            </a:pPr>
            <a:r>
              <a:rPr lang="tr-TR" sz="2000" b="1" dirty="0" smtClean="0">
                <a:solidFill>
                  <a:schemeClr val="bg1"/>
                </a:solidFill>
              </a:rPr>
              <a:t>Biyoloji Bölümü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7438084" y="6309320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Gölalan-Samsun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 txBox="1">
            <a:spLocks noChangeArrowheads="1"/>
          </p:cNvSpPr>
          <p:nvPr/>
        </p:nvSpPr>
        <p:spPr bwMode="auto">
          <a:xfrm>
            <a:off x="760413" y="1989138"/>
            <a:ext cx="80772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endParaRPr lang="en-GB" b="1" dirty="0">
              <a:solidFill>
                <a:srgbClr val="595959"/>
              </a:solidFill>
              <a:latin typeface="Helvetica Neue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95536" y="980728"/>
            <a:ext cx="7128792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b="1" dirty="0" smtClean="0">
                <a:solidFill>
                  <a:schemeClr val="bg1"/>
                </a:solidFill>
              </a:rPr>
              <a:t>Kendini temizleyen boyalar</a:t>
            </a:r>
          </a:p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da-DK" b="1" dirty="0" smtClean="0">
                <a:solidFill>
                  <a:schemeClr val="bg1"/>
                </a:solidFill>
              </a:rPr>
              <a:t>Kendi Kendini Temizleyen Tekstiller</a:t>
            </a:r>
            <a:endParaRPr lang="tr-TR" b="1" dirty="0" smtClean="0">
              <a:solidFill>
                <a:schemeClr val="bg1"/>
              </a:solidFill>
            </a:endParaRPr>
          </a:p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en-GB" b="1" dirty="0" err="1" smtClean="0">
                <a:solidFill>
                  <a:schemeClr val="bg1"/>
                </a:solidFill>
              </a:rPr>
              <a:t>Vel</a:t>
            </a:r>
            <a:r>
              <a:rPr lang="tr-TR" b="1" dirty="0" smtClean="0">
                <a:solidFill>
                  <a:schemeClr val="bg1"/>
                </a:solidFill>
              </a:rPr>
              <a:t>k</a:t>
            </a:r>
            <a:r>
              <a:rPr lang="en-GB" b="1" dirty="0" err="1" smtClean="0">
                <a:solidFill>
                  <a:schemeClr val="bg1"/>
                </a:solidFill>
              </a:rPr>
              <a:t>ro</a:t>
            </a:r>
            <a:r>
              <a:rPr lang="en-GB" b="1" dirty="0" smtClean="0">
                <a:solidFill>
                  <a:schemeClr val="bg1"/>
                </a:solidFill>
              </a:rPr>
              <a:t> – </a:t>
            </a:r>
            <a:r>
              <a:rPr lang="tr-TR" b="1" dirty="0" smtClean="0">
                <a:solidFill>
                  <a:schemeClr val="bg1"/>
                </a:solidFill>
              </a:rPr>
              <a:t>cırt cırt</a:t>
            </a:r>
          </a:p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BMW</a:t>
            </a:r>
            <a:r>
              <a:rPr lang="tr-TR" b="1" dirty="0" smtClean="0">
                <a:solidFill>
                  <a:schemeClr val="bg1"/>
                </a:solidFill>
              </a:rPr>
              <a:t>’</a:t>
            </a:r>
            <a:r>
              <a:rPr lang="tr-TR" b="1" dirty="0" err="1" smtClean="0">
                <a:solidFill>
                  <a:schemeClr val="bg1"/>
                </a:solidFill>
              </a:rPr>
              <a:t>nin</a:t>
            </a:r>
            <a:r>
              <a:rPr lang="tr-TR" b="1" dirty="0" smtClean="0">
                <a:solidFill>
                  <a:schemeClr val="bg1"/>
                </a:solidFill>
              </a:rPr>
              <a:t> çalışanları için koruyucu ekipman tasarımları</a:t>
            </a:r>
          </a:p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b="1" dirty="0" err="1" smtClean="0">
                <a:solidFill>
                  <a:schemeClr val="bg1"/>
                </a:solidFill>
              </a:rPr>
              <a:t>Kompozit</a:t>
            </a:r>
            <a:r>
              <a:rPr lang="tr-TR" b="1" dirty="0" smtClean="0">
                <a:solidFill>
                  <a:schemeClr val="bg1"/>
                </a:solidFill>
              </a:rPr>
              <a:t> madde=Bileşik madde</a:t>
            </a:r>
          </a:p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b="1" dirty="0" smtClean="0">
                <a:solidFill>
                  <a:schemeClr val="bg1"/>
                </a:solidFill>
              </a:rPr>
              <a:t>Su Mikserleri – Gala Çiçekleri</a:t>
            </a:r>
          </a:p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b="1" dirty="0" smtClean="0">
                <a:solidFill>
                  <a:schemeClr val="bg1"/>
                </a:solidFill>
              </a:rPr>
              <a:t>Burç Halife</a:t>
            </a:r>
          </a:p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b="1" dirty="0" err="1" smtClean="0">
                <a:solidFill>
                  <a:schemeClr val="bg1"/>
                </a:solidFill>
              </a:rPr>
              <a:t>Fibonacci</a:t>
            </a:r>
            <a:r>
              <a:rPr lang="tr-TR" b="1" dirty="0" smtClean="0">
                <a:solidFill>
                  <a:schemeClr val="bg1"/>
                </a:solidFill>
              </a:rPr>
              <a:t> dizilimli solar aynalı kent - İspanya</a:t>
            </a:r>
            <a:endParaRPr lang="en-US" b="1" dirty="0" smtClean="0">
              <a:solidFill>
                <a:schemeClr val="bg1"/>
              </a:solidFill>
            </a:endParaRPr>
          </a:p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b="1" dirty="0" err="1" smtClean="0">
                <a:solidFill>
                  <a:schemeClr val="bg1"/>
                </a:solidFill>
              </a:rPr>
              <a:t>Fotovoltik</a:t>
            </a:r>
            <a:r>
              <a:rPr lang="tr-TR" b="1" dirty="0" smtClean="0">
                <a:solidFill>
                  <a:schemeClr val="bg1"/>
                </a:solidFill>
              </a:rPr>
              <a:t> güneş panelleri</a:t>
            </a:r>
          </a:p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b="1" dirty="0" smtClean="0">
                <a:solidFill>
                  <a:schemeClr val="bg1"/>
                </a:solidFill>
              </a:rPr>
              <a:t>Nükleer atıkların sinekkapan bitkisi ile temizlenmesi</a:t>
            </a:r>
          </a:p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tr-TR" b="1" dirty="0" smtClean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İngiltere Hava Kuvvetleri tulumları= Kozalak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altLang="en-US" b="1" dirty="0" smtClean="0">
              <a:solidFill>
                <a:schemeClr val="bg1"/>
              </a:solidFill>
              <a:cs typeface="Arial" charset="0"/>
            </a:endParaRPr>
          </a:p>
          <a:p>
            <a:pPr marL="457200" indent="-457200" algn="just" defTabSz="457200" eaLnBrk="0" hangingPunct="0">
              <a:spcBef>
                <a:spcPct val="20000"/>
              </a:spcBef>
              <a:buFont typeface="Helvetica Neue" charset="0"/>
              <a:buAutoNum type="arabicPeriod"/>
            </a:pPr>
            <a:r>
              <a:rPr lang="en-US" altLang="en-US" b="1" dirty="0" smtClean="0">
                <a:solidFill>
                  <a:schemeClr val="bg1"/>
                </a:solidFill>
              </a:rPr>
              <a:t>Sydney Opera </a:t>
            </a:r>
            <a:r>
              <a:rPr lang="tr-TR" altLang="en-US" b="1" dirty="0" smtClean="0">
                <a:solidFill>
                  <a:schemeClr val="bg1"/>
                </a:solidFill>
              </a:rPr>
              <a:t>Evi</a:t>
            </a:r>
            <a:endParaRPr lang="tr-TR" altLang="en-US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596041" y="6309320"/>
            <a:ext cx="364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Ankara Üniversitesi 10. Yıl yerleşkesi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960" y="1124284"/>
            <a:ext cx="4277024" cy="3041351"/>
            <a:chOff x="1475656" y="772525"/>
            <a:chExt cx="6781108" cy="45695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772525"/>
              <a:ext cx="2100270" cy="2803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567" y="881405"/>
              <a:ext cx="3342197" cy="4460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ounded Rectangle 8"/>
          <p:cNvSpPr/>
          <p:nvPr/>
        </p:nvSpPr>
        <p:spPr>
          <a:xfrm>
            <a:off x="4463480" y="1196752"/>
            <a:ext cx="4680520" cy="2417682"/>
          </a:xfrm>
          <a:prstGeom prst="roundRect">
            <a:avLst>
              <a:gd name="adj" fmla="val 862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n-GB" kern="50" dirty="0" smtClean="0">
                <a:solidFill>
                  <a:schemeClr val="tx1"/>
                </a:solidFill>
                <a:ea typeface="SimSun"/>
                <a:cs typeface="Mangal"/>
              </a:rPr>
              <a:t>1948'de </a:t>
            </a:r>
            <a:r>
              <a:rPr lang="en-GB" kern="50" dirty="0" err="1" smtClean="0">
                <a:solidFill>
                  <a:schemeClr val="tx1"/>
                </a:solidFill>
                <a:ea typeface="SimSun"/>
                <a:cs typeface="Mangal"/>
              </a:rPr>
              <a:t>İsviçreli</a:t>
            </a:r>
            <a:r>
              <a:rPr lang="en-GB" kern="50" dirty="0" smtClean="0">
                <a:solidFill>
                  <a:schemeClr val="tx1"/>
                </a:solidFill>
                <a:ea typeface="SimSun"/>
                <a:cs typeface="Mangal"/>
              </a:rPr>
              <a:t> </a:t>
            </a:r>
            <a:r>
              <a:rPr lang="en-GB" kern="50" dirty="0" err="1" smtClean="0">
                <a:solidFill>
                  <a:schemeClr val="tx1"/>
                </a:solidFill>
                <a:ea typeface="SimSun"/>
                <a:cs typeface="Mangal"/>
              </a:rPr>
              <a:t>mühendis</a:t>
            </a:r>
            <a:r>
              <a:rPr lang="en-GB" kern="50" dirty="0" smtClean="0">
                <a:solidFill>
                  <a:schemeClr val="tx1"/>
                </a:solidFill>
                <a:ea typeface="SimSun"/>
                <a:cs typeface="Mangal"/>
              </a:rPr>
              <a:t> George de </a:t>
            </a:r>
            <a:r>
              <a:rPr lang="en-GB" kern="50" dirty="0" err="1" smtClean="0">
                <a:solidFill>
                  <a:schemeClr val="tx1"/>
                </a:solidFill>
                <a:ea typeface="SimSun"/>
                <a:cs typeface="Mangal"/>
              </a:rPr>
              <a:t>Mestral</a:t>
            </a:r>
            <a:r>
              <a:rPr lang="en-GB" kern="50" dirty="0" smtClean="0">
                <a:solidFill>
                  <a:schemeClr val="tx1"/>
                </a:solidFill>
                <a:ea typeface="SimSun"/>
                <a:cs typeface="Mangal"/>
              </a:rPr>
              <a:t> </a:t>
            </a:r>
            <a:r>
              <a:rPr lang="tr-TR" kern="50" dirty="0" smtClean="0">
                <a:solidFill>
                  <a:schemeClr val="tx1"/>
                </a:solidFill>
                <a:ea typeface="SimSun"/>
                <a:cs typeface="Mangal"/>
              </a:rPr>
              <a:t>Alplerde </a:t>
            </a:r>
            <a:r>
              <a:rPr lang="en-GB" kern="50" dirty="0" err="1" smtClean="0">
                <a:solidFill>
                  <a:schemeClr val="tx1"/>
                </a:solidFill>
                <a:ea typeface="SimSun"/>
                <a:cs typeface="Mangal"/>
              </a:rPr>
              <a:t>köpeğini</a:t>
            </a:r>
            <a:r>
              <a:rPr lang="en-GB" kern="50" dirty="0" smtClean="0">
                <a:solidFill>
                  <a:schemeClr val="tx1"/>
                </a:solidFill>
                <a:ea typeface="SimSun"/>
                <a:cs typeface="Mangal"/>
              </a:rPr>
              <a:t> </a:t>
            </a:r>
            <a:r>
              <a:rPr lang="en-GB" kern="50" dirty="0" err="1" smtClean="0">
                <a:solidFill>
                  <a:schemeClr val="tx1"/>
                </a:solidFill>
                <a:ea typeface="SimSun"/>
                <a:cs typeface="Mangal"/>
              </a:rPr>
              <a:t>gezdiri</a:t>
            </a:r>
            <a:r>
              <a:rPr lang="tr-TR" kern="50" dirty="0" err="1" smtClean="0">
                <a:solidFill>
                  <a:schemeClr val="tx1"/>
                </a:solidFill>
                <a:ea typeface="SimSun"/>
                <a:cs typeface="Mangal"/>
              </a:rPr>
              <a:t>rken</a:t>
            </a:r>
            <a:r>
              <a:rPr lang="tr-TR" kern="50" dirty="0" smtClean="0">
                <a:solidFill>
                  <a:schemeClr val="tx1"/>
                </a:solidFill>
                <a:ea typeface="SimSun"/>
                <a:cs typeface="Mangal"/>
              </a:rPr>
              <a:t> hem köpeğinin hem de kendi pantolonu ve çoraplarının dul avrat otu pıtraklarıyla kaplandığını gördü</a:t>
            </a:r>
            <a:r>
              <a:rPr lang="en-GB" kern="50" dirty="0" smtClean="0">
                <a:solidFill>
                  <a:schemeClr val="tx1"/>
                </a:solidFill>
                <a:ea typeface="SimSun"/>
                <a:cs typeface="Mangal"/>
              </a:rPr>
              <a:t>.</a:t>
            </a:r>
            <a:r>
              <a:rPr lang="tr-TR" kern="50" dirty="0" smtClean="0">
                <a:solidFill>
                  <a:schemeClr val="tx1"/>
                </a:solidFill>
                <a:ea typeface="SimSun"/>
                <a:cs typeface="Mangal"/>
              </a:rPr>
              <a:t> </a:t>
            </a:r>
            <a:endParaRPr lang="en-GB" kern="50" dirty="0" smtClean="0">
              <a:solidFill>
                <a:schemeClr val="tx1"/>
              </a:solidFill>
              <a:ea typeface="SimSun"/>
              <a:cs typeface="Mang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8640"/>
            <a:ext cx="7697212" cy="120031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>Cırt </a:t>
            </a:r>
            <a:r>
              <a:rPr lang="tr-TR" sz="2400" b="1" dirty="0" err="1" smtClean="0">
                <a:solidFill>
                  <a:srgbClr val="C00000"/>
                </a:solidFill>
              </a:rPr>
              <a:t>cırtın</a:t>
            </a:r>
            <a:r>
              <a:rPr lang="tr-TR" sz="2400" b="1" dirty="0" smtClean="0">
                <a:solidFill>
                  <a:srgbClr val="C00000"/>
                </a:solidFill>
              </a:rPr>
              <a:t> icadı: Bir mühendis, bir köpek ve dul avrat otu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err="1" smtClean="0">
                <a:solidFill>
                  <a:srgbClr val="C00000"/>
                </a:solidFill>
              </a:rPr>
              <a:t>velours</a:t>
            </a:r>
            <a:r>
              <a:rPr lang="tr-TR" sz="2400" b="1" dirty="0" smtClean="0">
                <a:solidFill>
                  <a:srgbClr val="C00000"/>
                </a:solidFill>
              </a:rPr>
              <a:t> (kadife) ve </a:t>
            </a:r>
            <a:r>
              <a:rPr lang="tr-TR" sz="2400" b="1" dirty="0" err="1" smtClean="0">
                <a:solidFill>
                  <a:srgbClr val="C00000"/>
                </a:solidFill>
              </a:rPr>
              <a:t>Crochet</a:t>
            </a:r>
            <a:r>
              <a:rPr lang="tr-TR" sz="2400" b="1" dirty="0" smtClean="0">
                <a:solidFill>
                  <a:srgbClr val="C00000"/>
                </a:solidFill>
              </a:rPr>
              <a:t> (kanca)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8" y="2635173"/>
            <a:ext cx="1367786" cy="16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51520" y="4437112"/>
            <a:ext cx="4627765" cy="2232248"/>
          </a:xfrm>
          <a:prstGeom prst="roundRect">
            <a:avLst>
              <a:gd name="adj" fmla="val 862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tr-TR" dirty="0" smtClean="0">
                <a:solidFill>
                  <a:schemeClr val="tx1"/>
                </a:solidFill>
              </a:rPr>
              <a:t>Bu otlardan bir tanesini mikroskopla inceleyen </a:t>
            </a:r>
            <a:r>
              <a:rPr lang="tr-TR" dirty="0" err="1" smtClean="0">
                <a:solidFill>
                  <a:schemeClr val="tx1"/>
                </a:solidFill>
              </a:rPr>
              <a:t>Mestral</a:t>
            </a:r>
            <a:r>
              <a:rPr lang="tr-TR" dirty="0" smtClean="0">
                <a:solidFill>
                  <a:schemeClr val="tx1"/>
                </a:solidFill>
              </a:rPr>
              <a:t>, kürklere ve çoraplara kolayca takılan basit bir kanca tasarımı keşfeder.</a:t>
            </a:r>
            <a:r>
              <a:rPr lang="en-GB" kern="50" dirty="0" smtClean="0">
                <a:solidFill>
                  <a:schemeClr val="tx1"/>
                </a:solidFill>
                <a:ea typeface="SimSun"/>
                <a:cs typeface="Mangal"/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İki yüzeyli bant için denemeler yapmaya başlıyor. Bir yüzeyi sert minik kancalar şeklinde, diğer yüzeyiyse bu kancaların takılacağı yumuşak halkalar şeklinde hazırlıyor</a:t>
            </a:r>
            <a:endParaRPr lang="en-GB" kern="50" dirty="0" smtClean="0">
              <a:solidFill>
                <a:schemeClr val="tx1"/>
              </a:solidFill>
              <a:ea typeface="SimSun"/>
              <a:cs typeface="Mangal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70" y="5348989"/>
            <a:ext cx="1973095" cy="13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34990"/>
            <a:ext cx="1769200" cy="11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1" b="17269"/>
          <a:stretch/>
        </p:blipFill>
        <p:spPr bwMode="auto">
          <a:xfrm>
            <a:off x="7308304" y="5550401"/>
            <a:ext cx="1657206" cy="83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1026" name="Picture 2" descr="C:\Users\ARZU\Desktop\velcro mikrosko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3645024"/>
            <a:ext cx="2430658" cy="1567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3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4velcro_coll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7113476" cy="3793854"/>
          </a:xfrm>
          <a:noFill/>
          <a:ln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1000" y="260648"/>
            <a:ext cx="50550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Burr = </a:t>
            </a:r>
            <a:r>
              <a:rPr lang="en-US" sz="3200" b="1" dirty="0" smtClean="0">
                <a:solidFill>
                  <a:srgbClr val="C00000"/>
                </a:solidFill>
              </a:rPr>
              <a:t>Velcro</a:t>
            </a:r>
            <a:r>
              <a:rPr lang="tr-TR" sz="3200" b="1" dirty="0" smtClean="0">
                <a:solidFill>
                  <a:srgbClr val="C00000"/>
                </a:solidFill>
              </a:rPr>
              <a:t> = Cırt cırt</a:t>
            </a:r>
          </a:p>
          <a:p>
            <a:pPr algn="ctr"/>
            <a:r>
              <a:rPr lang="tr-TR" sz="2400" b="1" dirty="0" err="1" smtClean="0">
                <a:solidFill>
                  <a:srgbClr val="C00000"/>
                </a:solidFill>
              </a:rPr>
              <a:t>velours</a:t>
            </a:r>
            <a:r>
              <a:rPr lang="tr-TR" sz="2400" b="1" dirty="0" smtClean="0">
                <a:solidFill>
                  <a:srgbClr val="C00000"/>
                </a:solidFill>
              </a:rPr>
              <a:t> (kadife) ve </a:t>
            </a:r>
            <a:r>
              <a:rPr lang="tr-TR" sz="2400" b="1" dirty="0" err="1" smtClean="0">
                <a:solidFill>
                  <a:srgbClr val="C00000"/>
                </a:solidFill>
              </a:rPr>
              <a:t>Crochet</a:t>
            </a:r>
            <a:r>
              <a:rPr lang="tr-TR" sz="2400" b="1" dirty="0" smtClean="0">
                <a:solidFill>
                  <a:srgbClr val="C00000"/>
                </a:solidFill>
              </a:rPr>
              <a:t> (kanca)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5229200"/>
            <a:ext cx="81369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 smtClean="0"/>
              <a:t>İki ana bileşenden oluşur; iki çizgisel kumaş bant (ya da alternatif olarak, yuvarlak "nokta" ya da kareler) birbirlerinin karşıt yüzeylerine kenetlenerek yapışırlar.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 smtClean="0"/>
              <a:t> İlk bileşen küçük kancalardan ve ikinci bileşen de küçük ve "kıllı" parçalardan oluşur.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 smtClean="0">
                <a:ea typeface="Calibri" pitchFamily="34" charset="0"/>
                <a:cs typeface="Times New Roman" pitchFamily="18" charset="0"/>
              </a:rPr>
              <a:t>Kumaş üzerinde bir tarafta lifler diğer tarafta ise minyatür kancalardan oluşur.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tr-TR" sz="2200" b="1" dirty="0" err="1" smtClean="0">
                <a:solidFill>
                  <a:srgbClr val="C00000"/>
                </a:solidFill>
              </a:rPr>
              <a:t>Pomelo</a:t>
            </a:r>
            <a:r>
              <a:rPr lang="tr-TR" sz="2200" b="1" dirty="0" smtClean="0">
                <a:solidFill>
                  <a:srgbClr val="C00000"/>
                </a:solidFill>
              </a:rPr>
              <a:t> meyvesi (</a:t>
            </a:r>
            <a:r>
              <a:rPr lang="tr-TR" sz="2200" b="1" dirty="0" err="1" smtClean="0">
                <a:solidFill>
                  <a:srgbClr val="C00000"/>
                </a:solidFill>
              </a:rPr>
              <a:t>Citrus</a:t>
            </a:r>
            <a:r>
              <a:rPr lang="tr-TR" sz="2200" b="1" dirty="0" smtClean="0">
                <a:solidFill>
                  <a:srgbClr val="C00000"/>
                </a:solidFill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</a:rPr>
              <a:t>maxima</a:t>
            </a:r>
            <a:r>
              <a:rPr lang="tr-TR" sz="2200" b="1" dirty="0" smtClean="0">
                <a:solidFill>
                  <a:srgbClr val="C00000"/>
                </a:solidFill>
              </a:rPr>
              <a:t>), </a:t>
            </a:r>
            <a:r>
              <a:rPr lang="tr-TR" sz="2200" b="1" dirty="0" err="1" smtClean="0">
                <a:solidFill>
                  <a:srgbClr val="C00000"/>
                </a:solidFill>
              </a:rPr>
              <a:t>kompozit</a:t>
            </a:r>
            <a:r>
              <a:rPr lang="tr-TR" sz="2200" b="1" dirty="0" smtClean="0">
                <a:solidFill>
                  <a:srgbClr val="C00000"/>
                </a:solidFill>
              </a:rPr>
              <a:t> kabuğunun hiyerarşik organizasyonu nedeniyle mükemmel sönümleme özelliklerine sahiptir </a:t>
            </a:r>
            <a:br>
              <a:rPr lang="tr-TR" sz="2200" b="1" dirty="0" smtClean="0">
                <a:solidFill>
                  <a:srgbClr val="C00000"/>
                </a:solidFill>
              </a:rPr>
            </a:br>
            <a:r>
              <a:rPr lang="en-US" sz="2200" b="1" dirty="0" smtClean="0"/>
              <a:t> BMW, </a:t>
            </a:r>
            <a:r>
              <a:rPr lang="en-US" sz="2200" b="1" dirty="0" err="1" smtClean="0"/>
              <a:t>işçilerini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korumak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için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pomelo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meyvesin</a:t>
            </a:r>
            <a:r>
              <a:rPr lang="tr-TR" sz="2200" b="1" dirty="0" smtClean="0"/>
              <a:t>den ilham alır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tr-TR" sz="2400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2050" name="Picture 2" descr="C:\Users\ARZU\Desktop\pamel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038600" cy="2752017"/>
          </a:xfrm>
          <a:prstGeom prst="rect">
            <a:avLst/>
          </a:prstGeom>
          <a:noFill/>
        </p:spPr>
      </p:pic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/>
              <a:t>Greyfurt benzeri büyük bir meyvedir</a:t>
            </a:r>
          </a:p>
          <a:p>
            <a:r>
              <a:rPr lang="tr-TR" dirty="0" smtClean="0"/>
              <a:t>Olgun bir meyve 2-6 kg gelir</a:t>
            </a:r>
          </a:p>
          <a:p>
            <a:r>
              <a:rPr lang="tr-TR" dirty="0" smtClean="0"/>
              <a:t>Meyve taşıyan ağaçların maksimum yüksekliği 15 </a:t>
            </a:r>
            <a:r>
              <a:rPr lang="tr-TR" dirty="0" err="1" smtClean="0"/>
              <a:t>m'dir</a:t>
            </a:r>
            <a:r>
              <a:rPr lang="tr-TR" dirty="0" smtClean="0"/>
              <a:t>. </a:t>
            </a:r>
            <a:r>
              <a:rPr lang="en-US" dirty="0" smtClean="0"/>
              <a:t> </a:t>
            </a:r>
            <a:endParaRPr lang="tr-TR" dirty="0" smtClean="0"/>
          </a:p>
          <a:p>
            <a:r>
              <a:rPr lang="tr-TR" dirty="0" smtClean="0"/>
              <a:t>Bu meyveler 10 metreden fazla yükseklikten </a:t>
            </a:r>
            <a:r>
              <a:rPr lang="tr-TR" dirty="0" err="1" smtClean="0"/>
              <a:t>düşşeler</a:t>
            </a:r>
            <a:r>
              <a:rPr lang="tr-TR" dirty="0" smtClean="0"/>
              <a:t> bile tahrip olmaz.</a:t>
            </a:r>
          </a:p>
          <a:p>
            <a:r>
              <a:rPr lang="tr-TR" dirty="0" smtClean="0"/>
              <a:t>Mucize, kabuklarının yapısında yatmaktadır.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kabuk</a:t>
            </a:r>
            <a:r>
              <a:rPr lang="en-US" dirty="0" smtClean="0"/>
              <a:t>, </a:t>
            </a:r>
            <a:r>
              <a:rPr lang="en-US" dirty="0" err="1" smtClean="0"/>
              <a:t>güçlü</a:t>
            </a:r>
            <a:r>
              <a:rPr lang="en-US" dirty="0" smtClean="0"/>
              <a:t>,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zamanda</a:t>
            </a:r>
            <a:r>
              <a:rPr lang="en-US" dirty="0" smtClean="0"/>
              <a:t> </a:t>
            </a:r>
            <a:r>
              <a:rPr lang="en-US" dirty="0" err="1" smtClean="0"/>
              <a:t>deformasyona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verme</a:t>
            </a:r>
            <a:r>
              <a:rPr lang="tr-TR" dirty="0" smtClean="0"/>
              <a:t>yen </a:t>
            </a:r>
            <a:r>
              <a:rPr lang="en-US" dirty="0" err="1" smtClean="0"/>
              <a:t>esnek</a:t>
            </a:r>
            <a:r>
              <a:rPr lang="en-US" dirty="0" smtClean="0"/>
              <a:t>, </a:t>
            </a:r>
            <a:r>
              <a:rPr lang="en-US" dirty="0" err="1" smtClean="0"/>
              <a:t>kademeli</a:t>
            </a:r>
            <a:r>
              <a:rPr lang="en-US" dirty="0" smtClean="0"/>
              <a:t>, </a:t>
            </a:r>
            <a:r>
              <a:rPr lang="en-US" dirty="0" err="1" smtClean="0"/>
              <a:t>lifli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köpükten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Kabuğunun altındaki beyaz katman odacıklardan ve bu odacıkların arasındaki boşluklardan oluşan süngerimsi bir dokuya sahip </a:t>
            </a:r>
          </a:p>
          <a:p>
            <a:r>
              <a:rPr lang="tr-TR" dirty="0" smtClean="0"/>
              <a:t>BMW, çalışanları için koruyucu kask, eldiven tasarlamıştır.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3" name="Picture 3" descr="C:\Users\ARZU\Desktop\bmw-helm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4557192" cy="2028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44008" y="0"/>
            <a:ext cx="4499992" cy="1143000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rgbClr val="C00000"/>
                </a:solidFill>
              </a:rPr>
              <a:t>Pomelo</a:t>
            </a:r>
            <a:r>
              <a:rPr lang="tr-TR" sz="2800" b="1" dirty="0" smtClean="0">
                <a:solidFill>
                  <a:srgbClr val="C00000"/>
                </a:solidFill>
              </a:rPr>
              <a:t> meyvesi</a:t>
            </a: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8" name="Picture 4" descr="C:\Users\ARZU\Desktop\pamel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9972"/>
            <a:ext cx="5652120" cy="2043907"/>
          </a:xfrm>
          <a:prstGeom prst="rect">
            <a:avLst/>
          </a:prstGeom>
          <a:noFill/>
        </p:spPr>
      </p:pic>
      <p:pic>
        <p:nvPicPr>
          <p:cNvPr id="9" name="Picture 3" descr="C:\Users\ARZU\Desktop\exocarp-mesoc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486423" cy="1357666"/>
          </a:xfrm>
          <a:prstGeom prst="rect">
            <a:avLst/>
          </a:prstGeom>
          <a:noFill/>
        </p:spPr>
      </p:pic>
      <p:pic>
        <p:nvPicPr>
          <p:cNvPr id="11" name="Picture 3" descr="C:\Users\ARZU\Desktop\bmw-helmet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5628241" cy="2504843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5796136" y="908720"/>
            <a:ext cx="31683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Boşluklar iç kısımlarda daha büyüktür ve hava ya da sıvıyla doludur.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Meyve ağaçtan düştüğünde ve yere çarptığında bu sıvı yastık görevi görür.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Pomelonun</a:t>
            </a:r>
            <a:r>
              <a:rPr lang="tr-TR" dirty="0" smtClean="0"/>
              <a:t> kabuğu sıkılaşır ve sertleşir, böylece çarpma sonucu ortaya çıkan enerjiyi emer ve meyve parçalanmaz.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Motosiklet kasklarının tasarımında, araçların darbelere karşı korunmasında ve uzay istasyonlarında göktaşı çarpmasının yarattığı etkinin azaltılmasında kullanılabileceği düşünülüyor.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536504" cy="11430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ea typeface="ＭＳ Ｐゴシック" pitchFamily="-105" charset="-128"/>
                <a:cs typeface="ＭＳ Ｐゴシック" pitchFamily="-105" charset="-128"/>
              </a:rPr>
              <a:t>Venüs Sinekkapan bitkisi =</a:t>
            </a:r>
            <a:r>
              <a:rPr lang="en-US" sz="2800" b="1" dirty="0" smtClean="0">
                <a:solidFill>
                  <a:srgbClr val="C00000"/>
                </a:solidFill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</a:rPr>
              <a:t>Nükleer atıkların temizlenmesi </a:t>
            </a:r>
            <a:endParaRPr lang="en-US" sz="2800" b="1" dirty="0" smtClean="0">
              <a:solidFill>
                <a:srgbClr val="C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843" name="Content Placeholder 4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608512" cy="6048672"/>
          </a:xfrm>
        </p:spPr>
        <p:txBody>
          <a:bodyPr>
            <a:noAutofit/>
          </a:bodyPr>
          <a:lstStyle/>
          <a:p>
            <a:r>
              <a:rPr lang="tr-TR" sz="1800" dirty="0" smtClean="0"/>
              <a:t>Northwestern Üniversitesi’nden </a:t>
            </a:r>
            <a:r>
              <a:rPr lang="tr-TR" sz="1800" dirty="0" err="1" smtClean="0"/>
              <a:t>Nan</a:t>
            </a:r>
            <a:r>
              <a:rPr lang="tr-TR" sz="1800" dirty="0" smtClean="0"/>
              <a:t> Ding ve </a:t>
            </a:r>
            <a:r>
              <a:rPr lang="tr-TR" sz="1800" dirty="0" err="1" smtClean="0"/>
              <a:t>Mercouri</a:t>
            </a:r>
            <a:r>
              <a:rPr lang="tr-TR" sz="1800" dirty="0" smtClean="0"/>
              <a:t> </a:t>
            </a:r>
            <a:r>
              <a:rPr lang="tr-TR" sz="1800" dirty="0" err="1" smtClean="0"/>
              <a:t>Kanatzidis’in</a:t>
            </a:r>
            <a:r>
              <a:rPr lang="tr-TR" sz="1800" dirty="0" smtClean="0"/>
              <a:t> geliştirdiği </a:t>
            </a:r>
            <a:r>
              <a:rPr lang="tr-TR" sz="1800" dirty="0" err="1" smtClean="0"/>
              <a:t>sülfid</a:t>
            </a:r>
            <a:r>
              <a:rPr lang="tr-TR" sz="1800" dirty="0" smtClean="0"/>
              <a:t> içeren bir düzenektir.</a:t>
            </a:r>
          </a:p>
          <a:p>
            <a:r>
              <a:rPr lang="tr-TR" sz="1800" dirty="0" smtClean="0"/>
              <a:t>Venüs sinekkapan bitkisinden esinlenerek tasarlanmıştır.</a:t>
            </a:r>
          </a:p>
          <a:p>
            <a:r>
              <a:rPr lang="tr-TR" sz="1800" dirty="0" smtClean="0"/>
              <a:t>Venüs sinekkapanın moleküler bir benzeri olan malzeme, havada asılı duran nükleer atık parçacıklarını temizleyebilecektir.</a:t>
            </a:r>
          </a:p>
          <a:p>
            <a:r>
              <a:rPr lang="tr-TR" sz="1800" dirty="0" smtClean="0"/>
              <a:t>Bitkinin sinekleri kapan “çenesine” benzer, esnek bir uzantısı olan yapı, 0,8 nanometre ölçüsünde “pencerelere” sahiptir.</a:t>
            </a:r>
          </a:p>
          <a:p>
            <a:r>
              <a:rPr lang="tr-TR" sz="1800" dirty="0" smtClean="0"/>
              <a:t>Bu pencereler sezyum iyonlarının tam geçebileceği boyuttadır</a:t>
            </a:r>
          </a:p>
          <a:p>
            <a:r>
              <a:rPr lang="tr-TR" sz="1800" dirty="0" smtClean="0"/>
              <a:t>Sezyum iyonları pencerelerden içeri girdiği zaman </a:t>
            </a:r>
            <a:r>
              <a:rPr lang="tr-TR" sz="1800" dirty="0" err="1" smtClean="0"/>
              <a:t>sülfid</a:t>
            </a:r>
            <a:r>
              <a:rPr lang="tr-TR" sz="1800" dirty="0" smtClean="0"/>
              <a:t> iyonlarına bağlanmaktadır.</a:t>
            </a:r>
          </a:p>
          <a:p>
            <a:r>
              <a:rPr lang="tr-TR" sz="1800" dirty="0" smtClean="0"/>
              <a:t>Sonuçta malzemenin yapısı değişip, pencereler kapanınca sezyum içeride hapis kalmaktadır.</a:t>
            </a:r>
          </a:p>
          <a:p>
            <a:r>
              <a:rPr lang="tr-TR" sz="1800" dirty="0" smtClean="0"/>
              <a:t>Sentetik sinekkapan, nükleer çöplük bölgelerindeki radyoaktif sezyum iyonlarının temizlenebileceğini göstermiştir.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5122" name="Picture 2" descr="C:\Users\ARZU\Desktop\venus 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588" y="2204864"/>
            <a:ext cx="4158606" cy="28323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8172450" y="1052513"/>
            <a:ext cx="1223963" cy="2520950"/>
          </a:xfrm>
          <a:prstGeom prst="roundRect">
            <a:avLst>
              <a:gd name="adj" fmla="val 1265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2771775" y="6308725"/>
            <a:ext cx="6516688" cy="360363"/>
          </a:xfrm>
          <a:prstGeom prst="roundRect">
            <a:avLst>
              <a:gd name="adj" fmla="val 3032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-180975" y="4437063"/>
            <a:ext cx="4537075" cy="647700"/>
          </a:xfrm>
          <a:prstGeom prst="roundRect">
            <a:avLst>
              <a:gd name="adj" fmla="val 3032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424" cy="6178698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Bi</a:t>
            </a:r>
            <a:r>
              <a:rPr lang="tr-TR" dirty="0" smtClean="0"/>
              <a:t>y</a:t>
            </a:r>
            <a:r>
              <a:rPr lang="en-GB" dirty="0" err="1" smtClean="0"/>
              <a:t>omimi</a:t>
            </a:r>
            <a:r>
              <a:rPr lang="tr-TR" dirty="0" err="1" smtClean="0"/>
              <a:t>kri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6375" y="260350"/>
            <a:ext cx="7199313" cy="647700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/>
              <a:t>Tasarımcı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76375" y="1196975"/>
            <a:ext cx="3816350" cy="3384550"/>
          </a:xfrm>
          <a:prstGeom prst="roundRect">
            <a:avLst>
              <a:gd name="adj" fmla="val 10979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580063" y="1196975"/>
            <a:ext cx="3095625" cy="1439863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/>
              <a:t>“Ürün” neyden yapıldı</a:t>
            </a:r>
            <a:r>
              <a:rPr lang="en-GB" sz="2800" dirty="0" smtClean="0"/>
              <a:t>?</a:t>
            </a:r>
            <a:r>
              <a:rPr lang="tr-TR" sz="2800" dirty="0" smtClean="0"/>
              <a:t> Hammaddesi</a:t>
            </a:r>
            <a:endParaRPr lang="en-GB" sz="28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580063" y="2997200"/>
            <a:ext cx="3095625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ea typeface="ＭＳ Ｐゴシック" pitchFamily="34" charset="-128"/>
              </a:rPr>
              <a:t>“Ürün” doğadan nasıl ilham aldı</a:t>
            </a:r>
            <a:r>
              <a:rPr lang="en-GB" sz="2400" dirty="0" smtClean="0">
                <a:solidFill>
                  <a:srgbClr val="000000"/>
                </a:solidFill>
                <a:ea typeface="ＭＳ Ｐゴシック" pitchFamily="34" charset="-128"/>
              </a:rPr>
              <a:t>?</a:t>
            </a:r>
            <a:endParaRPr lang="en-GB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019925" y="4868863"/>
            <a:ext cx="1655763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2000" dirty="0" smtClean="0"/>
              <a:t>Fotoğraf</a:t>
            </a:r>
            <a:r>
              <a:rPr lang="en-GB" sz="2000" dirty="0" smtClean="0"/>
              <a:t>/</a:t>
            </a:r>
            <a:r>
              <a:rPr lang="tr-TR" sz="2000" dirty="0" err="1" smtClean="0"/>
              <a:t>lar</a:t>
            </a:r>
            <a:endParaRPr lang="en-GB" sz="2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492500" y="4868863"/>
            <a:ext cx="3167063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smtClean="0"/>
              <a:t>Bir sistemdeki ürünün döngüsel tasarımı nasıldır?</a:t>
            </a:r>
            <a:endParaRPr lang="en-GB" sz="24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476375" y="4868863"/>
            <a:ext cx="1727200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Seviye 1</a:t>
            </a: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Seviye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GB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Seviye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051050" y="908050"/>
            <a:ext cx="0" cy="28892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1"/>
          </p:cNvCxnSpPr>
          <p:nvPr/>
        </p:nvCxnSpPr>
        <p:spPr>
          <a:xfrm>
            <a:off x="5292725" y="1916113"/>
            <a:ext cx="28733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43888" y="2636838"/>
            <a:ext cx="0" cy="36036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43888" y="4581525"/>
            <a:ext cx="0" cy="28733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10" idx="1"/>
          </p:cNvCxnSpPr>
          <p:nvPr/>
        </p:nvCxnSpPr>
        <p:spPr>
          <a:xfrm>
            <a:off x="3203575" y="5661025"/>
            <a:ext cx="28892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3"/>
            <a:endCxn id="9" idx="1"/>
          </p:cNvCxnSpPr>
          <p:nvPr/>
        </p:nvCxnSpPr>
        <p:spPr>
          <a:xfrm>
            <a:off x="6659563" y="5661025"/>
            <a:ext cx="36036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1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701</Words>
  <Application>Microsoft Office PowerPoint</Application>
  <PresentationFormat>Ekran Gösterisi (4:3)</PresentationFormat>
  <Paragraphs>72</Paragraphs>
  <Slides>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ＭＳ Ｐゴシック</vt:lpstr>
      <vt:lpstr>SimSun</vt:lpstr>
      <vt:lpstr>Arial</vt:lpstr>
      <vt:lpstr>Calibri</vt:lpstr>
      <vt:lpstr>Helvetica Neue</vt:lpstr>
      <vt:lpstr>Mangal</vt:lpstr>
      <vt:lpstr>Times New Roman</vt:lpstr>
      <vt:lpstr>Wingdings</vt:lpstr>
      <vt:lpstr>Ofis Teması</vt:lpstr>
      <vt:lpstr>Bitkilerden Esinlenen Tasarımlar</vt:lpstr>
      <vt:lpstr>PowerPoint Sunusu</vt:lpstr>
      <vt:lpstr>PowerPoint Sunusu</vt:lpstr>
      <vt:lpstr>PowerPoint Sunusu</vt:lpstr>
      <vt:lpstr>Pomelo meyvesi (Citrus maxima), kompozit kabuğunun hiyerarşik organizasyonu nedeniyle mükemmel sönümleme özelliklerine sahiptir   BMW, işçilerini korumak için pomelo meyvesinden ilham alır </vt:lpstr>
      <vt:lpstr>Pomelo meyvesi</vt:lpstr>
      <vt:lpstr>Venüs Sinekkapan bitkisi = Nükleer atıkların temizlenmesi </vt:lpstr>
      <vt:lpstr>Biyomimikri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ARZU</dc:creator>
  <cp:lastModifiedBy>ARZU</cp:lastModifiedBy>
  <cp:revision>108</cp:revision>
  <dcterms:created xsi:type="dcterms:W3CDTF">2020-12-09T10:00:32Z</dcterms:created>
  <dcterms:modified xsi:type="dcterms:W3CDTF">2021-10-11T13:28:24Z</dcterms:modified>
</cp:coreProperties>
</file>