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90" r:id="rId2"/>
    <p:sldId id="291" r:id="rId3"/>
    <p:sldId id="289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429" r:id="rId46"/>
    <p:sldId id="430" r:id="rId47"/>
    <p:sldId id="431" r:id="rId48"/>
    <p:sldId id="432" r:id="rId49"/>
    <p:sldId id="434" r:id="rId50"/>
    <p:sldId id="433" r:id="rId51"/>
    <p:sldId id="339" r:id="rId5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11" name="10 Dikdörtgen"/>
          <p:cNvSpPr/>
          <p:nvPr/>
        </p:nvSpPr>
        <p:spPr>
          <a:xfrm>
            <a:off x="3203848" y="1556792"/>
            <a:ext cx="238924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971600" y="2708920"/>
            <a:ext cx="7200800" cy="255454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Goşma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2.Düzme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Tirkeş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gaýtalanýan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1835696" y="1556792"/>
            <a:ext cx="562237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SYPATLARYŇ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SINTAKTIK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ÝOL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ÝASALYŞY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1115616" y="2060848"/>
            <a:ext cx="7056784" cy="35394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Sintaktik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söz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ýasalyş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ýoly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bilen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goşma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tr-T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tirkeş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düzme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hasyl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bolýar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1835696" y="1556792"/>
            <a:ext cx="562237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SYPATLARYŇ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SINTAKTIK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ÝOL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ÝASALYŞY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115616" y="2276872"/>
            <a:ext cx="7056784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Goşma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Düzme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Tirkeş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Şol bir sözüň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gaýtalanmagy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dörän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1835696" y="1556792"/>
            <a:ext cx="562237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SYPATLARYŇ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SINTAKTIK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ÝOL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ÝASALYŞY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827584" y="1988840"/>
            <a:ext cx="7344816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Goşma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birden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artyk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sözüň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basym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taýdan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birleşip, bir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aýratynlyk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alamat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aňlatmagyndan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emele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gelýär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durnagöz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çeşme, </a:t>
            </a: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göwnaçyk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gyz </a:t>
            </a:r>
          </a:p>
          <a:p>
            <a:pPr algn="just">
              <a:buFont typeface="Wingdings" pitchFamily="2" charset="2"/>
              <a:buChar char="ü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Goşma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hasyl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etmäge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dürli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söz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toparlary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gatnaşýarlar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: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1835696" y="1556792"/>
            <a:ext cx="562237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SYPATLARYŇ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SINTAKTIK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ÝOL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ÝASALYŞY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971600" y="2060848"/>
            <a:ext cx="7272808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1.At bilen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atdan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hasyl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bolan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goşma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bagtyýar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nika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göwnejaý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iş,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gelinbarmak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üzüm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mäşbürünç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sakal 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1835696" y="1556792"/>
            <a:ext cx="562237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SYPATLARYŇ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SINTAKTIK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ÝOL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ÝASALYŞY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899592" y="2060848"/>
            <a:ext cx="7488832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bilen at: </a:t>
            </a: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garrygyz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gawun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dargözenek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depder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ýeňilkelle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adam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açgöz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sygyr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uşakgöz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elek,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ýaşylbaş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ördek,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doňýürek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gyz,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giňçyzyk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kagyz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1835696" y="1556792"/>
            <a:ext cx="562237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SYPATLARYŇ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SINTAKTIK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ÝOL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ÝASALYŞY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971600" y="2132856"/>
            <a:ext cx="7272808" cy="35394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At bilen </a:t>
            </a: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agzala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ýaşuly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ýaşkiçi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1835696" y="1556792"/>
            <a:ext cx="562237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SYPATLARYŇ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SINTAKTIK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ÝOL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ÝASALYŞY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1043608" y="2204864"/>
            <a:ext cx="7200800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At bilen işlik: </a:t>
            </a: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nalajedeýin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zähmetsöýer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garasöýmez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tüýkesme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gaýragoýulmasyz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gözedürtme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1835696" y="1556792"/>
            <a:ext cx="562237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SYPATLARYŇ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SINTAKTIK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ÝOL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ÝASALYŞY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971600" y="2420888"/>
            <a:ext cx="7344816" cy="310854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San bilen 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birsydyrgyn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birtaraplaýyn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ikiýüzli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birkemsiz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1835696" y="1556792"/>
            <a:ext cx="562237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SYPATLARYŇ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SINTAKTIK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ÝOL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ÝASALYŞY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971600" y="2132856"/>
            <a:ext cx="7272808" cy="35394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Işlik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bilen </a:t>
            </a: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: 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depmehalal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iş, 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tutanýerli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talyp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diýdimzor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başlyk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sıfat ve sıfat türlerini 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3015 TÜRKMEN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TÜRKÇESİ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60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3131840" y="1556792"/>
            <a:ext cx="230425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TIRKEŞ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755576" y="2132856"/>
            <a:ext cx="7416824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Tirkeş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sözleriň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gaýtalanyp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ýa-da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tirkeşip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gelmeginden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hasyl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bolýarlar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Tirkeş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gaýtalanýan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sypatlaryň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her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komponenti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öz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basymy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aýry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aýry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aýdylýar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: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ululy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kiçili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garpyzlar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al-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ýaşyl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güller,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hatar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hatar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öýler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3131840" y="1556792"/>
            <a:ext cx="230425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TIRKEŞ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1043608" y="2551837"/>
            <a:ext cx="7200800" cy="26776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Tirkeş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sada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ýaly,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zatlaryň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aýratynlyklaryny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häsiýetini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görkezip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leksik-semantik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tarapdan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jemligi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umumylaşdyrmagy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gapma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garşylygy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aňladyp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gelýärler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Tirkeş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sypatlaryň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manysyndan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hemişe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köplük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şol bir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aýratynlygyň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bollugy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artykdygy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aňlanylýar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3131840" y="1556792"/>
            <a:ext cx="230425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TIRKEŞ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827584" y="2060848"/>
            <a:ext cx="7416824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Tirkeş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i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zadyň</a:t>
            </a:r>
            <a:r>
              <a:rPr lang="tr-TR" sz="24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400" i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reňkini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(ak-gara,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gyzyl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-ala, al-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ýaşyl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),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tagamyny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(ajy-süýji, şirin-şeker,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datly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tagamly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),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zadyň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möçberini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ýagdaýyny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ululy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kiçili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beýikli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pesli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kiçi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-girim, agyr-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ýeňil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)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görkezýärler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3131840" y="1556792"/>
            <a:ext cx="230425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TIRKEŞ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971600" y="2276872"/>
            <a:ext cx="7200800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1.Şol bir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sypatyň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üýtgewsiz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gaýtalanyp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gelmegi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bilen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ýasalýar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gyzyl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gyzyl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horazlar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belent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belent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daglar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Bular belli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bir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görnüşde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bolan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zady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sypatlandyrmaly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bolanda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olar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ulanylýar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3131840" y="1556792"/>
            <a:ext cx="230425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TIRKEŞ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71600" y="2060848"/>
            <a:ext cx="7200800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Dürli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manyly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asyl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sypatlaryň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tirkeşmeginden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hasyl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bolan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tirkeş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daşky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şekili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taýdan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meňzeş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bolmadyk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dürli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zatlary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sypatlandyrýarlar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geň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enaýy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gep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al-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ýaşyl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gül,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gyzyl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-ala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geýim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3131840" y="1556792"/>
            <a:ext cx="230425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TIRKEŞ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971600" y="1916832"/>
            <a:ext cx="7272808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Iki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komponenti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-de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ýasama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sypatlardan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bolan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tirkeş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akly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garaly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goýun,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baranly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çisňenli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daglar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arly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namysly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il,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gulanly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keýikli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düzler.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3131840" y="1556792"/>
            <a:ext cx="230425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TIRKEŞ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71600" y="1988840"/>
            <a:ext cx="7272808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Manysyndan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san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aňlanýan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tirkeş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ýigrimili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otuzly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atly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az-kem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däne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on-on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bir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ýaşly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çaga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lli-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altymyş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goýun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3131840" y="1556792"/>
            <a:ext cx="230425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TIRKEŞ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1115616" y="2060848"/>
            <a:ext cx="7056784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Komponentleriniň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biri 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özbaşdak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manyly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beýlekisi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manysyz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sözlerden 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hasyl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bolan 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tirkeş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arryk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durruk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goýun, 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atly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çawly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han, 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köne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küşül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geýim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kiçi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-girim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zat, 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dürli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-dümen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iýmit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gyşyk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gyňyr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sim. 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3131840" y="1556792"/>
            <a:ext cx="230425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TIRKEŞ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827584" y="1988840"/>
            <a:ext cx="7488832" cy="35394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Komponentleriniň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ikisi-de 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özbaşdak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many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aňlatmaýan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tirkeş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tr-T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ojuk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bujuk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zat,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hyşy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wyşy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gürrüň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aty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puty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goş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…. 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9" name="8 Dikdörtgen"/>
          <p:cNvSpPr/>
          <p:nvPr/>
        </p:nvSpPr>
        <p:spPr>
          <a:xfrm>
            <a:off x="3347864" y="1556792"/>
            <a:ext cx="194675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DÜZME </a:t>
            </a:r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899592" y="2348880"/>
            <a:ext cx="7200800" cy="30469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Özbaşdak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ýazylýan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her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komponenti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özbaşdak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basymly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köplenç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deňdeş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bolmadyk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sözleriň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sintaktik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taýdan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baglanyşyp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gelip, bir sözi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aýyklap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onuň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aýratynlygyny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sypatlandyrmagyna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düzme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diýilýär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11" name="10 Dikdörtgen"/>
          <p:cNvSpPr/>
          <p:nvPr/>
        </p:nvSpPr>
        <p:spPr>
          <a:xfrm>
            <a:off x="3275856" y="1916832"/>
            <a:ext cx="238924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827584" y="2420888"/>
            <a:ext cx="7416824" cy="26776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Gurluşy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taýdan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ilki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bilen</a:t>
            </a: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b="1" i="1" dirty="0" err="1" smtClean="0">
                <a:latin typeface="Arial" pitchFamily="34" charset="0"/>
                <a:cs typeface="Arial" pitchFamily="34" charset="0"/>
              </a:rPr>
              <a:t>sada</a:t>
            </a:r>
            <a:r>
              <a:rPr lang="tr-TR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err="1" smtClean="0">
                <a:latin typeface="Arial" pitchFamily="34" charset="0"/>
                <a:cs typeface="Arial" pitchFamily="34" charset="0"/>
              </a:rPr>
              <a:t>sypatlara</a:t>
            </a:r>
            <a:r>
              <a:rPr lang="tr-TR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i="1" dirty="0" smtClean="0">
                <a:latin typeface="Arial" pitchFamily="34" charset="0"/>
                <a:cs typeface="Arial" pitchFamily="34" charset="0"/>
              </a:rPr>
              <a:t>we </a:t>
            </a:r>
          </a:p>
          <a:p>
            <a:pPr algn="just"/>
            <a:endParaRPr lang="tr-TR" sz="24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i="1" dirty="0" err="1" smtClean="0">
                <a:latin typeface="Arial" pitchFamily="34" charset="0"/>
                <a:cs typeface="Arial" pitchFamily="34" charset="0"/>
              </a:rPr>
              <a:t>çylşyrymly</a:t>
            </a:r>
            <a:r>
              <a:rPr lang="tr-TR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err="1" smtClean="0">
                <a:latin typeface="Arial" pitchFamily="34" charset="0"/>
                <a:cs typeface="Arial" pitchFamily="34" charset="0"/>
              </a:rPr>
              <a:t>sypatlara</a:t>
            </a:r>
            <a:r>
              <a:rPr lang="tr-TR" sz="24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4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b="1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bölmek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bolýar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9" name="8 Dikdörtgen"/>
          <p:cNvSpPr/>
          <p:nvPr/>
        </p:nvSpPr>
        <p:spPr>
          <a:xfrm>
            <a:off x="3347864" y="1556792"/>
            <a:ext cx="194675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DÜZME </a:t>
            </a:r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043608" y="1988840"/>
            <a:ext cx="7200800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Düzümine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gatnaşýan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sözleriň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sany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we söz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toparyna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degişliligi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boýunça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düzme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sypatlaryň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şeýle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hatarlaryny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görkezmek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bolar.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gara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dor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at,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gara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goňur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mata,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inçe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uzyn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boý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2267744" y="1484784"/>
            <a:ext cx="389337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SYPATLARYŇ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BÖLÜNIŞI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971600" y="2060848"/>
            <a:ext cx="7128792" cy="35394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manysy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taýdan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iki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topara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ctr">
              <a:buFont typeface="Wingdings" pitchFamily="2" charset="2"/>
              <a:buChar char="ü"/>
            </a:pP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sypatlary</a:t>
            </a:r>
            <a:endParaRPr lang="tr-TR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otnositel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endParaRPr lang="tr-TR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32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iýen toparlara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bölünýärler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2267744" y="1484784"/>
            <a:ext cx="389337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SYPATLARYŇ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BÖLÜNIŞI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899592" y="1916832"/>
            <a:ext cx="7488832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Hil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Zatlaryň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hilini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ýagdaýyny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tagamyny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göwrüm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möçberini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bildirýän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asyl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hem-de işliklerden ýa-da isimlerden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ýasalan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ýasama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degişlidir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2267744" y="1484784"/>
            <a:ext cx="389337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SYPATLARYŇ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BÖLÜNIŞI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899592" y="1916832"/>
            <a:ext cx="7416824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Hil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Umuman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ähli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hil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alamat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häsiýet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aňlatmak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mahsusdyr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Hil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zatlaryň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öz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aýratynlygy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bolup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olara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daşyndan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dakylmaýar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2267744" y="1484784"/>
            <a:ext cx="389337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SYPATLARYŇ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BÖLÜNIŞI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971600" y="1916832"/>
            <a:ext cx="7200800" cy="35394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tr-TR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Reňk</a:t>
            </a:r>
            <a:r>
              <a:rPr lang="tr-T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tr-TR" sz="28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sary 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mata, </a:t>
            </a:r>
            <a:endParaRPr lang="tr-T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gök 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sapak, </a:t>
            </a:r>
            <a:endParaRPr lang="tr-T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akja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diş, </a:t>
            </a:r>
            <a:endParaRPr lang="tr-T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narynç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köýnek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melewşe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ýüpek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2267744" y="1484784"/>
            <a:ext cx="389337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SYPATLARYŇ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BÖLÜNIŞI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043608" y="2060848"/>
            <a:ext cx="7128792" cy="35394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Tagam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bildirýän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tr-TR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turşy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gatyk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ajy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sogan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şor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suw, 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ýuwan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nahar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etsiz çorba </a:t>
            </a:r>
            <a:endParaRPr lang="tr-TR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2267744" y="1484784"/>
            <a:ext cx="389337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SYPATLARYŇ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BÖLÜNIŞI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971600" y="2132856"/>
            <a:ext cx="7272808" cy="35394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Hil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aňladýan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gowy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dost, 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ýyndam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at, 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ötgür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pyçak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täze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kitap. 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2267744" y="1484784"/>
            <a:ext cx="389337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SYPATLARYŇ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BÖLÜNIŞI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971600" y="1988840"/>
            <a:ext cx="7200800" cy="35394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Ýagdaý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aňladýan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açyk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gapy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bulanyk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suw, 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ösgün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ot, 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öçügsi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çyra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2267744" y="1484784"/>
            <a:ext cx="389337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SYPATLARYŇ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BÖLÜNIŞI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971600" y="2204864"/>
            <a:ext cx="7272808" cy="35394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Gylyk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häsiýet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aňladýan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alçak gyz, 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güzende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ýigit, 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hilegär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tilki, 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zeýrenjeň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adam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2267744" y="1484784"/>
            <a:ext cx="389337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SYPATLARYŇ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BÖLÜNIŞI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971600" y="2060848"/>
            <a:ext cx="7200800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Göwrüm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möçber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görkezýän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beýik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depe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uly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otag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agyr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ýük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daş </a:t>
            </a:r>
            <a:r>
              <a:rPr lang="tr-TR" sz="3200" b="1" dirty="0" err="1" smtClean="0">
                <a:latin typeface="Arial" pitchFamily="34" charset="0"/>
                <a:cs typeface="Arial" pitchFamily="34" charset="0"/>
              </a:rPr>
              <a:t>ýurt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11" name="10 Dikdörtgen"/>
          <p:cNvSpPr/>
          <p:nvPr/>
        </p:nvSpPr>
        <p:spPr>
          <a:xfrm>
            <a:off x="3275856" y="1916832"/>
            <a:ext cx="238924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755576" y="2636912"/>
            <a:ext cx="7416824" cy="23083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Zatlaryň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we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düşünjeleriň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hil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häsiýetlerini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reňk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tagam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ýagdaý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ýaly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dürli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aýratynlyklaryny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ýeke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bir söz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arkaly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sözlere </a:t>
            </a:r>
            <a:r>
              <a:rPr lang="tr-TR" sz="2400" b="1" i="1" dirty="0" err="1" smtClean="0">
                <a:latin typeface="Arial" pitchFamily="34" charset="0"/>
                <a:cs typeface="Arial" pitchFamily="34" charset="0"/>
              </a:rPr>
              <a:t>sada</a:t>
            </a:r>
            <a:r>
              <a:rPr lang="tr-TR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err="1" smtClean="0">
                <a:latin typeface="Arial" pitchFamily="34" charset="0"/>
                <a:cs typeface="Arial" pitchFamily="34" charset="0"/>
              </a:rPr>
              <a:t>sypat</a:t>
            </a:r>
            <a:r>
              <a:rPr lang="tr-TR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err="1" smtClean="0">
                <a:latin typeface="Arial" pitchFamily="34" charset="0"/>
                <a:cs typeface="Arial" pitchFamily="34" charset="0"/>
              </a:rPr>
              <a:t>diýilýär</a:t>
            </a:r>
            <a:r>
              <a:rPr lang="tr-TR" sz="2400" b="1" i="1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b="1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i="1" dirty="0" err="1" smtClean="0">
                <a:latin typeface="Arial" pitchFamily="34" charset="0"/>
                <a:cs typeface="Arial" pitchFamily="34" charset="0"/>
              </a:rPr>
              <a:t>Mysal</a:t>
            </a:r>
            <a:r>
              <a:rPr lang="tr-TR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i="1" dirty="0" smtClean="0">
                <a:latin typeface="Arial" pitchFamily="34" charset="0"/>
                <a:cs typeface="Arial" pitchFamily="34" charset="0"/>
              </a:rPr>
              <a:t>üçin,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ýiti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zehin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döwük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äpişge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beýik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dag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akylly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talyp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depegen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sygyr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2267744" y="1484784"/>
            <a:ext cx="389337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SYPATLARYŇ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BÖLÜNIŞI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1043608" y="1988840"/>
            <a:ext cx="7200800" cy="35394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Fiziologik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ýetmezçilik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kel 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kelle, </a:t>
            </a:r>
            <a:endParaRPr lang="tr-T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güň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garry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çakan 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at, </a:t>
            </a:r>
            <a:endParaRPr lang="tr-T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kör 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garga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kelek 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geçi, </a:t>
            </a:r>
            <a:endParaRPr lang="tr-T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agsak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towuk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1907704" y="1484784"/>
            <a:ext cx="518457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latin typeface="Arial" pitchFamily="34" charset="0"/>
                <a:cs typeface="Arial" pitchFamily="34" charset="0"/>
              </a:rPr>
              <a:t>Otnositel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degişlilik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dahyllylyk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).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971600" y="2420888"/>
            <a:ext cx="7200800" cy="329320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latin typeface="Arial" pitchFamily="34" charset="0"/>
                <a:cs typeface="Arial" pitchFamily="34" charset="0"/>
              </a:rPr>
              <a:t>Bulara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başgaça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bir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zadyň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başga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bir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zada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bolan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gatnaşygyny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degişliligini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dahyllylygyny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bildirýän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hem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diýilýär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1907704" y="1484784"/>
            <a:ext cx="518457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latin typeface="Arial" pitchFamily="34" charset="0"/>
                <a:cs typeface="Arial" pitchFamily="34" charset="0"/>
              </a:rPr>
              <a:t>Otnositel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degişlilik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dahyllylyk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).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71600" y="2276872"/>
            <a:ext cx="7200800" cy="3477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1.Orun-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tarap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görkezýänler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ky</a:t>
            </a:r>
            <a:r>
              <a:rPr lang="tr-TR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/-ki</a:t>
            </a:r>
            <a:r>
              <a:rPr lang="tr-TR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tr-TR" sz="24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daky</a:t>
            </a:r>
            <a:r>
              <a:rPr lang="tr-TR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/-</a:t>
            </a:r>
            <a:r>
              <a:rPr lang="tr-TR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däki</a:t>
            </a:r>
            <a:r>
              <a:rPr lang="tr-TR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tr-TR" sz="24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ly</a:t>
            </a:r>
            <a:r>
              <a:rPr lang="tr-TR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 -</a:t>
            </a:r>
            <a:r>
              <a:rPr lang="tr-TR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lang="tr-TR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4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goşulmalary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arkaly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ýasalan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degişli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çetki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duralga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säherdäki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tam,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moskwaly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alym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1907704" y="1484784"/>
            <a:ext cx="518457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latin typeface="Arial" pitchFamily="34" charset="0"/>
                <a:cs typeface="Arial" pitchFamily="34" charset="0"/>
              </a:rPr>
              <a:t>Otnositel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degişlilik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dahyllylyk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).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899592" y="2276872"/>
            <a:ext cx="7272808" cy="33547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Wagt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atlaryň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wagt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taýdan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bolan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aýratynlyklaryny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görkezär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Bular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hem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wagt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sözlere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ky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-ki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daky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däki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lyk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goşulmalary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goşulyp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ýasalýarlar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indiki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ýygnak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düýnki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howa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ýazky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toý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ertirlik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çaý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ýazlyk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ýorunja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güýzlük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bugdaý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giçki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suw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1907704" y="1484784"/>
            <a:ext cx="518457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latin typeface="Arial" pitchFamily="34" charset="0"/>
                <a:cs typeface="Arial" pitchFamily="34" charset="0"/>
              </a:rPr>
              <a:t>Otnositel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degişlilik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dahyllylyk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).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899592" y="2204864"/>
            <a:ext cx="7272808" cy="3477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Barlyk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bolluk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tr-T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lyk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tr-T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lak/-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lek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tr-T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/-men </a:t>
            </a:r>
            <a:endParaRPr lang="tr-T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goşulmalary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goşulyp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ýasalan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degişlidir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saçlak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gyz,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tüýlek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goýun,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ýaragly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adam,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iýermen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kişi, </a:t>
            </a:r>
          </a:p>
          <a:p>
            <a:pPr algn="just"/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çaýly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käse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suwly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ýap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otluk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meýdan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ýagly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et… 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1907704" y="1484784"/>
            <a:ext cx="518457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latin typeface="Arial" pitchFamily="34" charset="0"/>
                <a:cs typeface="Arial" pitchFamily="34" charset="0"/>
              </a:rPr>
              <a:t>Otnositel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degişlilik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dahyllylyk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).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2843808" y="2204864"/>
            <a:ext cx="3631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Ýokluk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: 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827584" y="2708920"/>
            <a:ext cx="7488832" cy="30469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Köplenç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syz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/-siz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goşulyp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ýokluk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ýasalyşy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ýörgünlidir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Ýokluk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sypatlaryny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ýasaýan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serişdeler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türkmen diliniň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inkärlik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ýokluk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kategoriýasyna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hem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degişlidir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syz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/-siz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goşulyp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ýokluk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aňlatmagyň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tersine has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köplük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has artykmaçlyk, bolluk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ýasalyşy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hem bar.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1907704" y="1484784"/>
            <a:ext cx="518457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latin typeface="Arial" pitchFamily="34" charset="0"/>
                <a:cs typeface="Arial" pitchFamily="34" charset="0"/>
              </a:rPr>
              <a:t>Otnositel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degişlilik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dahyllylyk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).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1115616" y="2204864"/>
            <a:ext cx="7200800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Degişlilik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dahyllylyk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synpy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göreş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diwary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gazet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türkmeni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biçim,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araby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goýun,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gazaky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ýüz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ýabany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dil</a:t>
            </a:r>
          </a:p>
          <a:p>
            <a:pPr algn="just">
              <a:buFont typeface="Wingdings" pitchFamily="2" charset="2"/>
              <a:buChar char="ü"/>
            </a:pP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1907704" y="1484784"/>
            <a:ext cx="518457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latin typeface="Arial" pitchFamily="34" charset="0"/>
                <a:cs typeface="Arial" pitchFamily="34" charset="0"/>
              </a:rPr>
              <a:t>Otnositel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degişlilik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dahyllylyk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).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899592" y="2276872"/>
            <a:ext cx="7056784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6.Kesp-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kär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suwçy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gyz,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yrymçy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ene,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goýunçy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it </a:t>
            </a:r>
          </a:p>
          <a:p>
            <a:pPr>
              <a:buFont typeface="Wingdings" pitchFamily="2" charset="2"/>
              <a:buChar char="ü"/>
            </a:pP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ebitçi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oglan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1907704" y="1484784"/>
            <a:ext cx="518457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latin typeface="Arial" pitchFamily="34" charset="0"/>
                <a:cs typeface="Arial" pitchFamily="34" charset="0"/>
              </a:rPr>
              <a:t>Otnositel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degişlilik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dahyllylyk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).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1043608" y="2274838"/>
            <a:ext cx="7200800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Meňzeşlik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we 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ugurdaşlyk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sypatlar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tr-T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Bu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topara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girýän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bir zat bilen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başga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bir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zadyň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daşky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görnüş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bir adam bilen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başga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bir adamyň içki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häsiýet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ideýa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pikir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taýdan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meňzeşdigini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raýdaşdygyny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orun we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wagt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babatda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ugurdaşdygyny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görkezýärler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ýürekdeş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adam, </a:t>
            </a: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pikirdeş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ýoldaş, </a:t>
            </a: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döwürdeş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ýazyjy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ýaşdaş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dost, </a:t>
            </a: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duşdaş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adam.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843808" y="1412776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05064"/>
            <a:ext cx="1440160" cy="194421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411760" y="1844824"/>
            <a:ext cx="588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 smtClean="0">
                <a:latin typeface="Arial" pitchFamily="34" charset="0"/>
                <a:cs typeface="Arial" pitchFamily="34" charset="0"/>
              </a:rPr>
              <a:t>Çapyljak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atlar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aýgytly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ýaryşy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syzýanlary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üçin,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kiçijek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gulaklaryny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üşerdip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dumly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duşlaryna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garaýardylar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Şol günüň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günortanlary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Annagulynyň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kakasy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ejesi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işden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gelip,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işiklerindäki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köneje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tamjagazyň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kölegesinde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çaý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içýärdiler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Gapdallarynda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hem sary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semawar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lakyrdap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gaýnaýardy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Ene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towuk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gapdalda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duran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daryny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çüňki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peşedi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we ―dük, dük, dük‖ edip,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jüýjelerini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çagyrdy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Ol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saryja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jüýjeler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bolsa dara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hyýal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etman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jamdaky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ezilgi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çörek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owuntyklaryny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iýdiler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Şol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wagt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towugyň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perleriniň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arasyndan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çowluja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gara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çüňk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onuň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yz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ýanyndan bolsa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kiçijik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monjuk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ýaly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gözjagazlar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göründi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Ahyrsoňy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towugyň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aşagyndan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garaja,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öňki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jüýjelerden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kiçi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jüýje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çykdy.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Oglanjyk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öz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kiçijik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düşekçesinde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irden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ýatyp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galdy.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11" name="10 Dikdörtgen"/>
          <p:cNvSpPr/>
          <p:nvPr/>
        </p:nvSpPr>
        <p:spPr>
          <a:xfrm>
            <a:off x="3203848" y="1556792"/>
            <a:ext cx="238924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1988840"/>
            <a:ext cx="7128792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Sada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ýeke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söz bilen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aňladylýar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ownukçyl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adam,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gowy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gyz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Sada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öz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düzümine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görä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iki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topara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bölünýär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tr-TR" b="1" dirty="0" smtClean="0"/>
              <a:t>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9" name="8 Dikdörtgen"/>
          <p:cNvSpPr/>
          <p:nvPr/>
        </p:nvSpPr>
        <p:spPr>
          <a:xfrm>
            <a:off x="2267744" y="2204864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Bilmez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tebip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jan alar.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Doýurmadyk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palawdan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doýran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ýarma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ýagşydyr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Sylara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güýjüň bolmasa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sylamaga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diliň bolsun.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Tomus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depesi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gaýnamadygyň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gyş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gazany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gaýnamaz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Dostuňa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bereniňi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sorama, goňşyňa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bereniňi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agzama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Aş atana aş at, daş atana daş at. Duşmanyň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güldügi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syryňy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bildigi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Bal tutan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barmagyny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ýalar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Puly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gazanmak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asan, saklamak müşgil.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Sözüni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bilip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sözläniň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ýüzüniň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nury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tükenmez,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ýerini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bilip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harçlanyň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golunyň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harjy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tükenmez.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Towşanyň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gaçyşyny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görenimde,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etden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tamamy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üzdüm.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Tozany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gapan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eýesi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gelende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görersiň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Toý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diýilse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gury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kelle-de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togalanypdyr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Agaç iỳ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mişinden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belli, adam kylmyşyndan.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2843808" y="1556792"/>
            <a:ext cx="367240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DOLY</a:t>
            </a:r>
            <a:r>
              <a:rPr lang="tr-TR" b="1" dirty="0" smtClean="0"/>
              <a:t> </a:t>
            </a:r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12" name="Resim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05064"/>
            <a:ext cx="1512168" cy="1872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762000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/>
              <a:t>TEMEL KAYNAKLAR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412776"/>
            <a:ext cx="7128792" cy="4425955"/>
          </a:xfrm>
          <a:prstGeom prst="rect">
            <a:avLst/>
          </a:prstGeom>
          <a:solidFill>
            <a:srgbClr val="92D050"/>
          </a:solidFill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(1969).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meseleleri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  <a:endParaRPr lang="tr-TR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Hıdırov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N.,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(1960).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Häzirki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Çöňňäyev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M. (1974).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Aşgabat: Türkmenistan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Neşiryatı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Pıgam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Larry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(1998),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Turkmen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Çarıyarov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</a:t>
            </a:r>
            <a:r>
              <a:rPr lang="tr-TR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(1978),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Diliniň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Orfoepik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Aşgabat.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Hamzayev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Aşgabat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Talat ve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(1995),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Türkmence-Türkçe Sözlük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Veyisov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Babayeva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(2010)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dili (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Yokarı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Aşgabat.</a:t>
            </a:r>
          </a:p>
          <a:p>
            <a:pPr>
              <a:lnSpc>
                <a:spcPct val="150000"/>
              </a:lnSpc>
            </a:pP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Söyegov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Muratgeldi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Arnazarov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Seyintanazr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Örnekli Türkmence Gramer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10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11" name="10 Dikdörtgen"/>
          <p:cNvSpPr/>
          <p:nvPr/>
        </p:nvSpPr>
        <p:spPr>
          <a:xfrm>
            <a:off x="3203848" y="1556792"/>
            <a:ext cx="238924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971600" y="2274838"/>
            <a:ext cx="7056784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Asyl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sada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sypat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i="1" dirty="0" err="1" smtClean="0">
                <a:latin typeface="Arial" pitchFamily="34" charset="0"/>
                <a:cs typeface="Arial" pitchFamily="34" charset="0"/>
              </a:rPr>
              <a:t>özbaşdak</a:t>
            </a:r>
            <a:r>
              <a:rPr lang="tr-TR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i="1" dirty="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tr-TR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i="1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i="1" dirty="0" err="1" smtClean="0">
                <a:latin typeface="Arial" pitchFamily="34" charset="0"/>
                <a:cs typeface="Arial" pitchFamily="34" charset="0"/>
              </a:rPr>
              <a:t>ýasalandygy</a:t>
            </a:r>
            <a:r>
              <a:rPr lang="tr-TR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i="1" dirty="0" err="1" smtClean="0">
                <a:latin typeface="Arial" pitchFamily="34" charset="0"/>
                <a:cs typeface="Arial" pitchFamily="34" charset="0"/>
              </a:rPr>
              <a:t>duýulmaýan</a:t>
            </a:r>
            <a:r>
              <a:rPr lang="tr-TR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i="1" dirty="0" err="1" smtClean="0">
                <a:latin typeface="Arial" pitchFamily="34" charset="0"/>
                <a:cs typeface="Arial" pitchFamily="34" charset="0"/>
              </a:rPr>
              <a:t>bölege</a:t>
            </a:r>
            <a:r>
              <a:rPr lang="tr-TR" sz="2400" i="1" dirty="0" smtClean="0">
                <a:latin typeface="Arial" pitchFamily="34" charset="0"/>
                <a:cs typeface="Arial" pitchFamily="34" charset="0"/>
              </a:rPr>
              <a:t> bölseň manysyny </a:t>
            </a:r>
            <a:r>
              <a:rPr lang="tr-TR" sz="2400" i="1" dirty="0" err="1" smtClean="0">
                <a:latin typeface="Arial" pitchFamily="34" charset="0"/>
                <a:cs typeface="Arial" pitchFamily="34" charset="0"/>
              </a:rPr>
              <a:t>ýitirýän</a:t>
            </a:r>
            <a:r>
              <a:rPr lang="tr-TR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i="1" dirty="0" err="1" smtClean="0">
                <a:latin typeface="Arial" pitchFamily="34" charset="0"/>
                <a:cs typeface="Arial" pitchFamily="34" charset="0"/>
              </a:rPr>
              <a:t>sypatlardyr</a:t>
            </a:r>
            <a:r>
              <a:rPr lang="tr-TR" sz="2400" i="1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i="1" dirty="0" smtClean="0">
                <a:latin typeface="Arial" pitchFamily="34" charset="0"/>
                <a:cs typeface="Arial" pitchFamily="34" charset="0"/>
              </a:rPr>
              <a:t>Meselem</a:t>
            </a:r>
            <a:r>
              <a:rPr lang="tr-TR" sz="24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2400" i="1" dirty="0" err="1" smtClean="0">
                <a:latin typeface="Arial" pitchFamily="34" charset="0"/>
                <a:cs typeface="Arial" pitchFamily="34" charset="0"/>
              </a:rPr>
              <a:t>göni</a:t>
            </a:r>
            <a:r>
              <a:rPr lang="tr-TR" sz="2400" i="1" dirty="0" smtClean="0">
                <a:latin typeface="Arial" pitchFamily="34" charset="0"/>
                <a:cs typeface="Arial" pitchFamily="34" charset="0"/>
              </a:rPr>
              <a:t>, dogry, ak, </a:t>
            </a:r>
            <a:r>
              <a:rPr lang="tr-TR" sz="2400" i="1" dirty="0" err="1" smtClean="0">
                <a:latin typeface="Arial" pitchFamily="34" charset="0"/>
                <a:cs typeface="Arial" pitchFamily="34" charset="0"/>
              </a:rPr>
              <a:t>mawy</a:t>
            </a:r>
            <a:r>
              <a:rPr lang="tr-TR" sz="2400" i="1" dirty="0" smtClean="0">
                <a:latin typeface="Arial" pitchFamily="34" charset="0"/>
                <a:cs typeface="Arial" pitchFamily="34" charset="0"/>
              </a:rPr>
              <a:t>, mele, uzyn, </a:t>
            </a:r>
            <a:r>
              <a:rPr lang="tr-TR" sz="2400" i="1" dirty="0" err="1" smtClean="0">
                <a:latin typeface="Arial" pitchFamily="34" charset="0"/>
                <a:cs typeface="Arial" pitchFamily="34" charset="0"/>
              </a:rPr>
              <a:t>kelte</a:t>
            </a:r>
            <a:r>
              <a:rPr lang="tr-TR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i="1" dirty="0" err="1" smtClean="0">
                <a:latin typeface="Arial" pitchFamily="34" charset="0"/>
                <a:cs typeface="Arial" pitchFamily="34" charset="0"/>
              </a:rPr>
              <a:t>gysga</a:t>
            </a:r>
            <a:r>
              <a:rPr lang="tr-TR" sz="24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gök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Asyl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sada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ýasaýjy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bolmadyk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bir sözden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ybarat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sypatlardyr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11" name="10 Dikdörtgen"/>
          <p:cNvSpPr/>
          <p:nvPr/>
        </p:nvSpPr>
        <p:spPr>
          <a:xfrm>
            <a:off x="3203848" y="1556792"/>
            <a:ext cx="238924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551837"/>
            <a:ext cx="7056784" cy="26776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Ýasama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sada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sypat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diýlip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asyl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we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dereje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ýasaýjy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goşulmalaryň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kömegi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dürli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sözlerden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ýasalan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aýdylýar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: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ýakymsyz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habar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döwük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araba, gezegen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aýak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ýuwdujy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batga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duýgur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adam,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çägesöw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ýer,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murtlak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adam.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11" name="10 Dikdörtgen"/>
          <p:cNvSpPr/>
          <p:nvPr/>
        </p:nvSpPr>
        <p:spPr>
          <a:xfrm>
            <a:off x="3203848" y="1556792"/>
            <a:ext cx="238924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971600" y="2204864"/>
            <a:ext cx="7128792" cy="30469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ýasama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sada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dürli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ýasaýjy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bilen bir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asyl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sözden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ybarat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bolan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degişlidir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Akylly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gelin,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bezemen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gyz,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biedep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okuwçy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çekinjeň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çaga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71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2123728" y="836712"/>
            <a:ext cx="40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Türkmen Türkçesinde sıfat ve sıfat türleri</a:t>
            </a:r>
            <a:endParaRPr lang="tr-TR" b="1" dirty="0"/>
          </a:p>
        </p:txBody>
      </p:sp>
      <p:sp>
        <p:nvSpPr>
          <p:cNvPr id="11" name="10 Dikdörtgen"/>
          <p:cNvSpPr/>
          <p:nvPr/>
        </p:nvSpPr>
        <p:spPr>
          <a:xfrm>
            <a:off x="3203848" y="1556792"/>
            <a:ext cx="238924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492896"/>
            <a:ext cx="7272808" cy="255454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Çylşyrymly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öň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diňe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goşma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diýlip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atlandyrylypdyr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Häzirki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zaman türkmen dili. Aşgabat, 1960, 269 s.),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tirkeş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düzme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sypatlar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hem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goşma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sypatlaryň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arasynda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berlipdir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we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sypatlarda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goşma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söz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görnüşiniň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hasyl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bolşy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hem doly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aýdyňlaşdyrylmandyr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Häzirki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döwürde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olaryň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morfologik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gurluşy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manysy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taýdan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görnüşleri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tapawutlandyrylýar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Çylşyrymly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sypatlary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leksik-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grammatik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aýratynlyklary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boýunça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üç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topara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bölüp bolar. 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1087</TotalTime>
  <Words>2285</Words>
  <Application>Microsoft Office PowerPoint</Application>
  <PresentationFormat>Ekran Gösterisi (4:3)</PresentationFormat>
  <Paragraphs>496</Paragraphs>
  <Slides>51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2" baseType="lpstr">
      <vt:lpstr>Moda Tasarımı</vt:lpstr>
      <vt:lpstr>ANKARA ÜNİVERSİTESİ DİL VE TARİH-COĞRAFYA FAKÜLTESİ</vt:lpstr>
      <vt:lpstr>Slayt 2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Slayt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HP</cp:lastModifiedBy>
  <cp:revision>157</cp:revision>
  <dcterms:created xsi:type="dcterms:W3CDTF">2016-09-19T14:10:52Z</dcterms:created>
  <dcterms:modified xsi:type="dcterms:W3CDTF">2018-04-15T11:36:28Z</dcterms:modified>
</cp:coreProperties>
</file>