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58" r:id="rId5"/>
    <p:sldId id="260" r:id="rId6"/>
    <p:sldId id="261" r:id="rId7"/>
    <p:sldId id="262" r:id="rId8"/>
    <p:sldId id="263" r:id="rId9"/>
    <p:sldId id="264"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438"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t>11.03.2019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18392310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Date Placeholder 2"/>
          <p:cNvSpPr>
            <a:spLocks noGrp="1"/>
          </p:cNvSpPr>
          <p:nvPr>
            <p:ph type="dt" sz="half" idx="10"/>
          </p:nvPr>
        </p:nvSpPr>
        <p:spPr/>
        <p:txBody>
          <a:bodyPr/>
          <a:lstStyle/>
          <a:p>
            <a:fld id="{D9F75050-0E15-4C5B-92B0-66D068882F1F}" type="datetimeFigureOut">
              <a:rPr lang="tr-TR" smtClean="0"/>
              <a:t>11.03.2019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37945011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9F75050-0E15-4C5B-92B0-66D068882F1F}" type="datetimeFigureOut">
              <a:rPr lang="tr-TR" smtClean="0"/>
              <a:t>11.03.2019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6820575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9F75050-0E15-4C5B-92B0-66D068882F1F}" type="datetimeFigureOut">
              <a:rPr lang="tr-TR" smtClean="0"/>
              <a:t>11.03.2019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6939185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9F75050-0E15-4C5B-92B0-66D068882F1F}" type="datetimeFigureOut">
              <a:rPr lang="tr-TR" smtClean="0"/>
              <a:t>11.03.2019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36495196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9F75050-0E15-4C5B-92B0-66D068882F1F}" type="datetimeFigureOut">
              <a:rPr lang="tr-TR" smtClean="0"/>
              <a:t>11.03.2019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9202607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9F75050-0E15-4C5B-92B0-66D068882F1F}" type="datetimeFigureOut">
              <a:rPr lang="tr-TR" smtClean="0"/>
              <a:t>11.03.2019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8265090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t>11.03.2019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92902327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t>11.03.2019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32916648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9F75050-0E15-4C5B-92B0-66D068882F1F}" type="datetimeFigureOut">
              <a:rPr lang="tr-TR" smtClean="0"/>
              <a:t>11.03.2019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22116963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9F75050-0E15-4C5B-92B0-66D068882F1F}" type="datetimeFigureOut">
              <a:rPr lang="tr-TR" smtClean="0"/>
              <a:t>11.03.2019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8693097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9F75050-0E15-4C5B-92B0-66D068882F1F}" type="datetimeFigureOut">
              <a:rPr lang="tr-TR" smtClean="0"/>
              <a:t>11.03.2019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15240463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9F75050-0E15-4C5B-92B0-66D068882F1F}" type="datetimeFigureOut">
              <a:rPr lang="tr-TR" smtClean="0"/>
              <a:t>11.03.2019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19068724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9F75050-0E15-4C5B-92B0-66D068882F1F}" type="datetimeFigureOut">
              <a:rPr lang="tr-TR" smtClean="0"/>
              <a:t>11.03.2019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1431825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t>11.03.2019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2554543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9F75050-0E15-4C5B-92B0-66D068882F1F}" type="datetimeFigureOut">
              <a:rPr lang="tr-TR" smtClean="0"/>
              <a:t>11.03.2019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35486471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9F75050-0E15-4C5B-92B0-66D068882F1F}" type="datetimeFigureOut">
              <a:rPr lang="tr-TR" smtClean="0"/>
              <a:t>11.03.2019</a:t>
            </a:fld>
            <a:endParaRPr lang="tr-TR"/>
          </a:p>
        </p:txBody>
      </p:sp>
      <p:sp>
        <p:nvSpPr>
          <p:cNvPr id="6" name="Footer Placeholder 5"/>
          <p:cNvSpPr>
            <a:spLocks noGrp="1"/>
          </p:cNvSpPr>
          <p:nvPr>
            <p:ph type="ftr" sz="quarter" idx="11"/>
          </p:nvPr>
        </p:nvSpPr>
        <p:spPr>
          <a:xfrm>
            <a:off x="533400" y="6172200"/>
            <a:ext cx="5811724" cy="365125"/>
          </a:xfrm>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t>‹#›</a:t>
            </a:fld>
            <a:endParaRPr lang="tr-TR"/>
          </a:p>
        </p:txBody>
      </p:sp>
    </p:spTree>
    <p:extLst>
      <p:ext uri="{BB962C8B-B14F-4D97-AF65-F5344CB8AC3E}">
        <p14:creationId xmlns:p14="http://schemas.microsoft.com/office/powerpoint/2010/main" val="30198205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D9F75050-0E15-4C5B-92B0-66D068882F1F}" type="datetimeFigureOut">
              <a:rPr lang="tr-TR" smtClean="0"/>
              <a:t>11.03.2019</a:t>
            </a:fld>
            <a:endParaRPr lang="tr-TR"/>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B1DEFA8C-F947-479F-BE07-76B6B3F80BF1}" type="slidenum">
              <a:rPr lang="tr-TR" smtClean="0"/>
              <a:t>‹#›</a:t>
            </a:fld>
            <a:endParaRPr lang="tr-TR"/>
          </a:p>
        </p:txBody>
      </p:sp>
    </p:spTree>
    <p:extLst>
      <p:ext uri="{BB962C8B-B14F-4D97-AF65-F5344CB8AC3E}">
        <p14:creationId xmlns:p14="http://schemas.microsoft.com/office/powerpoint/2010/main" val="116653248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err="1" smtClean="0"/>
              <a:t>Hip</a:t>
            </a:r>
            <a:r>
              <a:rPr lang="tr-TR" dirty="0" smtClean="0"/>
              <a:t> </a:t>
            </a:r>
            <a:r>
              <a:rPr lang="tr-TR" dirty="0" err="1" smtClean="0"/>
              <a:t>Dysplacia</a:t>
            </a:r>
            <a:endParaRPr lang="tr-TR" dirty="0"/>
          </a:p>
        </p:txBody>
      </p:sp>
      <p:sp>
        <p:nvSpPr>
          <p:cNvPr id="3" name="Alt Başlık 2"/>
          <p:cNvSpPr>
            <a:spLocks noGrp="1"/>
          </p:cNvSpPr>
          <p:nvPr>
            <p:ph type="subTitle" idx="1"/>
          </p:nvPr>
        </p:nvSpPr>
        <p:spPr/>
        <p:txBody>
          <a:bodyPr/>
          <a:lstStyle/>
          <a:p>
            <a:r>
              <a:rPr lang="tr-TR" dirty="0" smtClean="0"/>
              <a:t>Dr. Murat Çalışkan</a:t>
            </a:r>
            <a:endParaRPr lang="tr-TR" dirty="0"/>
          </a:p>
        </p:txBody>
      </p:sp>
    </p:spTree>
    <p:extLst>
      <p:ext uri="{BB962C8B-B14F-4D97-AF65-F5344CB8AC3E}">
        <p14:creationId xmlns:p14="http://schemas.microsoft.com/office/powerpoint/2010/main" val="5623609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51520" y="1028342"/>
            <a:ext cx="8784976" cy="2554545"/>
          </a:xfrm>
          <a:prstGeom prst="rect">
            <a:avLst/>
          </a:prstGeom>
        </p:spPr>
        <p:txBody>
          <a:bodyPr wrap="square">
            <a:spAutoFit/>
          </a:bodyPr>
          <a:lstStyle/>
          <a:p>
            <a:r>
              <a:rPr lang="en-US" sz="3200" dirty="0"/>
              <a:t>Canine Hip Dysplasia (CHD) is a condition that begins in dogs as they grow and results in instability or a loose fit (laxity) of the hip joint </a:t>
            </a:r>
            <a:r>
              <a:rPr lang="tr-TR" sz="3200" dirty="0" smtClean="0"/>
              <a:t>.</a:t>
            </a:r>
          </a:p>
          <a:p>
            <a:endParaRPr lang="tr-TR" sz="3200" dirty="0"/>
          </a:p>
        </p:txBody>
      </p:sp>
      <p:pic>
        <p:nvPicPr>
          <p:cNvPr id="3" name="Resim 2"/>
          <p:cNvPicPr>
            <a:picLocks noChangeAspect="1"/>
          </p:cNvPicPr>
          <p:nvPr/>
        </p:nvPicPr>
        <p:blipFill>
          <a:blip r:embed="rId2"/>
          <a:stretch>
            <a:fillRect/>
          </a:stretch>
        </p:blipFill>
        <p:spPr>
          <a:xfrm>
            <a:off x="1403648" y="3176338"/>
            <a:ext cx="3168352" cy="3234359"/>
          </a:xfrm>
          <a:prstGeom prst="rect">
            <a:avLst/>
          </a:prstGeom>
        </p:spPr>
      </p:pic>
      <p:pic>
        <p:nvPicPr>
          <p:cNvPr id="4" name="Resim 3"/>
          <p:cNvPicPr>
            <a:picLocks noChangeAspect="1"/>
          </p:cNvPicPr>
          <p:nvPr/>
        </p:nvPicPr>
        <p:blipFill>
          <a:blip r:embed="rId3"/>
          <a:stretch>
            <a:fillRect/>
          </a:stretch>
        </p:blipFill>
        <p:spPr>
          <a:xfrm>
            <a:off x="4860032" y="3135398"/>
            <a:ext cx="3240360" cy="3307868"/>
          </a:xfrm>
          <a:prstGeom prst="rect">
            <a:avLst/>
          </a:prstGeom>
        </p:spPr>
      </p:pic>
    </p:spTree>
    <p:extLst>
      <p:ext uri="{BB962C8B-B14F-4D97-AF65-F5344CB8AC3E}">
        <p14:creationId xmlns:p14="http://schemas.microsoft.com/office/powerpoint/2010/main" val="39662776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67544" y="2274838"/>
            <a:ext cx="8064896" cy="3108543"/>
          </a:xfrm>
          <a:prstGeom prst="rect">
            <a:avLst/>
          </a:prstGeom>
        </p:spPr>
        <p:txBody>
          <a:bodyPr wrap="square">
            <a:spAutoFit/>
          </a:bodyPr>
          <a:lstStyle/>
          <a:p>
            <a:r>
              <a:rPr lang="en-US" sz="2800" dirty="0"/>
              <a:t>The hip joint laxity is responsible for potential clinical signs (symptoms) of hip pain and limb dysfunction and progressive joint changes. The hip joint is a ball and socket joint and continual abnormal movement of the femoral head (ball) deforms the acetabulum (socket). </a:t>
            </a:r>
          </a:p>
        </p:txBody>
      </p:sp>
    </p:spTree>
    <p:extLst>
      <p:ext uri="{BB962C8B-B14F-4D97-AF65-F5344CB8AC3E}">
        <p14:creationId xmlns:p14="http://schemas.microsoft.com/office/powerpoint/2010/main" val="37688192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39552" y="764704"/>
            <a:ext cx="8496944" cy="2677656"/>
          </a:xfrm>
          <a:prstGeom prst="rect">
            <a:avLst/>
          </a:prstGeom>
        </p:spPr>
        <p:txBody>
          <a:bodyPr wrap="square">
            <a:spAutoFit/>
          </a:bodyPr>
          <a:lstStyle/>
          <a:p>
            <a:endParaRPr lang="en-US" sz="2800" dirty="0"/>
          </a:p>
          <a:p>
            <a:r>
              <a:rPr lang="en-US" sz="2800" dirty="0"/>
              <a:t>The long-term response to this joint laxity is the progressive loss of cartilage, the development of scar tissue around the joint, and the formation of osteophytes (bone spurs) around the ball and socket </a:t>
            </a:r>
          </a:p>
        </p:txBody>
      </p:sp>
    </p:spTree>
    <p:extLst>
      <p:ext uri="{BB962C8B-B14F-4D97-AF65-F5344CB8AC3E}">
        <p14:creationId xmlns:p14="http://schemas.microsoft.com/office/powerpoint/2010/main" val="18411885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51520" y="2136339"/>
            <a:ext cx="8136904" cy="3385542"/>
          </a:xfrm>
          <a:prstGeom prst="rect">
            <a:avLst/>
          </a:prstGeom>
        </p:spPr>
        <p:txBody>
          <a:bodyPr wrap="square">
            <a:spAutoFit/>
          </a:bodyPr>
          <a:lstStyle/>
          <a:p>
            <a:r>
              <a:rPr lang="en-US" sz="2800" dirty="0"/>
              <a:t>The cause of CHD is multifactorial; however, hereditary (genetics) is the biggest single risk factor. Rapid weight gain and growth through excessive nutritional intake can complicate the development of CHD. Hip dysplasia occurs most commonly in large breed dogs.</a:t>
            </a:r>
          </a:p>
          <a:p>
            <a:endParaRPr lang="en-US" dirty="0"/>
          </a:p>
        </p:txBody>
      </p:sp>
    </p:spTree>
    <p:extLst>
      <p:ext uri="{BB962C8B-B14F-4D97-AF65-F5344CB8AC3E}">
        <p14:creationId xmlns:p14="http://schemas.microsoft.com/office/powerpoint/2010/main" val="41444447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stretch>
            <a:fillRect/>
          </a:stretch>
        </p:blipFill>
        <p:spPr>
          <a:xfrm>
            <a:off x="1547664" y="764704"/>
            <a:ext cx="3857299" cy="5535137"/>
          </a:xfrm>
          <a:prstGeom prst="rect">
            <a:avLst/>
          </a:prstGeom>
        </p:spPr>
      </p:pic>
    </p:spTree>
    <p:extLst>
      <p:ext uri="{BB962C8B-B14F-4D97-AF65-F5344CB8AC3E}">
        <p14:creationId xmlns:p14="http://schemas.microsoft.com/office/powerpoint/2010/main" val="23291980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99592" y="332656"/>
            <a:ext cx="6554867" cy="1524000"/>
          </a:xfrm>
        </p:spPr>
        <p:txBody>
          <a:bodyPr/>
          <a:lstStyle/>
          <a:p>
            <a:r>
              <a:rPr lang="tr-TR" dirty="0" err="1"/>
              <a:t>Treatment</a:t>
            </a:r>
            <a:r>
              <a:rPr lang="tr-TR" dirty="0"/>
              <a:t>: </a:t>
            </a:r>
          </a:p>
        </p:txBody>
      </p:sp>
      <p:pic>
        <p:nvPicPr>
          <p:cNvPr id="3" name="Resim 2"/>
          <p:cNvPicPr>
            <a:picLocks noChangeAspect="1"/>
          </p:cNvPicPr>
          <p:nvPr/>
        </p:nvPicPr>
        <p:blipFill>
          <a:blip r:embed="rId2"/>
          <a:stretch>
            <a:fillRect/>
          </a:stretch>
        </p:blipFill>
        <p:spPr>
          <a:xfrm>
            <a:off x="467544" y="1853233"/>
            <a:ext cx="2975258" cy="4882475"/>
          </a:xfrm>
          <a:prstGeom prst="rect">
            <a:avLst/>
          </a:prstGeom>
        </p:spPr>
      </p:pic>
      <p:pic>
        <p:nvPicPr>
          <p:cNvPr id="4" name="Resim 3"/>
          <p:cNvPicPr>
            <a:picLocks noChangeAspect="1"/>
          </p:cNvPicPr>
          <p:nvPr/>
        </p:nvPicPr>
        <p:blipFill>
          <a:blip r:embed="rId3"/>
          <a:stretch>
            <a:fillRect/>
          </a:stretch>
        </p:blipFill>
        <p:spPr>
          <a:xfrm>
            <a:off x="3779912" y="2438991"/>
            <a:ext cx="5112568" cy="4004845"/>
          </a:xfrm>
          <a:prstGeom prst="rect">
            <a:avLst/>
          </a:prstGeom>
        </p:spPr>
      </p:pic>
    </p:spTree>
    <p:extLst>
      <p:ext uri="{BB962C8B-B14F-4D97-AF65-F5344CB8AC3E}">
        <p14:creationId xmlns:p14="http://schemas.microsoft.com/office/powerpoint/2010/main" val="17756262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51520" y="699511"/>
            <a:ext cx="8352928" cy="5693866"/>
          </a:xfrm>
          <a:prstGeom prst="rect">
            <a:avLst/>
          </a:prstGeom>
        </p:spPr>
        <p:txBody>
          <a:bodyPr wrap="square">
            <a:spAutoFit/>
          </a:bodyPr>
          <a:lstStyle/>
          <a:p>
            <a:r>
              <a:rPr lang="en-US" sz="2800" dirty="0"/>
              <a:t>Risk of complications after JPS are very low; almost all are minor in nature. Success rates for JPS eliminating hip laxity are high and aftercare is very brief, usually just entailing basic incision care and short-term activity restriction.</a:t>
            </a:r>
          </a:p>
          <a:p>
            <a:endParaRPr lang="en-US" sz="2800" dirty="0"/>
          </a:p>
          <a:p>
            <a:r>
              <a:rPr lang="en-US" sz="2800" dirty="0"/>
              <a:t>Reported complications after DPO and TPO include screw loosening, change in limb range of motion, and pelvic canal narrowing. However, the incidence of complications is low and reports of long-term function are expected to be good to excellent.</a:t>
            </a:r>
            <a:endParaRPr lang="tr-TR" sz="2800" dirty="0"/>
          </a:p>
        </p:txBody>
      </p:sp>
    </p:spTree>
    <p:extLst>
      <p:ext uri="{BB962C8B-B14F-4D97-AF65-F5344CB8AC3E}">
        <p14:creationId xmlns:p14="http://schemas.microsoft.com/office/powerpoint/2010/main" val="36087836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611560" y="746064"/>
            <a:ext cx="1608133" cy="369332"/>
          </a:xfrm>
          <a:prstGeom prst="rect">
            <a:avLst/>
          </a:prstGeom>
          <a:noFill/>
        </p:spPr>
        <p:txBody>
          <a:bodyPr wrap="none" rtlCol="0">
            <a:spAutoFit/>
          </a:bodyPr>
          <a:lstStyle/>
          <a:p>
            <a:r>
              <a:rPr lang="tr-TR" dirty="0" smtClean="0">
                <a:solidFill>
                  <a:srgbClr val="FF0000"/>
                </a:solidFill>
              </a:rPr>
              <a:t>REFERENCES </a:t>
            </a:r>
            <a:endParaRPr lang="tr-TR" dirty="0">
              <a:solidFill>
                <a:srgbClr val="FF0000"/>
              </a:solidFill>
            </a:endParaRPr>
          </a:p>
        </p:txBody>
      </p:sp>
      <p:pic>
        <p:nvPicPr>
          <p:cNvPr id="4" name="Resim 3"/>
          <p:cNvPicPr>
            <a:picLocks noChangeAspect="1"/>
          </p:cNvPicPr>
          <p:nvPr/>
        </p:nvPicPr>
        <p:blipFill>
          <a:blip r:embed="rId2"/>
          <a:stretch>
            <a:fillRect/>
          </a:stretch>
        </p:blipFill>
        <p:spPr>
          <a:xfrm>
            <a:off x="683568" y="3356992"/>
            <a:ext cx="5029636" cy="2645893"/>
          </a:xfrm>
          <a:prstGeom prst="rect">
            <a:avLst/>
          </a:prstGeom>
        </p:spPr>
      </p:pic>
      <p:sp>
        <p:nvSpPr>
          <p:cNvPr id="6" name="Metin kutusu 5"/>
          <p:cNvSpPr txBox="1"/>
          <p:nvPr/>
        </p:nvSpPr>
        <p:spPr>
          <a:xfrm>
            <a:off x="467544" y="2204864"/>
            <a:ext cx="7638630" cy="646331"/>
          </a:xfrm>
          <a:prstGeom prst="rect">
            <a:avLst/>
          </a:prstGeom>
          <a:noFill/>
        </p:spPr>
        <p:txBody>
          <a:bodyPr wrap="none" rtlCol="0">
            <a:spAutoFit/>
          </a:bodyPr>
          <a:lstStyle/>
          <a:p>
            <a:r>
              <a:rPr lang="tr-TR" dirty="0" smtClean="0"/>
              <a:t>Ankara Üniversitesi Açık Ders Malzemeleri Ortopedi ve Travmatoloji </a:t>
            </a:r>
          </a:p>
          <a:p>
            <a:r>
              <a:rPr lang="tr-TR" dirty="0" smtClean="0"/>
              <a:t>Prof. Dr. Hasan Bilgili Ders notu.</a:t>
            </a:r>
            <a:endParaRPr lang="tr-TR" dirty="0"/>
          </a:p>
        </p:txBody>
      </p:sp>
      <p:sp>
        <p:nvSpPr>
          <p:cNvPr id="5" name="Dikdörtgen 4"/>
          <p:cNvSpPr/>
          <p:nvPr/>
        </p:nvSpPr>
        <p:spPr>
          <a:xfrm>
            <a:off x="455562" y="1375901"/>
            <a:ext cx="7572821" cy="369332"/>
          </a:xfrm>
          <a:prstGeom prst="rect">
            <a:avLst/>
          </a:prstGeom>
        </p:spPr>
        <p:txBody>
          <a:bodyPr wrap="square">
            <a:spAutoFit/>
          </a:bodyPr>
          <a:lstStyle/>
          <a:p>
            <a:r>
              <a:rPr lang="tr-TR" dirty="0"/>
              <a:t>https://www.acvs.org/small-animal/canine-hip-dysplasia</a:t>
            </a:r>
          </a:p>
        </p:txBody>
      </p:sp>
    </p:spTree>
    <p:extLst>
      <p:ext uri="{BB962C8B-B14F-4D97-AF65-F5344CB8AC3E}">
        <p14:creationId xmlns:p14="http://schemas.microsoft.com/office/powerpoint/2010/main" val="220705006"/>
      </p:ext>
    </p:extLst>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3</TotalTime>
  <Words>279</Words>
  <Application>Microsoft Office PowerPoint</Application>
  <PresentationFormat>Ekran Gösterisi (4:3)</PresentationFormat>
  <Paragraphs>15</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Century Gothic</vt:lpstr>
      <vt:lpstr>Wingdings 3</vt:lpstr>
      <vt:lpstr>Dilim</vt:lpstr>
      <vt:lpstr>Hip Dysplacia</vt:lpstr>
      <vt:lpstr>PowerPoint Sunusu</vt:lpstr>
      <vt:lpstr>PowerPoint Sunusu</vt:lpstr>
      <vt:lpstr>PowerPoint Sunusu</vt:lpstr>
      <vt:lpstr>PowerPoint Sunusu</vt:lpstr>
      <vt:lpstr>PowerPoint Sunusu</vt:lpstr>
      <vt:lpstr>Treatment: </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Hip Dysplacia</dc:title>
  <dc:creator>DEPO</dc:creator>
  <cp:lastModifiedBy>murat calıskan</cp:lastModifiedBy>
  <cp:revision>3</cp:revision>
  <dcterms:created xsi:type="dcterms:W3CDTF">2019-03-11T10:01:44Z</dcterms:created>
  <dcterms:modified xsi:type="dcterms:W3CDTF">2019-03-11T11:46:36Z</dcterms:modified>
</cp:coreProperties>
</file>