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302" r:id="rId3"/>
    <p:sldId id="283" r:id="rId4"/>
    <p:sldId id="303" r:id="rId5"/>
    <p:sldId id="301" r:id="rId6"/>
    <p:sldId id="261" r:id="rId7"/>
    <p:sldId id="269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C7FA5-D353-4794-A684-63DE8EF772F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A1F49-CDD9-4902-95CF-8C9048C918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34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32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08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0910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083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312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BB6970-CC72-B236-D13A-93B8E836F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389732D-1775-4C56-6C75-B2F1DE74B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1994C0B-C047-E1F9-9162-DCC45A7B5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3DD4-BA90-4C3F-B7E8-96EAF5BA389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B181FAA-835B-C96E-1F1B-580636499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ACB653A-8C8F-7136-9679-1CEA7BD6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ECD0-03FA-46DF-A483-6F54DB0154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835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F43E76-A457-BBF9-9A29-D4BB8E9E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D3CB058-D78A-323B-3E51-46E0A2789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A50D90B-69F1-B8BD-22F8-927A2D333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3DD4-BA90-4C3F-B7E8-96EAF5BA389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524204-D7D1-F6DF-D8EF-56E520D9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288ED8E-385B-6368-D359-51D7EA03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ECD0-03FA-46DF-A483-6F54DB0154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311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F22C820-E871-D94A-08B5-7D1F9327B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C4281D7-2ACC-FB3D-A280-169AD5216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3E33AE-998D-BDBE-3C5A-E4E23B628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3DD4-BA90-4C3F-B7E8-96EAF5BA389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9A97B3-FE6C-9FE7-8424-C08640F2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A86971-5332-D8F0-2E64-6EB7BB71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ECD0-03FA-46DF-A483-6F54DB0154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2491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4818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263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32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78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0326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5668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6218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4545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438091-8BF9-E435-AAB8-6688D42F7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62C639-82D5-5E50-07D3-44C4E3530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DEC24D3-1963-C6C0-1E43-56E42C41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3DD4-BA90-4C3F-B7E8-96EAF5BA389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0379B2-9D4E-D1DD-7FBD-29D11B44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9046EE-9382-8559-999C-5D7033F4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ECD0-03FA-46DF-A483-6F54DB0154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2030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0699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2108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889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806533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8293467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9173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785367" y="1131767"/>
            <a:ext cx="7784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5647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801467" y="1029200"/>
            <a:ext cx="7776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01467" y="3314401"/>
            <a:ext cx="777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1620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547233" y="1402600"/>
            <a:ext cx="7095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92652" rtl="0">
              <a:spcBef>
                <a:spcPts val="800"/>
              </a:spcBef>
              <a:spcAft>
                <a:spcPts val="0"/>
              </a:spcAft>
              <a:buSzPts val="3400"/>
              <a:buFont typeface="Abril Fatface"/>
              <a:buChar char="▫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1219170" lvl="1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828754" lvl="2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2438339" lvl="3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3047924" lvl="4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3657509" lvl="5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4267093" lvl="6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4876678" lvl="7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5486263" lvl="8" indent="-592652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6117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483800" y="799933"/>
            <a:ext cx="5354800" cy="4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▫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8002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6975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7088584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94796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031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F4B9E4-DD62-FCCE-0A2B-FDB727545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94552D4-E9D7-C80D-2285-7587858ED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8028F27-2A5C-076E-9E22-40722B317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3DD4-BA90-4C3F-B7E8-96EAF5BA389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9262D0-A30D-45DB-7364-A550E0EF9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705B6E-2FD3-2980-A507-1E78001A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ECD0-03FA-46DF-A483-6F54DB0154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602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BB3597-517F-619F-FEFD-C5FB9C55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D62A75-35AE-24F4-2BB3-97DBF3F89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8E94FAE-EBCC-9ECB-444B-881FFC336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A568198-0F8E-640A-728C-971689DCF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3DD4-BA90-4C3F-B7E8-96EAF5BA389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9FC9FB3-27CF-2551-88F4-5B631C6F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D78B04C-6CC5-29BC-3C6D-3EB5665B8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ECD0-03FA-46DF-A483-6F54DB0154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945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DDD70F-01A1-944D-FA10-33951E57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8F63976-FD06-860D-3B93-302221CB2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8961660-A524-5FB5-1DFD-397DF6B74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1D2C19E-D081-26F8-120F-403FD99E2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49FD335-86C9-404B-E994-6383A85EF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69ABAE8-E861-9129-A7E2-00CE9082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3DD4-BA90-4C3F-B7E8-96EAF5BA389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E696901-818E-2799-1815-AF7BD67C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BAEDDFF-6977-D1A5-995B-863FA3A3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ECD0-03FA-46DF-A483-6F54DB0154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92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84EAEE-B4D2-454F-D83C-F70B6DA0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C19443F-0E91-CCAB-31F6-321F0D52C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3DD4-BA90-4C3F-B7E8-96EAF5BA389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316964D-F56E-83E5-E5B5-C98D40C32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1C4A2D0-882F-B9CB-478A-C8C2B678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ECD0-03FA-46DF-A483-6F54DB0154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058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4012EC8-988F-5B95-14D4-3284F593B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3DD4-BA90-4C3F-B7E8-96EAF5BA389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7EB6A2B-6D8D-C79E-438F-B6186BBA1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1B75AE5-C658-4455-8BBD-A5AFE497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ECD0-03FA-46DF-A483-6F54DB0154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88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70C999-D199-0B8D-AABE-D9DF20269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69097B-186F-7520-8AAF-2D1B2F5EC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DA8A678-B74E-03AA-B9FB-58D99C170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052113F-A754-FD89-20A2-48568634A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3DD4-BA90-4C3F-B7E8-96EAF5BA389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987586F-DB12-E2CB-880A-965343DF6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FE6FD4B-3066-5413-EB8A-876CFCF2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ECD0-03FA-46DF-A483-6F54DB0154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24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596F25-8E70-612B-0229-4C7A86D70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449706C-4B56-7626-645D-D8CCF98B4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7A605FE-58D6-2268-70D6-DACDEF4CC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40C823B-8C9B-4293-A687-B7406C7DD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3DD4-BA90-4C3F-B7E8-96EAF5BA389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E6968D6-2FD5-4F2A-8645-33FB12FC9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7F449C4-2BBD-3257-318F-E1F58075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ECD0-03FA-46DF-A483-6F54DB0154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538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6831CA4-D701-D79A-F92D-FFDFB812A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ED3BC35-1A9B-C34C-9820-F966CA25A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7C41007-A873-4DE1-0DE5-2B22FBC04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23DD4-BA90-4C3F-B7E8-96EAF5BA389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E4F72D8-72AF-C7D6-3E2C-E4159F971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AFFB7A4-9FDB-72D1-100A-4E2401EFF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6ECD0-03FA-46DF-A483-6F54DB0154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587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3787-D3DC-45D5-B56C-69A6C1B7972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254B-239C-4179-BDCB-5F38BC1EE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754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19403" y="2276872"/>
            <a:ext cx="6048672" cy="109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tr-TR" sz="3200" b="1" dirty="0">
                <a:latin typeface="Arial Narrow" panose="020B0606020202030204" pitchFamily="34" charset="0"/>
              </a:rPr>
              <a:t>FAST CIRCUIT: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A vehicle suddenly appears in front of us on the highway – the thalamus transfers information to the amygdala – the brakes are applied.</a:t>
            </a:r>
            <a:endParaRPr lang="en-US" altLang="tr-TR" sz="3200" dirty="0">
              <a:latin typeface="Arial Narrow" panose="020B060602020203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9281C54-08B5-4D15-B4F0-D7B30173E5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41"/>
          <a:stretch/>
        </p:blipFill>
        <p:spPr>
          <a:xfrm>
            <a:off x="7056107" y="2823472"/>
            <a:ext cx="3200400" cy="22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2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815414" y="548680"/>
            <a:ext cx="5952661" cy="109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 lang="en-US" altLang="tr-TR" sz="3200" dirty="0">
              <a:latin typeface="Arial Narrow" panose="020B0606020202030204" pitchFamily="34" charset="0"/>
            </a:endParaRPr>
          </a:p>
          <a:p>
            <a:r>
              <a:rPr lang="en-US" altLang="tr-TR" sz="3200" dirty="0">
                <a:latin typeface="Arial Narrow" panose="020B0606020202030204" pitchFamily="34" charset="0"/>
              </a:rPr>
              <a:t>The slow circuit is also associated with declarative memory.</a:t>
            </a:r>
            <a:endParaRPr lang="tr-TR" altLang="tr-TR" sz="3200" dirty="0">
              <a:latin typeface="Arial Narrow" panose="020B0606020202030204" pitchFamily="34" charset="0"/>
            </a:endParaRPr>
          </a:p>
          <a:p>
            <a:r>
              <a:rPr lang="tr-TR" altLang="tr-TR" sz="3200" dirty="0" err="1">
                <a:latin typeface="Arial Narrow" panose="020B0606020202030204" pitchFamily="34" charset="0"/>
              </a:rPr>
              <a:t>Emotions</a:t>
            </a:r>
            <a:r>
              <a:rPr lang="tr-TR" altLang="tr-TR" sz="3200" dirty="0">
                <a:latin typeface="Arial Narrow" panose="020B0606020202030204" pitchFamily="34" charset="0"/>
              </a:rPr>
              <a:t> </a:t>
            </a:r>
            <a:r>
              <a:rPr lang="tr-TR" altLang="tr-TR" sz="3200" dirty="0" err="1">
                <a:latin typeface="Arial Narrow" panose="020B0606020202030204" pitchFamily="34" charset="0"/>
              </a:rPr>
              <a:t>emerge</a:t>
            </a:r>
            <a:r>
              <a:rPr lang="tr-TR" altLang="tr-TR" sz="3200" dirty="0">
                <a:latin typeface="Arial Narrow" panose="020B0606020202030204" pitchFamily="34" charset="0"/>
              </a:rPr>
              <a:t> </a:t>
            </a:r>
            <a:r>
              <a:rPr lang="tr-TR" altLang="tr-TR" sz="3200" dirty="0" err="1">
                <a:latin typeface="Arial Narrow" panose="020B0606020202030204" pitchFamily="34" charset="0"/>
              </a:rPr>
              <a:t>more</a:t>
            </a:r>
            <a:r>
              <a:rPr lang="tr-TR" altLang="tr-TR" sz="3200" dirty="0">
                <a:latin typeface="Arial Narrow" panose="020B0606020202030204" pitchFamily="34" charset="0"/>
              </a:rPr>
              <a:t> </a:t>
            </a:r>
            <a:r>
              <a:rPr lang="tr-TR" altLang="tr-TR" sz="3200" dirty="0" err="1">
                <a:latin typeface="Arial Narrow" panose="020B0606020202030204" pitchFamily="34" charset="0"/>
              </a:rPr>
              <a:t>slowly</a:t>
            </a:r>
            <a:r>
              <a:rPr lang="tr-TR" altLang="tr-TR" sz="3200" dirty="0">
                <a:latin typeface="Arial Narrow" panose="020B0606020202030204" pitchFamily="34" charset="0"/>
              </a:rPr>
              <a:t>.</a:t>
            </a:r>
          </a:p>
          <a:p>
            <a:r>
              <a:rPr lang="en-US" altLang="tr-TR" sz="3200" dirty="0">
                <a:latin typeface="Arial Narrow" panose="020B0606020202030204" pitchFamily="34" charset="0"/>
              </a:rPr>
              <a:t>More complex information is transmitted to our consciousness.</a:t>
            </a:r>
            <a:endParaRPr lang="tr-TR" altLang="tr-TR" sz="3200" dirty="0">
              <a:latin typeface="Arial Narrow" panose="020B0606020202030204" pitchFamily="34" charset="0"/>
            </a:endParaRPr>
          </a:p>
          <a:p>
            <a:r>
              <a:rPr lang="en-US" altLang="tr-TR" sz="3200" dirty="0">
                <a:latin typeface="Arial Narrow" panose="020B0606020202030204" pitchFamily="34" charset="0"/>
              </a:rPr>
              <a:t>It is associated with the cerebral cortex.</a:t>
            </a:r>
          </a:p>
          <a:p>
            <a:r>
              <a:rPr lang="en-US" altLang="tr-TR" sz="3200" dirty="0">
                <a:latin typeface="Arial Narrow" panose="020B0606020202030204" pitchFamily="34" charset="0"/>
              </a:rPr>
              <a:t>This circuit is the reason why we are afraid for no obvious reason.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9F6933B0-BCD6-41B7-A76F-115A62491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2121934"/>
            <a:ext cx="4236877" cy="237192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50" y="6093200"/>
            <a:ext cx="12201751" cy="7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5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471007" y="644691"/>
            <a:ext cx="7095200" cy="109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 lang="tr-TR" sz="2667" dirty="0">
              <a:latin typeface="Arial Narrow" panose="020B0606020202030204" pitchFamily="34" charset="0"/>
            </a:endParaRPr>
          </a:p>
          <a:p>
            <a:r>
              <a:rPr lang="tr-TR" sz="2667" dirty="0" err="1">
                <a:latin typeface="Arial Narrow" panose="020B0606020202030204" pitchFamily="34" charset="0"/>
              </a:rPr>
              <a:t>Secondary</a:t>
            </a:r>
            <a:r>
              <a:rPr lang="tr-TR" sz="2667" dirty="0">
                <a:latin typeface="Arial Narrow" panose="020B0606020202030204" pitchFamily="34" charset="0"/>
              </a:rPr>
              <a:t> </a:t>
            </a:r>
            <a:r>
              <a:rPr lang="tr-TR" sz="2667" dirty="0" err="1">
                <a:latin typeface="Arial Narrow" panose="020B0606020202030204" pitchFamily="34" charset="0"/>
              </a:rPr>
              <a:t>emotions</a:t>
            </a:r>
            <a:r>
              <a:rPr lang="tr-TR" sz="2667" dirty="0">
                <a:latin typeface="Arial Narrow" panose="020B0606020202030204" pitchFamily="34" charset="0"/>
              </a:rPr>
              <a:t> </a:t>
            </a:r>
            <a:r>
              <a:rPr lang="tr-TR" sz="2667" dirty="0" err="1">
                <a:latin typeface="Arial Narrow" panose="020B0606020202030204" pitchFamily="34" charset="0"/>
              </a:rPr>
              <a:t>are</a:t>
            </a:r>
            <a:r>
              <a:rPr lang="tr-TR" sz="2667" dirty="0">
                <a:latin typeface="Arial Narrow" panose="020B0606020202030204" pitchFamily="34" charset="0"/>
              </a:rPr>
              <a:t> </a:t>
            </a:r>
            <a:r>
              <a:rPr lang="tr-TR" sz="2667" dirty="0" err="1">
                <a:latin typeface="Arial Narrow" panose="020B0606020202030204" pitchFamily="34" charset="0"/>
              </a:rPr>
              <a:t>determined</a:t>
            </a:r>
            <a:r>
              <a:rPr lang="tr-TR" sz="2667" dirty="0">
                <a:latin typeface="Arial Narrow" panose="020B0606020202030204" pitchFamily="34" charset="0"/>
              </a:rPr>
              <a:t> </a:t>
            </a:r>
            <a:r>
              <a:rPr lang="tr-TR" sz="2667" dirty="0" err="1">
                <a:latin typeface="Arial Narrow" panose="020B0606020202030204" pitchFamily="34" charset="0"/>
              </a:rPr>
              <a:t>by</a:t>
            </a:r>
            <a:r>
              <a:rPr lang="tr-TR" sz="2667" dirty="0">
                <a:latin typeface="Arial Narrow" panose="020B0606020202030204" pitchFamily="34" charset="0"/>
              </a:rPr>
              <a:t> </a:t>
            </a:r>
            <a:r>
              <a:rPr lang="tr-TR" sz="2667" dirty="0" err="1">
                <a:latin typeface="Arial Narrow" panose="020B0606020202030204" pitchFamily="34" charset="0"/>
              </a:rPr>
              <a:t>slow</a:t>
            </a:r>
            <a:r>
              <a:rPr lang="tr-TR" sz="2667" dirty="0">
                <a:latin typeface="Arial Narrow" panose="020B0606020202030204" pitchFamily="34" charset="0"/>
              </a:rPr>
              <a:t> </a:t>
            </a:r>
            <a:r>
              <a:rPr lang="tr-TR" sz="2667" dirty="0" err="1">
                <a:latin typeface="Arial Narrow" panose="020B0606020202030204" pitchFamily="34" charset="0"/>
              </a:rPr>
              <a:t>circuitry</a:t>
            </a:r>
            <a:r>
              <a:rPr lang="tr-TR" sz="2667" dirty="0">
                <a:latin typeface="Arial Narrow" panose="020B0606020202030204" pitchFamily="34" charset="0"/>
              </a:rPr>
              <a:t> in </a:t>
            </a:r>
            <a:r>
              <a:rPr lang="tr-TR" sz="2667" dirty="0" err="1">
                <a:latin typeface="Arial Narrow" panose="020B0606020202030204" pitchFamily="34" charset="0"/>
              </a:rPr>
              <a:t>the</a:t>
            </a:r>
            <a:r>
              <a:rPr lang="tr-TR" sz="2667" dirty="0">
                <a:latin typeface="Arial Narrow" panose="020B0606020202030204" pitchFamily="34" charset="0"/>
              </a:rPr>
              <a:t> </a:t>
            </a:r>
            <a:r>
              <a:rPr lang="tr-TR" sz="2667" dirty="0" err="1">
                <a:latin typeface="Arial Narrow" panose="020B0606020202030204" pitchFamily="34" charset="0"/>
              </a:rPr>
              <a:t>cortex</a:t>
            </a:r>
            <a:r>
              <a:rPr lang="tr-TR" sz="2667" dirty="0">
                <a:latin typeface="Arial Narrow" panose="020B0606020202030204" pitchFamily="34" charset="0"/>
              </a:rPr>
              <a:t> </a:t>
            </a:r>
            <a:r>
              <a:rPr lang="tr-TR" sz="2667" dirty="0" err="1">
                <a:latin typeface="Arial Narrow" panose="020B0606020202030204" pitchFamily="34" charset="0"/>
              </a:rPr>
              <a:t>throughout</a:t>
            </a:r>
            <a:r>
              <a:rPr lang="tr-TR" sz="2667" dirty="0">
                <a:latin typeface="Arial Narrow" panose="020B0606020202030204" pitchFamily="34" charset="0"/>
              </a:rPr>
              <a:t> </a:t>
            </a:r>
            <a:r>
              <a:rPr lang="tr-TR" sz="2667" dirty="0" err="1">
                <a:latin typeface="Arial Narrow" panose="020B0606020202030204" pitchFamily="34" charset="0"/>
              </a:rPr>
              <a:t>the</a:t>
            </a:r>
            <a:r>
              <a:rPr lang="tr-TR" sz="2667" dirty="0">
                <a:latin typeface="Arial Narrow" panose="020B0606020202030204" pitchFamily="34" charset="0"/>
              </a:rPr>
              <a:t> </a:t>
            </a:r>
            <a:r>
              <a:rPr lang="tr-TR" sz="2667" dirty="0" err="1">
                <a:latin typeface="Arial Narrow" panose="020B0606020202030204" pitchFamily="34" charset="0"/>
              </a:rPr>
              <a:t>frontal</a:t>
            </a:r>
            <a:r>
              <a:rPr lang="tr-TR" sz="2667" dirty="0">
                <a:latin typeface="Arial Narrow" panose="020B0606020202030204" pitchFamily="34" charset="0"/>
              </a:rPr>
              <a:t> </a:t>
            </a:r>
            <a:r>
              <a:rPr lang="tr-TR" sz="2667" dirty="0" err="1">
                <a:latin typeface="Arial Narrow" panose="020B0606020202030204" pitchFamily="34" charset="0"/>
              </a:rPr>
              <a:t>lobe</a:t>
            </a:r>
            <a:r>
              <a:rPr lang="tr-TR" sz="2667" dirty="0">
                <a:latin typeface="Arial Narrow" panose="020B0606020202030204" pitchFamily="34" charset="0"/>
              </a:rPr>
              <a:t>.</a:t>
            </a:r>
            <a:endParaRPr lang="tr-TR" sz="2667" b="1" dirty="0">
              <a:latin typeface="Arial Narrow" panose="020B0606020202030204" pitchFamily="34" charset="0"/>
            </a:endParaRPr>
          </a:p>
          <a:p>
            <a:r>
              <a:rPr lang="tr-TR" sz="2667" b="1" dirty="0" err="1">
                <a:latin typeface="Arial Narrow" panose="020B0606020202030204" pitchFamily="34" charset="0"/>
              </a:rPr>
              <a:t>Ex</a:t>
            </a:r>
            <a:r>
              <a:rPr lang="tr-TR" sz="2667" b="1" dirty="0">
                <a:latin typeface="Arial Narrow" panose="020B0606020202030204" pitchFamily="34" charset="0"/>
              </a:rPr>
              <a:t>: </a:t>
            </a:r>
            <a:r>
              <a:rPr lang="tr-TR" sz="2667" b="1" dirty="0" err="1">
                <a:latin typeface="Arial Narrow" panose="020B0606020202030204" pitchFamily="34" charset="0"/>
              </a:rPr>
              <a:t>Jealousy</a:t>
            </a:r>
            <a:r>
              <a:rPr lang="tr-TR" sz="2667" b="1" dirty="0">
                <a:latin typeface="Arial Narrow" panose="020B0606020202030204" pitchFamily="34" charset="0"/>
              </a:rPr>
              <a:t> – </a:t>
            </a:r>
            <a:r>
              <a:rPr lang="tr-TR" sz="2667" b="1" dirty="0" err="1">
                <a:latin typeface="Arial Narrow" panose="020B0606020202030204" pitchFamily="34" charset="0"/>
              </a:rPr>
              <a:t>the</a:t>
            </a:r>
            <a:r>
              <a:rPr lang="tr-TR" sz="2667" b="1" dirty="0">
                <a:latin typeface="Arial Narrow" panose="020B0606020202030204" pitchFamily="34" charset="0"/>
              </a:rPr>
              <a:t> </a:t>
            </a:r>
            <a:r>
              <a:rPr lang="tr-TR" sz="2667" b="1" dirty="0" err="1">
                <a:latin typeface="Arial Narrow" panose="020B0606020202030204" pitchFamily="34" charset="0"/>
              </a:rPr>
              <a:t>process</a:t>
            </a:r>
            <a:r>
              <a:rPr lang="tr-TR" sz="2667" b="1" dirty="0">
                <a:latin typeface="Arial Narrow" panose="020B0606020202030204" pitchFamily="34" charset="0"/>
              </a:rPr>
              <a:t> is </a:t>
            </a:r>
            <a:r>
              <a:rPr lang="tr-TR" sz="2667" b="1" dirty="0" err="1">
                <a:latin typeface="Arial Narrow" panose="020B0606020202030204" pitchFamily="34" charset="0"/>
              </a:rPr>
              <a:t>much</a:t>
            </a:r>
            <a:r>
              <a:rPr lang="tr-TR" sz="2667" b="1" dirty="0">
                <a:latin typeface="Arial Narrow" panose="020B0606020202030204" pitchFamily="34" charset="0"/>
              </a:rPr>
              <a:t> </a:t>
            </a:r>
            <a:r>
              <a:rPr lang="tr-TR" sz="2667" b="1" dirty="0" err="1">
                <a:latin typeface="Arial Narrow" panose="020B0606020202030204" pitchFamily="34" charset="0"/>
              </a:rPr>
              <a:t>more</a:t>
            </a:r>
            <a:r>
              <a:rPr lang="tr-TR" sz="2667" b="1" dirty="0">
                <a:latin typeface="Arial Narrow" panose="020B0606020202030204" pitchFamily="34" charset="0"/>
              </a:rPr>
              <a:t> </a:t>
            </a:r>
            <a:r>
              <a:rPr lang="tr-TR" sz="2667" b="1" dirty="0" err="1">
                <a:latin typeface="Arial Narrow" panose="020B0606020202030204" pitchFamily="34" charset="0"/>
              </a:rPr>
              <a:t>complex</a:t>
            </a:r>
            <a:r>
              <a:rPr lang="tr-TR" sz="2667" b="1" dirty="0">
                <a:latin typeface="Arial Narrow" panose="020B0606020202030204" pitchFamily="34" charset="0"/>
              </a:rPr>
              <a:t>.</a:t>
            </a:r>
            <a:endParaRPr lang="tr-TR" sz="2667" dirty="0">
              <a:latin typeface="Arial Narrow" panose="020B0606020202030204" pitchFamily="34" charset="0"/>
            </a:endParaRPr>
          </a:p>
          <a:p>
            <a:r>
              <a:rPr lang="en-US" sz="2667" dirty="0">
                <a:latin typeface="Arial Narrow" panose="020B0606020202030204" pitchFamily="34" charset="0"/>
              </a:rPr>
              <a:t>Information is brought from the thalamus to the frontal cortex (for cognitive analysis and integration) and from there back to the amygdala.</a:t>
            </a:r>
            <a:endParaRPr lang="tr-TR" sz="2667" dirty="0">
              <a:latin typeface="Arial Narrow" panose="020B0606020202030204" pitchFamily="34" charset="0"/>
            </a:endParaRPr>
          </a:p>
          <a:p>
            <a:r>
              <a:rPr lang="en-US" sz="2667" dirty="0">
                <a:latin typeface="Arial Narrow" panose="020B0606020202030204" pitchFamily="34" charset="0"/>
              </a:rPr>
              <a:t>Emotional arousal and cognitive appraisal go together – emotional and behavioral responses are more refined.</a:t>
            </a:r>
            <a:endParaRPr lang="en-US" altLang="tr-TR" sz="2667" dirty="0">
              <a:latin typeface="Arial Narrow" panose="020B060602020203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2E76DC-337D-4DE8-B6EB-3AD5EFD8B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3759">
            <a:off x="8781342" y="1426387"/>
            <a:ext cx="3020261" cy="18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2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22115BDB-7BFE-4999-BD47-3E8698AE8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5349" y="2084851"/>
            <a:ext cx="3083100" cy="3168352"/>
          </a:xfrm>
        </p:spPr>
        <p:txBody>
          <a:bodyPr/>
          <a:lstStyle/>
          <a:p>
            <a:r>
              <a:rPr lang="tr-TR" sz="4267" u="sng" dirty="0" err="1">
                <a:latin typeface="Arial Narrow" panose="020B0606020202030204" pitchFamily="34" charset="0"/>
              </a:rPr>
              <a:t>Thalamus</a:t>
            </a:r>
            <a:r>
              <a:rPr lang="tr-TR" sz="4267" dirty="0" err="1">
                <a:latin typeface="Arial Narrow" panose="020B0606020202030204" pitchFamily="34" charset="0"/>
              </a:rPr>
              <a:t>,acts</a:t>
            </a:r>
            <a:r>
              <a:rPr lang="tr-TR" sz="4267" dirty="0">
                <a:latin typeface="Arial Narrow" panose="020B0606020202030204" pitchFamily="34" charset="0"/>
              </a:rPr>
              <a:t> as a </a:t>
            </a:r>
            <a:r>
              <a:rPr lang="tr-TR" sz="4267" dirty="0" err="1">
                <a:latin typeface="Arial Narrow" panose="020B0606020202030204" pitchFamily="34" charset="0"/>
              </a:rPr>
              <a:t>guard</a:t>
            </a:r>
            <a:r>
              <a:rPr lang="tr-TR" sz="4267" dirty="0">
                <a:latin typeface="Arial Narrow" panose="020B0606020202030204" pitchFamily="34" charset="0"/>
              </a:rPr>
              <a:t>.</a:t>
            </a:r>
            <a:endParaRPr lang="tr-TR" sz="32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BF995EE-38F0-4DA2-8EFF-200F4B12D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68" y="794848"/>
            <a:ext cx="5762209" cy="526830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28248"/>
            <a:ext cx="12201751" cy="7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7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53400" y="1124744"/>
            <a:ext cx="2563667" cy="31835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/>
            <a:r>
              <a:rPr lang="en-US" altLang="tr-TR" sz="3733" b="1" dirty="0">
                <a:latin typeface="Arial Narrow" panose="020B0606020202030204" pitchFamily="34" charset="0"/>
              </a:rPr>
              <a:t>The two paths are different but have some aspects in common.</a:t>
            </a:r>
            <a:endParaRPr sz="3733" b="1" dirty="0">
              <a:latin typeface="Arial Narrow" panose="020B0606020202030204" pitchFamily="34" charset="0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751851" y="932723"/>
            <a:ext cx="6816757" cy="508856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tr-TR" altLang="tr-TR" sz="3200" dirty="0" err="1">
                <a:latin typeface="Arial Narrow" panose="020B0606020202030204" pitchFamily="34" charset="0"/>
              </a:rPr>
              <a:t>Both</a:t>
            </a:r>
            <a:r>
              <a:rPr lang="tr-TR" altLang="tr-TR" sz="3200" dirty="0">
                <a:latin typeface="Arial Narrow" panose="020B0606020202030204" pitchFamily="34" charset="0"/>
              </a:rPr>
              <a:t> </a:t>
            </a:r>
            <a:r>
              <a:rPr lang="tr-TR" altLang="tr-TR" sz="3200" dirty="0" err="1">
                <a:latin typeface="Arial Narrow" panose="020B0606020202030204" pitchFamily="34" charset="0"/>
              </a:rPr>
              <a:t>rely</a:t>
            </a:r>
            <a:r>
              <a:rPr lang="tr-TR" altLang="tr-TR" sz="3200" dirty="0">
                <a:latin typeface="Arial Narrow" panose="020B0606020202030204" pitchFamily="34" charset="0"/>
              </a:rPr>
              <a:t> on </a:t>
            </a:r>
            <a:r>
              <a:rPr lang="tr-TR" altLang="tr-TR" sz="3200" dirty="0" err="1">
                <a:latin typeface="Arial Narrow" panose="020B0606020202030204" pitchFamily="34" charset="0"/>
              </a:rPr>
              <a:t>the</a:t>
            </a:r>
            <a:r>
              <a:rPr lang="tr-TR" altLang="tr-TR" sz="3200" dirty="0">
                <a:latin typeface="Arial Narrow" panose="020B0606020202030204" pitchFamily="34" charset="0"/>
              </a:rPr>
              <a:t> </a:t>
            </a:r>
            <a:r>
              <a:rPr lang="tr-TR" altLang="tr-TR" sz="3200" dirty="0" err="1">
                <a:latin typeface="Arial Narrow" panose="020B0606020202030204" pitchFamily="34" charset="0"/>
              </a:rPr>
              <a:t>limbic</a:t>
            </a:r>
            <a:r>
              <a:rPr lang="tr-TR" altLang="tr-TR" sz="3200" dirty="0">
                <a:latin typeface="Arial Narrow" panose="020B0606020202030204" pitchFamily="34" charset="0"/>
              </a:rPr>
              <a:t> </a:t>
            </a:r>
            <a:r>
              <a:rPr lang="tr-TR" altLang="tr-TR" sz="3200" dirty="0" err="1">
                <a:latin typeface="Arial Narrow" panose="020B0606020202030204" pitchFamily="34" charset="0"/>
              </a:rPr>
              <a:t>system</a:t>
            </a:r>
            <a:r>
              <a:rPr lang="tr-TR" altLang="tr-TR" sz="3200" dirty="0">
                <a:latin typeface="Arial Narrow" panose="020B0606020202030204" pitchFamily="34" charset="0"/>
              </a:rPr>
              <a:t>.</a:t>
            </a:r>
          </a:p>
          <a:p>
            <a:r>
              <a:rPr lang="tr-TR" altLang="tr-TR" sz="3200" dirty="0" err="1">
                <a:latin typeface="Arial Narrow" panose="020B0606020202030204" pitchFamily="34" charset="0"/>
              </a:rPr>
              <a:t>In</a:t>
            </a:r>
            <a:r>
              <a:rPr lang="tr-TR" altLang="tr-TR" sz="3200" dirty="0">
                <a:latin typeface="Arial Narrow" panose="020B0606020202030204" pitchFamily="34" charset="0"/>
              </a:rPr>
              <a:t> </a:t>
            </a:r>
            <a:r>
              <a:rPr lang="tr-TR" altLang="tr-TR" sz="3200" dirty="0" err="1">
                <a:latin typeface="Arial Narrow" panose="020B0606020202030204" pitchFamily="34" charset="0"/>
              </a:rPr>
              <a:t>both</a:t>
            </a:r>
            <a:r>
              <a:rPr lang="tr-TR" altLang="tr-TR" sz="3200" dirty="0">
                <a:latin typeface="Arial Narrow" panose="020B0606020202030204" pitchFamily="34" charset="0"/>
              </a:rPr>
              <a:t> </a:t>
            </a:r>
            <a:r>
              <a:rPr lang="tr-TR" altLang="tr-TR" sz="3200" dirty="0" err="1">
                <a:latin typeface="Arial Narrow" panose="020B0606020202030204" pitchFamily="34" charset="0"/>
              </a:rPr>
              <a:t>circuits</a:t>
            </a:r>
            <a:r>
              <a:rPr lang="tr-TR" altLang="tr-TR" sz="3200" dirty="0">
                <a:latin typeface="Arial Narrow" panose="020B0606020202030204" pitchFamily="34" charset="0"/>
              </a:rPr>
              <a:t>, </a:t>
            </a:r>
            <a:r>
              <a:rPr lang="tr-TR" altLang="tr-TR" sz="3200" dirty="0" err="1">
                <a:latin typeface="Arial Narrow" panose="020B0606020202030204" pitchFamily="34" charset="0"/>
              </a:rPr>
              <a:t>the</a:t>
            </a:r>
            <a:r>
              <a:rPr lang="tr-TR" altLang="tr-TR" sz="3200" dirty="0">
                <a:latin typeface="Arial Narrow" panose="020B0606020202030204" pitchFamily="34" charset="0"/>
              </a:rPr>
              <a:t> </a:t>
            </a:r>
            <a:r>
              <a:rPr lang="tr-TR" altLang="tr-TR" sz="3200" dirty="0" err="1">
                <a:latin typeface="Arial Narrow" panose="020B0606020202030204" pitchFamily="34" charset="0"/>
              </a:rPr>
              <a:t>amygdala</a:t>
            </a:r>
            <a:r>
              <a:rPr lang="tr-TR" altLang="tr-TR" sz="3200" dirty="0">
                <a:latin typeface="Arial Narrow" panose="020B0606020202030204" pitchFamily="34" charset="0"/>
              </a:rPr>
              <a:t> </a:t>
            </a:r>
            <a:r>
              <a:rPr lang="tr-TR" altLang="tr-TR" sz="3200" dirty="0" err="1">
                <a:latin typeface="Arial Narrow" panose="020B0606020202030204" pitchFamily="34" charset="0"/>
              </a:rPr>
              <a:t>plays</a:t>
            </a:r>
            <a:r>
              <a:rPr lang="tr-TR" altLang="tr-TR" sz="3200" dirty="0">
                <a:latin typeface="Arial Narrow" panose="020B0606020202030204" pitchFamily="34" charset="0"/>
              </a:rPr>
              <a:t> a </a:t>
            </a:r>
            <a:r>
              <a:rPr lang="tr-TR" altLang="tr-TR" sz="3200" dirty="0" err="1">
                <a:latin typeface="Arial Narrow" panose="020B0606020202030204" pitchFamily="34" charset="0"/>
              </a:rPr>
              <a:t>central</a:t>
            </a:r>
            <a:r>
              <a:rPr lang="tr-TR" altLang="tr-TR" sz="3200" dirty="0">
                <a:latin typeface="Arial Narrow" panose="020B0606020202030204" pitchFamily="34" charset="0"/>
              </a:rPr>
              <a:t> role.</a:t>
            </a:r>
          </a:p>
          <a:p>
            <a:r>
              <a:rPr lang="en-US" altLang="tr-TR" sz="3200" u="sng" dirty="0">
                <a:latin typeface="Arial Narrow" panose="020B0606020202030204" pitchFamily="34" charset="0"/>
              </a:rPr>
              <a:t>Amygdala </a:t>
            </a:r>
            <a:r>
              <a:rPr lang="en-US" altLang="tr-TR" sz="3200" dirty="0">
                <a:latin typeface="Arial Narrow" panose="020B0606020202030204" pitchFamily="34" charset="0"/>
              </a:rPr>
              <a:t>(fear center), contrary to popular belief, is important in both negative and positive emotions.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B8037FB-F3BC-49A9-BCCD-D98B43600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011" y="4308339"/>
            <a:ext cx="2781597" cy="22768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3054200" y="2542267"/>
            <a:ext cx="862800" cy="2700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C0CAFC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067" ker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our office</a:t>
            </a:r>
            <a:endParaRPr sz="1067" kern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2321833" y="2999033"/>
            <a:ext cx="161200" cy="1612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4148167" y="4406133"/>
            <a:ext cx="161200" cy="1612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5136067" y="2812267"/>
            <a:ext cx="161200" cy="1612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5930467" y="5016767"/>
            <a:ext cx="161200" cy="1612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8154533" y="3348400"/>
            <a:ext cx="161200" cy="1612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8852167" y="5100700"/>
            <a:ext cx="161200" cy="1612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42BCAB6C-EA61-4A73-84E3-0475D7B6A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410" y="740701"/>
            <a:ext cx="7217985" cy="54191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Geniş ekran</PresentationFormat>
  <Paragraphs>19</Paragraphs>
  <Slides>6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6</vt:i4>
      </vt:variant>
    </vt:vector>
  </HeadingPairs>
  <TitlesOfParts>
    <vt:vector size="14" baseType="lpstr">
      <vt:lpstr>Abril Fatface</vt:lpstr>
      <vt:lpstr>Arial</vt:lpstr>
      <vt:lpstr>Arial Narrow</vt:lpstr>
      <vt:lpstr>Calibri</vt:lpstr>
      <vt:lpstr>Calibri Light</vt:lpstr>
      <vt:lpstr>Raleway</vt:lpstr>
      <vt:lpstr>Office Teması</vt:lpstr>
      <vt:lpstr>1_Office Teması</vt:lpstr>
      <vt:lpstr>PowerPoint Sunusu</vt:lpstr>
      <vt:lpstr>PowerPoint Sunusu</vt:lpstr>
      <vt:lpstr>PowerPoint Sunusu</vt:lpstr>
      <vt:lpstr>PowerPoint Sunusu</vt:lpstr>
      <vt:lpstr>The two paths are different but have some aspects in common.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1</cp:revision>
  <dcterms:created xsi:type="dcterms:W3CDTF">2025-09-09T18:48:30Z</dcterms:created>
  <dcterms:modified xsi:type="dcterms:W3CDTF">2025-09-09T18:49:25Z</dcterms:modified>
</cp:coreProperties>
</file>