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sldIdLst>
    <p:sldId id="302" r:id="rId3"/>
    <p:sldId id="283" r:id="rId4"/>
    <p:sldId id="303" r:id="rId5"/>
    <p:sldId id="301" r:id="rId6"/>
    <p:sldId id="261" r:id="rId7"/>
    <p:sldId id="269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FC7FA5-D353-4794-A684-63DE8EF772F6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0A1F49-CDD9-4902-95CF-8C9048C918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2347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5324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4086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09100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40838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23121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BB6970-CC72-B236-D13A-93B8E836FB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389732D-1775-4C56-6C75-B2F1DE74BC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1994C0B-C047-E1F9-9162-DCC45A7B5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23DD4-BA90-4C3F-B7E8-96EAF5BA389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B181FAA-835B-C96E-1F1B-580636499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ACB653A-8C8F-7136-9679-1CEA7BD6A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6ECD0-03FA-46DF-A483-6F54DB0154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8351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2F43E76-A457-BBF9-9A29-D4BB8E9EF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D3CB058-D78A-323B-3E51-46E0A27897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A50D90B-69F1-B8BD-22F8-927A2D333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23DD4-BA90-4C3F-B7E8-96EAF5BA389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7524204-D7D1-F6DF-D8EF-56E520D95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288ED8E-385B-6368-D359-51D7EA034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6ECD0-03FA-46DF-A483-6F54DB0154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3111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FF22C820-E871-D94A-08B5-7D1F9327BA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C4281D7-2ACC-FB3D-A280-169AD52160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63E33AE-998D-BDBE-3C5A-E4E23B628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23DD4-BA90-4C3F-B7E8-96EAF5BA389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49A97B3-FE6C-9FE7-8424-C08640F22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0A86971-5332-D8F0-2E64-6EB7BB71E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6ECD0-03FA-46DF-A483-6F54DB0154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24918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94818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52631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5327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2789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60326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456687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56218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54545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B438091-8BF9-E435-AAB8-6688D42F7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62C639-82D5-5E50-07D3-44C4E3530D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DEC24D3-1963-C6C0-1E43-56E42C418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23DD4-BA90-4C3F-B7E8-96EAF5BA389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F0379B2-9D4E-D1DD-7FBD-29D11B444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09046EE-9382-8559-999C-5D7033F47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6ECD0-03FA-46DF-A483-6F54DB0154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20305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206998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421084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68899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806533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8293467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091733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1785367" y="1131767"/>
            <a:ext cx="7784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956470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1801467" y="1029200"/>
            <a:ext cx="7776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1801467" y="3314401"/>
            <a:ext cx="77768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16204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2547233" y="1402600"/>
            <a:ext cx="70952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592652" rtl="0">
              <a:spcBef>
                <a:spcPts val="800"/>
              </a:spcBef>
              <a:spcAft>
                <a:spcPts val="0"/>
              </a:spcAft>
              <a:buSzPts val="3400"/>
              <a:buFont typeface="Abril Fatface"/>
              <a:buChar char="▫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1pPr>
            <a:lvl2pPr marL="1219170" lvl="1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◦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2pPr>
            <a:lvl3pPr marL="1828754" lvl="2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3pPr>
            <a:lvl4pPr marL="2438339" lvl="3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4pPr>
            <a:lvl5pPr marL="3047924" lvl="4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5pPr>
            <a:lvl6pPr marL="3657509" lvl="5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6pPr>
            <a:lvl7pPr marL="4267093" lvl="6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7pPr>
            <a:lvl8pPr marL="4876678" lvl="7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8pPr>
            <a:lvl9pPr marL="5486263" lvl="8" indent="-592652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61173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5483800" y="799933"/>
            <a:ext cx="5354800" cy="4767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91054">
              <a:spcBef>
                <a:spcPts val="800"/>
              </a:spcBef>
              <a:spcAft>
                <a:spcPts val="0"/>
              </a:spcAft>
              <a:buSzPts val="2200"/>
              <a:buChar char="▫"/>
              <a:defRPr/>
            </a:lvl1pPr>
            <a:lvl2pPr marL="1219170" lvl="1" indent="-491054">
              <a:spcBef>
                <a:spcPts val="0"/>
              </a:spcBef>
              <a:spcAft>
                <a:spcPts val="0"/>
              </a:spcAft>
              <a:buSzPts val="2200"/>
              <a:buChar char="◦"/>
              <a:defRPr/>
            </a:lvl2pPr>
            <a:lvl3pPr marL="1828754" lvl="2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3657509" lvl="5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4267093" lvl="6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4876678" lvl="7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5486263" lvl="8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380022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46975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7088584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3"/>
          </p:nvPr>
        </p:nvSpPr>
        <p:spPr>
          <a:xfrm>
            <a:off x="94796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90312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2F4B9E4-DD62-FCCE-0A2B-FDB727545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94552D4-E9D7-C80D-2285-7587858ED9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8028F27-2A5C-076E-9E22-40722B317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23DD4-BA90-4C3F-B7E8-96EAF5BA389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C9262D0-A30D-45DB-7364-A550E0EF9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7705B6E-2FD3-2980-A507-1E78001AB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6ECD0-03FA-46DF-A483-6F54DB0154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6029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2BB3597-517F-619F-FEFD-C5FB9C555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DD62A75-35AE-24F4-2BB3-97DBF3F89A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8E94FAE-EBCC-9ECB-444B-881FFC336C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A568198-0F8E-640A-728C-971689DCF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23DD4-BA90-4C3F-B7E8-96EAF5BA389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9FC9FB3-27CF-2551-88F4-5B631C6F2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D78B04C-6CC5-29BC-3C6D-3EB5665B8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6ECD0-03FA-46DF-A483-6F54DB0154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9454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DDD70F-01A1-944D-FA10-33951E579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8F63976-FD06-860D-3B93-302221CB2E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8961660-A524-5FB5-1DFD-397DF6B742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1D2C19E-D081-26F8-120F-403FD99E26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49FD335-86C9-404B-E994-6383A85EF9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69ABAE8-E861-9129-A7E2-00CE9082C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23DD4-BA90-4C3F-B7E8-96EAF5BA389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E696901-818E-2799-1815-AF7BD67CA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BAEDDFF-6977-D1A5-995B-863FA3A3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6ECD0-03FA-46DF-A483-6F54DB0154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2925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84EAEE-B4D2-454F-D83C-F70B6DA08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C19443F-0E91-CCAB-31F6-321F0D52C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23DD4-BA90-4C3F-B7E8-96EAF5BA389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316964D-F56E-83E5-E5B5-C98D40C32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1C4A2D0-882F-B9CB-478A-C8C2B6786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6ECD0-03FA-46DF-A483-6F54DB0154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0583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54012EC8-988F-5B95-14D4-3284F593B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23DD4-BA90-4C3F-B7E8-96EAF5BA389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C7EB6A2B-6D8D-C79E-438F-B6186BBA1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1B75AE5-C658-4455-8BBD-A5AFE4976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6ECD0-03FA-46DF-A483-6F54DB0154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4889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370C999-D199-0B8D-AABE-D9DF20269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69097B-186F-7520-8AAF-2D1B2F5EC7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DA8A678-B74E-03AA-B9FB-58D99C170D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052113F-A754-FD89-20A2-48568634A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23DD4-BA90-4C3F-B7E8-96EAF5BA389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987586F-DB12-E2CB-880A-965343DF6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FE6FD4B-3066-5413-EB8A-876CFCF25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6ECD0-03FA-46DF-A483-6F54DB0154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1241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3596F25-8E70-612B-0229-4C7A86D70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7449706C-4B56-7626-645D-D8CCF98B4F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7A605FE-58D6-2268-70D6-DACDEF4CCA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40C823B-8C9B-4293-A687-B7406C7DD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23DD4-BA90-4C3F-B7E8-96EAF5BA389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E6968D6-2FD5-4F2A-8645-33FB12FC9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7F449C4-2BBD-3257-318F-E1F580753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6ECD0-03FA-46DF-A483-6F54DB0154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5382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6831CA4-D701-D79A-F92D-FFDFB812A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ED3BC35-1A9B-C34C-9820-F966CA25AD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7C41007-A873-4DE1-0DE5-2B22FBC04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23DD4-BA90-4C3F-B7E8-96EAF5BA389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E4F72D8-72AF-C7D6-3E2C-E4159F9717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AFFB7A4-9FDB-72D1-100A-4E2401EFF1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76ECD0-03FA-46DF-A483-6F54DB0154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5873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43787-D3DC-45D5-B56C-69A6C1B79726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6254B-239C-4179-BDCB-5F38BC1EE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7543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719403" y="2276872"/>
            <a:ext cx="6048672" cy="1093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tr-TR" sz="3200" b="1" dirty="0">
                <a:latin typeface="Arial Narrow" panose="020B0606020202030204" pitchFamily="34" charset="0"/>
              </a:rPr>
              <a:t>FAST CIRCUIT:</a:t>
            </a:r>
          </a:p>
          <a:p>
            <a:r>
              <a:rPr lang="en-US" sz="3200" dirty="0">
                <a:latin typeface="Arial Narrow" panose="020B0606020202030204" pitchFamily="34" charset="0"/>
              </a:rPr>
              <a:t>A vehicle suddenly appears in front of us on the highway – the thalamus transfers information to the amygdala – the brakes are applied.</a:t>
            </a:r>
            <a:endParaRPr lang="en-US" altLang="tr-TR" sz="3200" dirty="0">
              <a:latin typeface="Arial Narrow" panose="020B0606020202030204" pitchFamily="34" charset="0"/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D9281C54-08B5-4D15-B4F0-D7B30173E5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0741"/>
          <a:stretch/>
        </p:blipFill>
        <p:spPr>
          <a:xfrm>
            <a:off x="7056107" y="2823472"/>
            <a:ext cx="3200400" cy="2267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926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815414" y="548680"/>
            <a:ext cx="5952661" cy="1093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endParaRPr lang="en-US" altLang="tr-TR" sz="3200" dirty="0">
              <a:latin typeface="Arial Narrow" panose="020B0606020202030204" pitchFamily="34" charset="0"/>
            </a:endParaRPr>
          </a:p>
          <a:p>
            <a:r>
              <a:rPr lang="en-US" altLang="tr-TR" sz="3200" dirty="0">
                <a:latin typeface="Arial Narrow" panose="020B0606020202030204" pitchFamily="34" charset="0"/>
              </a:rPr>
              <a:t>The slow circuit is also associated with declarative memory.</a:t>
            </a:r>
            <a:endParaRPr lang="tr-TR" altLang="tr-TR" sz="3200" dirty="0">
              <a:latin typeface="Arial Narrow" panose="020B0606020202030204" pitchFamily="34" charset="0"/>
            </a:endParaRPr>
          </a:p>
          <a:p>
            <a:r>
              <a:rPr lang="tr-TR" altLang="tr-TR" sz="3200" dirty="0" err="1">
                <a:latin typeface="Arial Narrow" panose="020B0606020202030204" pitchFamily="34" charset="0"/>
              </a:rPr>
              <a:t>Emotions</a:t>
            </a:r>
            <a:r>
              <a:rPr lang="tr-TR" altLang="tr-TR" sz="3200" dirty="0">
                <a:latin typeface="Arial Narrow" panose="020B0606020202030204" pitchFamily="34" charset="0"/>
              </a:rPr>
              <a:t> </a:t>
            </a:r>
            <a:r>
              <a:rPr lang="tr-TR" altLang="tr-TR" sz="3200" dirty="0" err="1">
                <a:latin typeface="Arial Narrow" panose="020B0606020202030204" pitchFamily="34" charset="0"/>
              </a:rPr>
              <a:t>emerge</a:t>
            </a:r>
            <a:r>
              <a:rPr lang="tr-TR" altLang="tr-TR" sz="3200" dirty="0">
                <a:latin typeface="Arial Narrow" panose="020B0606020202030204" pitchFamily="34" charset="0"/>
              </a:rPr>
              <a:t> </a:t>
            </a:r>
            <a:r>
              <a:rPr lang="tr-TR" altLang="tr-TR" sz="3200" dirty="0" err="1">
                <a:latin typeface="Arial Narrow" panose="020B0606020202030204" pitchFamily="34" charset="0"/>
              </a:rPr>
              <a:t>more</a:t>
            </a:r>
            <a:r>
              <a:rPr lang="tr-TR" altLang="tr-TR" sz="3200" dirty="0">
                <a:latin typeface="Arial Narrow" panose="020B0606020202030204" pitchFamily="34" charset="0"/>
              </a:rPr>
              <a:t> </a:t>
            </a:r>
            <a:r>
              <a:rPr lang="tr-TR" altLang="tr-TR" sz="3200" dirty="0" err="1">
                <a:latin typeface="Arial Narrow" panose="020B0606020202030204" pitchFamily="34" charset="0"/>
              </a:rPr>
              <a:t>slowly</a:t>
            </a:r>
            <a:r>
              <a:rPr lang="tr-TR" altLang="tr-TR" sz="3200" dirty="0">
                <a:latin typeface="Arial Narrow" panose="020B0606020202030204" pitchFamily="34" charset="0"/>
              </a:rPr>
              <a:t>.</a:t>
            </a:r>
          </a:p>
          <a:p>
            <a:r>
              <a:rPr lang="en-US" altLang="tr-TR" sz="3200" dirty="0">
                <a:latin typeface="Arial Narrow" panose="020B0606020202030204" pitchFamily="34" charset="0"/>
              </a:rPr>
              <a:t>More complex information is transmitted to our consciousness.</a:t>
            </a:r>
            <a:endParaRPr lang="tr-TR" altLang="tr-TR" sz="3200" dirty="0">
              <a:latin typeface="Arial Narrow" panose="020B0606020202030204" pitchFamily="34" charset="0"/>
            </a:endParaRPr>
          </a:p>
          <a:p>
            <a:r>
              <a:rPr lang="en-US" altLang="tr-TR" sz="3200" dirty="0">
                <a:latin typeface="Arial Narrow" panose="020B0606020202030204" pitchFamily="34" charset="0"/>
              </a:rPr>
              <a:t>It is associated with the cerebral cortex.</a:t>
            </a:r>
          </a:p>
          <a:p>
            <a:r>
              <a:rPr lang="en-US" altLang="tr-TR" sz="3200" dirty="0">
                <a:latin typeface="Arial Narrow" panose="020B0606020202030204" pitchFamily="34" charset="0"/>
              </a:rPr>
              <a:t>This circuit is the reason why we are afraid for no obvious reason.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9F6933B0-BCD6-41B7-A76F-115A62491B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6160" y="2121934"/>
            <a:ext cx="4236877" cy="2371927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750" y="6093200"/>
            <a:ext cx="12201751" cy="76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057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1471007" y="644691"/>
            <a:ext cx="7095200" cy="1093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endParaRPr lang="tr-TR" sz="2667" dirty="0">
              <a:latin typeface="Arial Narrow" panose="020B0606020202030204" pitchFamily="34" charset="0"/>
            </a:endParaRPr>
          </a:p>
          <a:p>
            <a:r>
              <a:rPr lang="tr-TR" sz="2667" dirty="0" err="1">
                <a:latin typeface="Arial Narrow" panose="020B0606020202030204" pitchFamily="34" charset="0"/>
              </a:rPr>
              <a:t>Secondary</a:t>
            </a:r>
            <a:r>
              <a:rPr lang="tr-TR" sz="2667" dirty="0">
                <a:latin typeface="Arial Narrow" panose="020B0606020202030204" pitchFamily="34" charset="0"/>
              </a:rPr>
              <a:t> </a:t>
            </a:r>
            <a:r>
              <a:rPr lang="tr-TR" sz="2667" dirty="0" err="1">
                <a:latin typeface="Arial Narrow" panose="020B0606020202030204" pitchFamily="34" charset="0"/>
              </a:rPr>
              <a:t>emotions</a:t>
            </a:r>
            <a:r>
              <a:rPr lang="tr-TR" sz="2667" dirty="0">
                <a:latin typeface="Arial Narrow" panose="020B0606020202030204" pitchFamily="34" charset="0"/>
              </a:rPr>
              <a:t> </a:t>
            </a:r>
            <a:r>
              <a:rPr lang="tr-TR" sz="2667" dirty="0" err="1">
                <a:latin typeface="Arial Narrow" panose="020B0606020202030204" pitchFamily="34" charset="0"/>
              </a:rPr>
              <a:t>are</a:t>
            </a:r>
            <a:r>
              <a:rPr lang="tr-TR" sz="2667" dirty="0">
                <a:latin typeface="Arial Narrow" panose="020B0606020202030204" pitchFamily="34" charset="0"/>
              </a:rPr>
              <a:t> </a:t>
            </a:r>
            <a:r>
              <a:rPr lang="tr-TR" sz="2667" dirty="0" err="1">
                <a:latin typeface="Arial Narrow" panose="020B0606020202030204" pitchFamily="34" charset="0"/>
              </a:rPr>
              <a:t>determined</a:t>
            </a:r>
            <a:r>
              <a:rPr lang="tr-TR" sz="2667" dirty="0">
                <a:latin typeface="Arial Narrow" panose="020B0606020202030204" pitchFamily="34" charset="0"/>
              </a:rPr>
              <a:t> </a:t>
            </a:r>
            <a:r>
              <a:rPr lang="tr-TR" sz="2667" dirty="0" err="1">
                <a:latin typeface="Arial Narrow" panose="020B0606020202030204" pitchFamily="34" charset="0"/>
              </a:rPr>
              <a:t>by</a:t>
            </a:r>
            <a:r>
              <a:rPr lang="tr-TR" sz="2667" dirty="0">
                <a:latin typeface="Arial Narrow" panose="020B0606020202030204" pitchFamily="34" charset="0"/>
              </a:rPr>
              <a:t> </a:t>
            </a:r>
            <a:r>
              <a:rPr lang="tr-TR" sz="2667" dirty="0" err="1">
                <a:latin typeface="Arial Narrow" panose="020B0606020202030204" pitchFamily="34" charset="0"/>
              </a:rPr>
              <a:t>slow</a:t>
            </a:r>
            <a:r>
              <a:rPr lang="tr-TR" sz="2667" dirty="0">
                <a:latin typeface="Arial Narrow" panose="020B0606020202030204" pitchFamily="34" charset="0"/>
              </a:rPr>
              <a:t> </a:t>
            </a:r>
            <a:r>
              <a:rPr lang="tr-TR" sz="2667" dirty="0" err="1">
                <a:latin typeface="Arial Narrow" panose="020B0606020202030204" pitchFamily="34" charset="0"/>
              </a:rPr>
              <a:t>circuitry</a:t>
            </a:r>
            <a:r>
              <a:rPr lang="tr-TR" sz="2667" dirty="0">
                <a:latin typeface="Arial Narrow" panose="020B0606020202030204" pitchFamily="34" charset="0"/>
              </a:rPr>
              <a:t> in </a:t>
            </a:r>
            <a:r>
              <a:rPr lang="tr-TR" sz="2667" dirty="0" err="1">
                <a:latin typeface="Arial Narrow" panose="020B0606020202030204" pitchFamily="34" charset="0"/>
              </a:rPr>
              <a:t>the</a:t>
            </a:r>
            <a:r>
              <a:rPr lang="tr-TR" sz="2667" dirty="0">
                <a:latin typeface="Arial Narrow" panose="020B0606020202030204" pitchFamily="34" charset="0"/>
              </a:rPr>
              <a:t> </a:t>
            </a:r>
            <a:r>
              <a:rPr lang="tr-TR" sz="2667" dirty="0" err="1">
                <a:latin typeface="Arial Narrow" panose="020B0606020202030204" pitchFamily="34" charset="0"/>
              </a:rPr>
              <a:t>cortex</a:t>
            </a:r>
            <a:r>
              <a:rPr lang="tr-TR" sz="2667" dirty="0">
                <a:latin typeface="Arial Narrow" panose="020B0606020202030204" pitchFamily="34" charset="0"/>
              </a:rPr>
              <a:t> </a:t>
            </a:r>
            <a:r>
              <a:rPr lang="tr-TR" sz="2667" dirty="0" err="1">
                <a:latin typeface="Arial Narrow" panose="020B0606020202030204" pitchFamily="34" charset="0"/>
              </a:rPr>
              <a:t>throughout</a:t>
            </a:r>
            <a:r>
              <a:rPr lang="tr-TR" sz="2667" dirty="0">
                <a:latin typeface="Arial Narrow" panose="020B0606020202030204" pitchFamily="34" charset="0"/>
              </a:rPr>
              <a:t> </a:t>
            </a:r>
            <a:r>
              <a:rPr lang="tr-TR" sz="2667" dirty="0" err="1">
                <a:latin typeface="Arial Narrow" panose="020B0606020202030204" pitchFamily="34" charset="0"/>
              </a:rPr>
              <a:t>the</a:t>
            </a:r>
            <a:r>
              <a:rPr lang="tr-TR" sz="2667" dirty="0">
                <a:latin typeface="Arial Narrow" panose="020B0606020202030204" pitchFamily="34" charset="0"/>
              </a:rPr>
              <a:t> </a:t>
            </a:r>
            <a:r>
              <a:rPr lang="tr-TR" sz="2667" dirty="0" err="1">
                <a:latin typeface="Arial Narrow" panose="020B0606020202030204" pitchFamily="34" charset="0"/>
              </a:rPr>
              <a:t>frontal</a:t>
            </a:r>
            <a:r>
              <a:rPr lang="tr-TR" sz="2667" dirty="0">
                <a:latin typeface="Arial Narrow" panose="020B0606020202030204" pitchFamily="34" charset="0"/>
              </a:rPr>
              <a:t> </a:t>
            </a:r>
            <a:r>
              <a:rPr lang="tr-TR" sz="2667" dirty="0" err="1">
                <a:latin typeface="Arial Narrow" panose="020B0606020202030204" pitchFamily="34" charset="0"/>
              </a:rPr>
              <a:t>lobe</a:t>
            </a:r>
            <a:r>
              <a:rPr lang="tr-TR" sz="2667" dirty="0">
                <a:latin typeface="Arial Narrow" panose="020B0606020202030204" pitchFamily="34" charset="0"/>
              </a:rPr>
              <a:t>.</a:t>
            </a:r>
            <a:endParaRPr lang="tr-TR" sz="2667" b="1" dirty="0">
              <a:latin typeface="Arial Narrow" panose="020B0606020202030204" pitchFamily="34" charset="0"/>
            </a:endParaRPr>
          </a:p>
          <a:p>
            <a:r>
              <a:rPr lang="tr-TR" sz="2667" b="1" dirty="0" err="1">
                <a:latin typeface="Arial Narrow" panose="020B0606020202030204" pitchFamily="34" charset="0"/>
              </a:rPr>
              <a:t>Ex</a:t>
            </a:r>
            <a:r>
              <a:rPr lang="tr-TR" sz="2667" b="1" dirty="0">
                <a:latin typeface="Arial Narrow" panose="020B0606020202030204" pitchFamily="34" charset="0"/>
              </a:rPr>
              <a:t>: </a:t>
            </a:r>
            <a:r>
              <a:rPr lang="tr-TR" sz="2667" b="1" dirty="0" err="1">
                <a:latin typeface="Arial Narrow" panose="020B0606020202030204" pitchFamily="34" charset="0"/>
              </a:rPr>
              <a:t>Jealousy</a:t>
            </a:r>
            <a:r>
              <a:rPr lang="tr-TR" sz="2667" b="1" dirty="0">
                <a:latin typeface="Arial Narrow" panose="020B0606020202030204" pitchFamily="34" charset="0"/>
              </a:rPr>
              <a:t> – </a:t>
            </a:r>
            <a:r>
              <a:rPr lang="tr-TR" sz="2667" b="1" dirty="0" err="1">
                <a:latin typeface="Arial Narrow" panose="020B0606020202030204" pitchFamily="34" charset="0"/>
              </a:rPr>
              <a:t>the</a:t>
            </a:r>
            <a:r>
              <a:rPr lang="tr-TR" sz="2667" b="1" dirty="0">
                <a:latin typeface="Arial Narrow" panose="020B0606020202030204" pitchFamily="34" charset="0"/>
              </a:rPr>
              <a:t> </a:t>
            </a:r>
            <a:r>
              <a:rPr lang="tr-TR" sz="2667" b="1" dirty="0" err="1">
                <a:latin typeface="Arial Narrow" panose="020B0606020202030204" pitchFamily="34" charset="0"/>
              </a:rPr>
              <a:t>process</a:t>
            </a:r>
            <a:r>
              <a:rPr lang="tr-TR" sz="2667" b="1" dirty="0">
                <a:latin typeface="Arial Narrow" panose="020B0606020202030204" pitchFamily="34" charset="0"/>
              </a:rPr>
              <a:t> is </a:t>
            </a:r>
            <a:r>
              <a:rPr lang="tr-TR" sz="2667" b="1" dirty="0" err="1">
                <a:latin typeface="Arial Narrow" panose="020B0606020202030204" pitchFamily="34" charset="0"/>
              </a:rPr>
              <a:t>much</a:t>
            </a:r>
            <a:r>
              <a:rPr lang="tr-TR" sz="2667" b="1" dirty="0">
                <a:latin typeface="Arial Narrow" panose="020B0606020202030204" pitchFamily="34" charset="0"/>
              </a:rPr>
              <a:t> </a:t>
            </a:r>
            <a:r>
              <a:rPr lang="tr-TR" sz="2667" b="1" dirty="0" err="1">
                <a:latin typeface="Arial Narrow" panose="020B0606020202030204" pitchFamily="34" charset="0"/>
              </a:rPr>
              <a:t>more</a:t>
            </a:r>
            <a:r>
              <a:rPr lang="tr-TR" sz="2667" b="1" dirty="0">
                <a:latin typeface="Arial Narrow" panose="020B0606020202030204" pitchFamily="34" charset="0"/>
              </a:rPr>
              <a:t> </a:t>
            </a:r>
            <a:r>
              <a:rPr lang="tr-TR" sz="2667" b="1" dirty="0" err="1">
                <a:latin typeface="Arial Narrow" panose="020B0606020202030204" pitchFamily="34" charset="0"/>
              </a:rPr>
              <a:t>complex</a:t>
            </a:r>
            <a:r>
              <a:rPr lang="tr-TR" sz="2667" b="1" dirty="0">
                <a:latin typeface="Arial Narrow" panose="020B0606020202030204" pitchFamily="34" charset="0"/>
              </a:rPr>
              <a:t>.</a:t>
            </a:r>
            <a:endParaRPr lang="tr-TR" sz="2667" dirty="0">
              <a:latin typeface="Arial Narrow" panose="020B0606020202030204" pitchFamily="34" charset="0"/>
            </a:endParaRPr>
          </a:p>
          <a:p>
            <a:r>
              <a:rPr lang="en-US" sz="2667" dirty="0">
                <a:latin typeface="Arial Narrow" panose="020B0606020202030204" pitchFamily="34" charset="0"/>
              </a:rPr>
              <a:t>Information is brought from the thalamus to the frontal cortex (for cognitive analysis and integration) and from there back to the amygdala.</a:t>
            </a:r>
            <a:endParaRPr lang="tr-TR" sz="2667" dirty="0">
              <a:latin typeface="Arial Narrow" panose="020B0606020202030204" pitchFamily="34" charset="0"/>
            </a:endParaRPr>
          </a:p>
          <a:p>
            <a:r>
              <a:rPr lang="en-US" sz="2667" dirty="0">
                <a:latin typeface="Arial Narrow" panose="020B0606020202030204" pitchFamily="34" charset="0"/>
              </a:rPr>
              <a:t>Emotional arousal and cognitive appraisal go together – emotional and behavioral responses are more refined.</a:t>
            </a:r>
            <a:endParaRPr lang="en-US" altLang="tr-TR" sz="2667" dirty="0">
              <a:latin typeface="Arial Narrow" panose="020B0606020202030204" pitchFamily="34" charset="0"/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252E76DC-337D-4DE8-B6EB-3AD5EFD8B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93759">
            <a:off x="8781342" y="1426387"/>
            <a:ext cx="3020261" cy="1865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520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>
            <a:extLst>
              <a:ext uri="{FF2B5EF4-FFF2-40B4-BE49-F238E27FC236}">
                <a16:creationId xmlns:a16="http://schemas.microsoft.com/office/drawing/2014/main" id="{22115BDB-7BFE-4999-BD47-3E8698AE81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5349" y="2084851"/>
            <a:ext cx="3083100" cy="3168352"/>
          </a:xfrm>
        </p:spPr>
        <p:txBody>
          <a:bodyPr/>
          <a:lstStyle/>
          <a:p>
            <a:r>
              <a:rPr lang="tr-TR" sz="4267" u="sng" dirty="0" err="1">
                <a:latin typeface="Arial Narrow" panose="020B0606020202030204" pitchFamily="34" charset="0"/>
              </a:rPr>
              <a:t>Thalamus</a:t>
            </a:r>
            <a:r>
              <a:rPr lang="tr-TR" sz="4267" dirty="0" err="1">
                <a:latin typeface="Arial Narrow" panose="020B0606020202030204" pitchFamily="34" charset="0"/>
              </a:rPr>
              <a:t>,acts</a:t>
            </a:r>
            <a:r>
              <a:rPr lang="tr-TR" sz="4267" dirty="0">
                <a:latin typeface="Arial Narrow" panose="020B0606020202030204" pitchFamily="34" charset="0"/>
              </a:rPr>
              <a:t> as a </a:t>
            </a:r>
            <a:r>
              <a:rPr lang="tr-TR" sz="4267" dirty="0" err="1">
                <a:latin typeface="Arial Narrow" panose="020B0606020202030204" pitchFamily="34" charset="0"/>
              </a:rPr>
              <a:t>guard</a:t>
            </a:r>
            <a:r>
              <a:rPr lang="tr-TR" sz="4267" dirty="0">
                <a:latin typeface="Arial Narrow" panose="020B0606020202030204" pitchFamily="34" charset="0"/>
              </a:rPr>
              <a:t>.</a:t>
            </a:r>
            <a:endParaRPr lang="tr-TR" sz="32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BF995EE-38F0-4DA2-8EFF-200F4B12D4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68" y="794848"/>
            <a:ext cx="5762209" cy="526830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128248"/>
            <a:ext cx="12201751" cy="76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771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1353400" y="1124744"/>
            <a:ext cx="2563667" cy="318359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lvl="0"/>
            <a:r>
              <a:rPr lang="en-US" altLang="tr-TR" sz="3733" b="1" dirty="0">
                <a:latin typeface="Arial Narrow" panose="020B0606020202030204" pitchFamily="34" charset="0"/>
              </a:rPr>
              <a:t>The two paths are different but have some aspects in common.</a:t>
            </a:r>
            <a:endParaRPr sz="3733" b="1" dirty="0">
              <a:latin typeface="Arial Narrow" panose="020B0606020202030204" pitchFamily="34" charset="0"/>
            </a:endParaRPr>
          </a:p>
        </p:txBody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4751851" y="932723"/>
            <a:ext cx="6816757" cy="508856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tr-TR" altLang="tr-TR" sz="3200" dirty="0" err="1">
                <a:latin typeface="Arial Narrow" panose="020B0606020202030204" pitchFamily="34" charset="0"/>
              </a:rPr>
              <a:t>Both</a:t>
            </a:r>
            <a:r>
              <a:rPr lang="tr-TR" altLang="tr-TR" sz="3200" dirty="0">
                <a:latin typeface="Arial Narrow" panose="020B0606020202030204" pitchFamily="34" charset="0"/>
              </a:rPr>
              <a:t> </a:t>
            </a:r>
            <a:r>
              <a:rPr lang="tr-TR" altLang="tr-TR" sz="3200" dirty="0" err="1">
                <a:latin typeface="Arial Narrow" panose="020B0606020202030204" pitchFamily="34" charset="0"/>
              </a:rPr>
              <a:t>rely</a:t>
            </a:r>
            <a:r>
              <a:rPr lang="tr-TR" altLang="tr-TR" sz="3200" dirty="0">
                <a:latin typeface="Arial Narrow" panose="020B0606020202030204" pitchFamily="34" charset="0"/>
              </a:rPr>
              <a:t> on </a:t>
            </a:r>
            <a:r>
              <a:rPr lang="tr-TR" altLang="tr-TR" sz="3200" dirty="0" err="1">
                <a:latin typeface="Arial Narrow" panose="020B0606020202030204" pitchFamily="34" charset="0"/>
              </a:rPr>
              <a:t>the</a:t>
            </a:r>
            <a:r>
              <a:rPr lang="tr-TR" altLang="tr-TR" sz="3200" dirty="0">
                <a:latin typeface="Arial Narrow" panose="020B0606020202030204" pitchFamily="34" charset="0"/>
              </a:rPr>
              <a:t> </a:t>
            </a:r>
            <a:r>
              <a:rPr lang="tr-TR" altLang="tr-TR" sz="3200" dirty="0" err="1">
                <a:latin typeface="Arial Narrow" panose="020B0606020202030204" pitchFamily="34" charset="0"/>
              </a:rPr>
              <a:t>limbic</a:t>
            </a:r>
            <a:r>
              <a:rPr lang="tr-TR" altLang="tr-TR" sz="3200" dirty="0">
                <a:latin typeface="Arial Narrow" panose="020B0606020202030204" pitchFamily="34" charset="0"/>
              </a:rPr>
              <a:t> </a:t>
            </a:r>
            <a:r>
              <a:rPr lang="tr-TR" altLang="tr-TR" sz="3200" dirty="0" err="1">
                <a:latin typeface="Arial Narrow" panose="020B0606020202030204" pitchFamily="34" charset="0"/>
              </a:rPr>
              <a:t>system</a:t>
            </a:r>
            <a:r>
              <a:rPr lang="tr-TR" altLang="tr-TR" sz="3200" dirty="0">
                <a:latin typeface="Arial Narrow" panose="020B0606020202030204" pitchFamily="34" charset="0"/>
              </a:rPr>
              <a:t>.</a:t>
            </a:r>
          </a:p>
          <a:p>
            <a:r>
              <a:rPr lang="tr-TR" altLang="tr-TR" sz="3200" dirty="0" err="1">
                <a:latin typeface="Arial Narrow" panose="020B0606020202030204" pitchFamily="34" charset="0"/>
              </a:rPr>
              <a:t>In</a:t>
            </a:r>
            <a:r>
              <a:rPr lang="tr-TR" altLang="tr-TR" sz="3200" dirty="0">
                <a:latin typeface="Arial Narrow" panose="020B0606020202030204" pitchFamily="34" charset="0"/>
              </a:rPr>
              <a:t> </a:t>
            </a:r>
            <a:r>
              <a:rPr lang="tr-TR" altLang="tr-TR" sz="3200" dirty="0" err="1">
                <a:latin typeface="Arial Narrow" panose="020B0606020202030204" pitchFamily="34" charset="0"/>
              </a:rPr>
              <a:t>both</a:t>
            </a:r>
            <a:r>
              <a:rPr lang="tr-TR" altLang="tr-TR" sz="3200" dirty="0">
                <a:latin typeface="Arial Narrow" panose="020B0606020202030204" pitchFamily="34" charset="0"/>
              </a:rPr>
              <a:t> </a:t>
            </a:r>
            <a:r>
              <a:rPr lang="tr-TR" altLang="tr-TR" sz="3200" dirty="0" err="1">
                <a:latin typeface="Arial Narrow" panose="020B0606020202030204" pitchFamily="34" charset="0"/>
              </a:rPr>
              <a:t>circuits</a:t>
            </a:r>
            <a:r>
              <a:rPr lang="tr-TR" altLang="tr-TR" sz="3200" dirty="0">
                <a:latin typeface="Arial Narrow" panose="020B0606020202030204" pitchFamily="34" charset="0"/>
              </a:rPr>
              <a:t>, </a:t>
            </a:r>
            <a:r>
              <a:rPr lang="tr-TR" altLang="tr-TR" sz="3200" dirty="0" err="1">
                <a:latin typeface="Arial Narrow" panose="020B0606020202030204" pitchFamily="34" charset="0"/>
              </a:rPr>
              <a:t>the</a:t>
            </a:r>
            <a:r>
              <a:rPr lang="tr-TR" altLang="tr-TR" sz="3200" dirty="0">
                <a:latin typeface="Arial Narrow" panose="020B0606020202030204" pitchFamily="34" charset="0"/>
              </a:rPr>
              <a:t> </a:t>
            </a:r>
            <a:r>
              <a:rPr lang="tr-TR" altLang="tr-TR" sz="3200" dirty="0" err="1">
                <a:latin typeface="Arial Narrow" panose="020B0606020202030204" pitchFamily="34" charset="0"/>
              </a:rPr>
              <a:t>amygdala</a:t>
            </a:r>
            <a:r>
              <a:rPr lang="tr-TR" altLang="tr-TR" sz="3200" dirty="0">
                <a:latin typeface="Arial Narrow" panose="020B0606020202030204" pitchFamily="34" charset="0"/>
              </a:rPr>
              <a:t> </a:t>
            </a:r>
            <a:r>
              <a:rPr lang="tr-TR" altLang="tr-TR" sz="3200" dirty="0" err="1">
                <a:latin typeface="Arial Narrow" panose="020B0606020202030204" pitchFamily="34" charset="0"/>
              </a:rPr>
              <a:t>plays</a:t>
            </a:r>
            <a:r>
              <a:rPr lang="tr-TR" altLang="tr-TR" sz="3200" dirty="0">
                <a:latin typeface="Arial Narrow" panose="020B0606020202030204" pitchFamily="34" charset="0"/>
              </a:rPr>
              <a:t> a </a:t>
            </a:r>
            <a:r>
              <a:rPr lang="tr-TR" altLang="tr-TR" sz="3200" dirty="0" err="1">
                <a:latin typeface="Arial Narrow" panose="020B0606020202030204" pitchFamily="34" charset="0"/>
              </a:rPr>
              <a:t>central</a:t>
            </a:r>
            <a:r>
              <a:rPr lang="tr-TR" altLang="tr-TR" sz="3200" dirty="0">
                <a:latin typeface="Arial Narrow" panose="020B0606020202030204" pitchFamily="34" charset="0"/>
              </a:rPr>
              <a:t> role.</a:t>
            </a:r>
          </a:p>
          <a:p>
            <a:r>
              <a:rPr lang="en-US" altLang="tr-TR" sz="3200" u="sng" dirty="0">
                <a:latin typeface="Arial Narrow" panose="020B0606020202030204" pitchFamily="34" charset="0"/>
              </a:rPr>
              <a:t>Amygdala </a:t>
            </a:r>
            <a:r>
              <a:rPr lang="en-US" altLang="tr-TR" sz="3200" dirty="0">
                <a:latin typeface="Arial Narrow" panose="020B0606020202030204" pitchFamily="34" charset="0"/>
              </a:rPr>
              <a:t>(fear center), contrary to popular belief, is important in both negative and positive emotions.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DB8037FB-F3BC-49A9-BCCD-D98B43600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7011" y="4308339"/>
            <a:ext cx="2781597" cy="227687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/>
          <p:nvPr/>
        </p:nvSpPr>
        <p:spPr>
          <a:xfrm>
            <a:off x="3054200" y="2542267"/>
            <a:ext cx="862800" cy="270000"/>
          </a:xfrm>
          <a:prstGeom prst="wedgeRectCallout">
            <a:avLst>
              <a:gd name="adj1" fmla="val -21428"/>
              <a:gd name="adj2" fmla="val 84287"/>
            </a:avLst>
          </a:prstGeom>
          <a:solidFill>
            <a:srgbClr val="C0CAFC"/>
          </a:solidFill>
          <a:ln w="38100" cap="flat" cmpd="sng">
            <a:solidFill>
              <a:srgbClr val="FFFFFF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1067" kern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our office</a:t>
            </a:r>
            <a:endParaRPr sz="1067" kern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6" name="Shape 156"/>
          <p:cNvSpPr/>
          <p:nvPr/>
        </p:nvSpPr>
        <p:spPr>
          <a:xfrm>
            <a:off x="2321833" y="2999033"/>
            <a:ext cx="161200" cy="161200"/>
          </a:xfrm>
          <a:prstGeom prst="diamond">
            <a:avLst/>
          </a:prstGeom>
          <a:solidFill>
            <a:srgbClr val="BDECE5"/>
          </a:solidFill>
          <a:ln w="38100" cap="flat" cmpd="sng">
            <a:solidFill>
              <a:srgbClr val="FFFFFF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7" name="Shape 157"/>
          <p:cNvSpPr/>
          <p:nvPr/>
        </p:nvSpPr>
        <p:spPr>
          <a:xfrm>
            <a:off x="4148167" y="4406133"/>
            <a:ext cx="161200" cy="161200"/>
          </a:xfrm>
          <a:prstGeom prst="diamond">
            <a:avLst/>
          </a:prstGeom>
          <a:solidFill>
            <a:srgbClr val="BDECE5"/>
          </a:solidFill>
          <a:ln w="38100" cap="flat" cmpd="sng">
            <a:solidFill>
              <a:srgbClr val="FFFFFF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8" name="Shape 158"/>
          <p:cNvSpPr/>
          <p:nvPr/>
        </p:nvSpPr>
        <p:spPr>
          <a:xfrm>
            <a:off x="5136067" y="2812267"/>
            <a:ext cx="161200" cy="161200"/>
          </a:xfrm>
          <a:prstGeom prst="diamond">
            <a:avLst/>
          </a:prstGeom>
          <a:solidFill>
            <a:srgbClr val="BDECE5"/>
          </a:solidFill>
          <a:ln w="38100" cap="flat" cmpd="sng">
            <a:solidFill>
              <a:srgbClr val="FFFFFF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9" name="Shape 159"/>
          <p:cNvSpPr/>
          <p:nvPr/>
        </p:nvSpPr>
        <p:spPr>
          <a:xfrm>
            <a:off x="5930467" y="5016767"/>
            <a:ext cx="161200" cy="161200"/>
          </a:xfrm>
          <a:prstGeom prst="diamond">
            <a:avLst/>
          </a:prstGeom>
          <a:solidFill>
            <a:srgbClr val="BDECE5"/>
          </a:solidFill>
          <a:ln w="38100" cap="flat" cmpd="sng">
            <a:solidFill>
              <a:srgbClr val="FFFFFF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0" name="Shape 160"/>
          <p:cNvSpPr/>
          <p:nvPr/>
        </p:nvSpPr>
        <p:spPr>
          <a:xfrm>
            <a:off x="8154533" y="3348400"/>
            <a:ext cx="161200" cy="161200"/>
          </a:xfrm>
          <a:prstGeom prst="diamond">
            <a:avLst/>
          </a:prstGeom>
          <a:solidFill>
            <a:srgbClr val="BDECE5"/>
          </a:solidFill>
          <a:ln w="38100" cap="flat" cmpd="sng">
            <a:solidFill>
              <a:srgbClr val="FFFFFF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1" name="Shape 161"/>
          <p:cNvSpPr/>
          <p:nvPr/>
        </p:nvSpPr>
        <p:spPr>
          <a:xfrm>
            <a:off x="8852167" y="5100700"/>
            <a:ext cx="161200" cy="161200"/>
          </a:xfrm>
          <a:prstGeom prst="diamond">
            <a:avLst/>
          </a:prstGeom>
          <a:solidFill>
            <a:srgbClr val="BDECE5"/>
          </a:solidFill>
          <a:ln w="38100" cap="flat" cmpd="sng">
            <a:solidFill>
              <a:srgbClr val="FFFFFF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3" name="Resim 12">
            <a:extLst>
              <a:ext uri="{FF2B5EF4-FFF2-40B4-BE49-F238E27FC236}">
                <a16:creationId xmlns:a16="http://schemas.microsoft.com/office/drawing/2014/main" id="{42BCAB6C-EA61-4A73-84E3-0475D7B6AE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0410" y="740701"/>
            <a:ext cx="7217985" cy="541914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199</Words>
  <Application>Microsoft Office PowerPoint</Application>
  <PresentationFormat>Geniş ekran</PresentationFormat>
  <Paragraphs>19</Paragraphs>
  <Slides>6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6</vt:i4>
      </vt:variant>
    </vt:vector>
  </HeadingPairs>
  <TitlesOfParts>
    <vt:vector size="14" baseType="lpstr">
      <vt:lpstr>Abril Fatface</vt:lpstr>
      <vt:lpstr>Arial</vt:lpstr>
      <vt:lpstr>Arial Narrow</vt:lpstr>
      <vt:lpstr>Calibri</vt:lpstr>
      <vt:lpstr>Calibri Light</vt:lpstr>
      <vt:lpstr>Raleway</vt:lpstr>
      <vt:lpstr>Office Teması</vt:lpstr>
      <vt:lpstr>1_Office Teması</vt:lpstr>
      <vt:lpstr>PowerPoint Sunusu</vt:lpstr>
      <vt:lpstr>PowerPoint Sunusu</vt:lpstr>
      <vt:lpstr>PowerPoint Sunusu</vt:lpstr>
      <vt:lpstr>PowerPoint Sunusu</vt:lpstr>
      <vt:lpstr>The two paths are different but have some aspects in common.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1</cp:revision>
  <dcterms:created xsi:type="dcterms:W3CDTF">2025-09-09T18:48:30Z</dcterms:created>
  <dcterms:modified xsi:type="dcterms:W3CDTF">2025-09-09T18:49:25Z</dcterms:modified>
</cp:coreProperties>
</file>