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3AB46EA-F4A7-49BE-9692-E9A0881F8A2E}"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208586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AB46EA-F4A7-49BE-9692-E9A0881F8A2E}"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2405283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AB46EA-F4A7-49BE-9692-E9A0881F8A2E}"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70338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AB46EA-F4A7-49BE-9692-E9A0881F8A2E}"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373003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3AB46EA-F4A7-49BE-9692-E9A0881F8A2E}" type="datetimeFigureOut">
              <a:rPr lang="tr-TR" smtClean="0"/>
              <a:t>22.03.2020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586661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3AB46EA-F4A7-49BE-9692-E9A0881F8A2E}"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271274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3AB46EA-F4A7-49BE-9692-E9A0881F8A2E}" type="datetimeFigureOut">
              <a:rPr lang="tr-TR" smtClean="0"/>
              <a:t>22.03.2020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4034354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3AB46EA-F4A7-49BE-9692-E9A0881F8A2E}" type="datetimeFigureOut">
              <a:rPr lang="tr-TR" smtClean="0"/>
              <a:t>22.03.2020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377194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AB46EA-F4A7-49BE-9692-E9A0881F8A2E}" type="datetimeFigureOut">
              <a:rPr lang="tr-TR" smtClean="0"/>
              <a:t>22.03.2020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761718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AB46EA-F4A7-49BE-9692-E9A0881F8A2E}"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108363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AB46EA-F4A7-49BE-9692-E9A0881F8A2E}" type="datetimeFigureOut">
              <a:rPr lang="tr-TR" smtClean="0"/>
              <a:t>22.03.2020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0FE741-6A47-4BEB-9495-79BE2774526C}" type="slidenum">
              <a:rPr lang="tr-TR" smtClean="0"/>
              <a:t>‹#›</a:t>
            </a:fld>
            <a:endParaRPr lang="tr-TR"/>
          </a:p>
        </p:txBody>
      </p:sp>
    </p:spTree>
    <p:extLst>
      <p:ext uri="{BB962C8B-B14F-4D97-AF65-F5344CB8AC3E}">
        <p14:creationId xmlns:p14="http://schemas.microsoft.com/office/powerpoint/2010/main" val="7999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AB46EA-F4A7-49BE-9692-E9A0881F8A2E}" type="datetimeFigureOut">
              <a:rPr lang="tr-TR" smtClean="0"/>
              <a:t>22.03.2020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FE741-6A47-4BEB-9495-79BE2774526C}" type="slidenum">
              <a:rPr lang="tr-TR" smtClean="0"/>
              <a:t>‹#›</a:t>
            </a:fld>
            <a:endParaRPr lang="tr-TR"/>
          </a:p>
        </p:txBody>
      </p:sp>
    </p:spTree>
    <p:extLst>
      <p:ext uri="{BB962C8B-B14F-4D97-AF65-F5344CB8AC3E}">
        <p14:creationId xmlns:p14="http://schemas.microsoft.com/office/powerpoint/2010/main" val="3325292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6. Hafta</a:t>
            </a:r>
            <a:endParaRPr lang="tr-TR" dirty="0"/>
          </a:p>
        </p:txBody>
      </p:sp>
      <p:sp>
        <p:nvSpPr>
          <p:cNvPr id="3" name="Alt Başlık 2"/>
          <p:cNvSpPr>
            <a:spLocks noGrp="1"/>
          </p:cNvSpPr>
          <p:nvPr>
            <p:ph type="subTitle" idx="1"/>
          </p:nvPr>
        </p:nvSpPr>
        <p:spPr/>
        <p:txBody>
          <a:bodyPr/>
          <a:lstStyle/>
          <a:p>
            <a:r>
              <a:rPr lang="tr-TR" b="1" dirty="0" err="1"/>
              <a:t>Ahmed</a:t>
            </a:r>
            <a:r>
              <a:rPr lang="tr-TR" b="1" dirty="0"/>
              <a:t> Sıddık Mecnun </a:t>
            </a:r>
            <a:r>
              <a:rPr lang="tr-TR" b="1" dirty="0" err="1"/>
              <a:t>Gorakhpuri</a:t>
            </a:r>
            <a:r>
              <a:rPr lang="tr-TR" b="1" dirty="0"/>
              <a:t> </a:t>
            </a:r>
            <a:r>
              <a:rPr lang="tr-TR" b="1" dirty="0" smtClean="0"/>
              <a:t>–</a:t>
            </a:r>
            <a:r>
              <a:rPr lang="tr-TR" b="1" dirty="0" err="1" smtClean="0"/>
              <a:t>Hicab</a:t>
            </a:r>
            <a:r>
              <a:rPr lang="tr-TR" b="1" dirty="0" smtClean="0"/>
              <a:t> </a:t>
            </a:r>
            <a:r>
              <a:rPr lang="tr-TR" b="1" dirty="0" err="1" smtClean="0"/>
              <a:t>İmtiaz</a:t>
            </a:r>
            <a:r>
              <a:rPr lang="tr-TR" b="1" dirty="0" smtClean="0"/>
              <a:t> Ali</a:t>
            </a:r>
            <a:endParaRPr lang="tr-TR" b="1" dirty="0"/>
          </a:p>
        </p:txBody>
      </p:sp>
    </p:spTree>
    <p:extLst>
      <p:ext uri="{BB962C8B-B14F-4D97-AF65-F5344CB8AC3E}">
        <p14:creationId xmlns:p14="http://schemas.microsoft.com/office/powerpoint/2010/main" val="3638651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Ahmed</a:t>
            </a:r>
            <a:r>
              <a:rPr lang="tr-TR" dirty="0"/>
              <a:t> Sıddık Mecnun </a:t>
            </a:r>
            <a:r>
              <a:rPr lang="tr-TR" dirty="0" err="1"/>
              <a:t>Gorakhpuri</a:t>
            </a:r>
            <a:r>
              <a:rPr lang="tr-TR" dirty="0"/>
              <a:t> (1904-1988) romantizm akımının Urdu nesrindeki serüvenine yön vermiş, akımının prensiplerini özümsemekle birlikte kendi şahsına münhasır bir üslup oluşturabilmeyi de başarmış bir yazardır. </a:t>
            </a:r>
            <a:endParaRPr lang="tr-TR" dirty="0" smtClean="0"/>
          </a:p>
          <a:p>
            <a:r>
              <a:rPr lang="tr-TR" dirty="0" smtClean="0"/>
              <a:t>Eserlerinde </a:t>
            </a:r>
            <a:r>
              <a:rPr lang="tr-TR" dirty="0"/>
              <a:t>kimi zaman realist temalar gözlemlense de – kendisi bu durumu çocukluk döneminde yaşamış olduğu sıkıntıların kendisinde bırakmış olduğu etki ile açıklar- yazar duygusal ve içsel anlatım tarzı ile romantik edebiyatçılar arasında ön sıralarda kendine yer bulmuştur. </a:t>
            </a:r>
            <a:endParaRPr lang="tr-TR" dirty="0" smtClean="0"/>
          </a:p>
          <a:p>
            <a:r>
              <a:rPr lang="tr-TR" dirty="0" smtClean="0"/>
              <a:t>Kadın-erkek </a:t>
            </a:r>
            <a:r>
              <a:rPr lang="tr-TR" dirty="0"/>
              <a:t>ilişkilerine dair duygusal çıkarımlar yapan yazara göre sevginin ve aşkın olmadığı yerde yaşamak da anlamsız olacaktır. Güzelliğin, </a:t>
            </a:r>
            <a:r>
              <a:rPr lang="tr-TR" dirty="0" err="1"/>
              <a:t>içselliğin</a:t>
            </a:r>
            <a:r>
              <a:rPr lang="tr-TR" dirty="0"/>
              <a:t> ve ferdiyetçiliğin yoğrularak üretim yapılmasını değerli bulan yazar estetizmi ise edebiyatta bulunması gereken en önemli kavramlardan olarak nitelemiştir (</a:t>
            </a:r>
            <a:r>
              <a:rPr lang="tr-TR" dirty="0" err="1"/>
              <a:t>Fetihpuri</a:t>
            </a:r>
            <a:r>
              <a:rPr lang="tr-TR" dirty="0"/>
              <a:t> 255). </a:t>
            </a:r>
            <a:endParaRPr lang="tr-TR" dirty="0" smtClean="0"/>
          </a:p>
        </p:txBody>
      </p:sp>
    </p:spTree>
    <p:extLst>
      <p:ext uri="{BB962C8B-B14F-4D97-AF65-F5344CB8AC3E}">
        <p14:creationId xmlns:p14="http://schemas.microsoft.com/office/powerpoint/2010/main" val="409828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Mecnun </a:t>
            </a:r>
            <a:r>
              <a:rPr lang="tr-TR" dirty="0" err="1" smtClean="0"/>
              <a:t>Gorakhpuri</a:t>
            </a:r>
            <a:r>
              <a:rPr lang="tr-TR" dirty="0" smtClean="0"/>
              <a:t> 1943 yılında </a:t>
            </a:r>
            <a:r>
              <a:rPr lang="tr-TR" i="1" dirty="0" smtClean="0"/>
              <a:t>Saman </a:t>
            </a:r>
            <a:r>
              <a:rPr lang="tr-TR" i="1" dirty="0" err="1" smtClean="0"/>
              <a:t>Poş</a:t>
            </a:r>
            <a:r>
              <a:rPr lang="tr-TR" dirty="0" smtClean="0"/>
              <a:t> adlı eserini yayımlamış ve bu eserde trajik bir aşk hikâyesini işlemiştir.</a:t>
            </a:r>
          </a:p>
          <a:p>
            <a:r>
              <a:rPr lang="tr-TR" dirty="0" smtClean="0"/>
              <a:t> </a:t>
            </a:r>
            <a:r>
              <a:rPr lang="tr-TR" i="1" dirty="0" smtClean="0"/>
              <a:t>Nigar </a:t>
            </a:r>
            <a:r>
              <a:rPr lang="tr-TR" dirty="0" smtClean="0"/>
              <a:t>dergisinde yayımlanarak beğeni toplayan eser yazara çok önemli başarılar kazandırmıştır.  </a:t>
            </a:r>
          </a:p>
          <a:p>
            <a:r>
              <a:rPr lang="tr-TR" dirty="0" smtClean="0"/>
              <a:t>Eleştiri metinleri ve kısa öyküleriyle tanınan Mecnun </a:t>
            </a:r>
            <a:r>
              <a:rPr lang="tr-TR" dirty="0" err="1" smtClean="0"/>
              <a:t>Gorakhpuri</a:t>
            </a:r>
            <a:r>
              <a:rPr lang="tr-TR" dirty="0" smtClean="0"/>
              <a:t> öykülerinde başarısızlık, yenilgi ve umutsuzluk gibi melankolik kavramları kullanmasıyla da diğer romantiklerden üslup olarak farklılaşmıştır.</a:t>
            </a:r>
          </a:p>
          <a:p>
            <a:r>
              <a:rPr lang="tr-TR" dirty="0" smtClean="0"/>
              <a:t> Mecnun </a:t>
            </a:r>
            <a:r>
              <a:rPr lang="tr-TR" dirty="0" err="1" smtClean="0"/>
              <a:t>Gorakhpuri’nin</a:t>
            </a:r>
            <a:r>
              <a:rPr lang="tr-TR" dirty="0" smtClean="0"/>
              <a:t> öykülerinde yer verdiği karakterler romantik anlayışın özelliğiyle uyumlu halde, sisteme isyan eden bir nitelikte olmuştur (</a:t>
            </a:r>
            <a:r>
              <a:rPr lang="tr-TR" dirty="0" err="1" smtClean="0"/>
              <a:t>Zaıdı</a:t>
            </a:r>
            <a:r>
              <a:rPr lang="tr-TR" dirty="0" smtClean="0"/>
              <a:t> 353). Yazarın </a:t>
            </a:r>
            <a:r>
              <a:rPr lang="tr-TR" i="1" dirty="0" err="1" smtClean="0"/>
              <a:t>Tılsımati</a:t>
            </a:r>
            <a:r>
              <a:rPr lang="tr-TR" i="1" dirty="0" smtClean="0"/>
              <a:t> Feza</a:t>
            </a:r>
            <a:r>
              <a:rPr lang="tr-TR" dirty="0" smtClean="0"/>
              <a:t> , </a:t>
            </a:r>
            <a:r>
              <a:rPr lang="tr-TR" i="1" dirty="0" err="1" smtClean="0"/>
              <a:t>Huvab</a:t>
            </a:r>
            <a:r>
              <a:rPr lang="tr-TR" i="1" dirty="0" smtClean="0"/>
              <a:t> u Hayal</a:t>
            </a:r>
            <a:r>
              <a:rPr lang="tr-TR" dirty="0" smtClean="0"/>
              <a:t>, </a:t>
            </a:r>
            <a:r>
              <a:rPr lang="tr-TR" i="1" dirty="0" err="1" smtClean="0"/>
              <a:t>Camaliyat</a:t>
            </a:r>
            <a:r>
              <a:rPr lang="tr-TR" dirty="0" smtClean="0"/>
              <a:t> , </a:t>
            </a:r>
            <a:r>
              <a:rPr lang="tr-TR" i="1" dirty="0" smtClean="0"/>
              <a:t>İsi </a:t>
            </a:r>
            <a:r>
              <a:rPr lang="tr-TR" i="1" dirty="0" err="1" smtClean="0"/>
              <a:t>Mavraiyet</a:t>
            </a:r>
            <a:r>
              <a:rPr lang="tr-TR" dirty="0" smtClean="0"/>
              <a:t> ve </a:t>
            </a:r>
            <a:r>
              <a:rPr lang="tr-TR" i="1" dirty="0" smtClean="0"/>
              <a:t>Zaidi </a:t>
            </a:r>
            <a:r>
              <a:rPr lang="tr-TR" i="1" dirty="0" err="1" smtClean="0"/>
              <a:t>ka</a:t>
            </a:r>
            <a:r>
              <a:rPr lang="tr-TR" i="1" dirty="0" smtClean="0"/>
              <a:t> </a:t>
            </a:r>
            <a:r>
              <a:rPr lang="tr-TR" i="1" dirty="0" err="1" smtClean="0"/>
              <a:t>Hashr</a:t>
            </a:r>
            <a:r>
              <a:rPr lang="tr-TR" dirty="0" smtClean="0"/>
              <a:t> adlı eserleri romantik temalar çerçevesinde oluşturulmuş ve romantizm akımının tanınıp benimsenmesine yardımcı olmuştur.</a:t>
            </a:r>
          </a:p>
          <a:p>
            <a:endParaRPr lang="tr-TR" dirty="0"/>
          </a:p>
        </p:txBody>
      </p:sp>
    </p:spTree>
    <p:extLst>
      <p:ext uri="{BB962C8B-B14F-4D97-AF65-F5344CB8AC3E}">
        <p14:creationId xmlns:p14="http://schemas.microsoft.com/office/powerpoint/2010/main" val="2587302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Urdu edebiyatının öncü kadın yazarlarından olan </a:t>
            </a:r>
            <a:r>
              <a:rPr lang="tr-TR" dirty="0" err="1"/>
              <a:t>Hicab</a:t>
            </a:r>
            <a:r>
              <a:rPr lang="tr-TR" dirty="0"/>
              <a:t> </a:t>
            </a:r>
            <a:r>
              <a:rPr lang="tr-TR" dirty="0" err="1"/>
              <a:t>İmtiaz</a:t>
            </a:r>
            <a:r>
              <a:rPr lang="tr-TR" dirty="0"/>
              <a:t> Ali(1908-1999), romantizmin Urdu nesrindeki en ateşli savunucularından biri olarak değerlendirilmektedir</a:t>
            </a:r>
            <a:r>
              <a:rPr lang="tr-TR" dirty="0" smtClean="0"/>
              <a:t>.</a:t>
            </a:r>
          </a:p>
          <a:p>
            <a:r>
              <a:rPr lang="tr-TR" dirty="0" smtClean="0"/>
              <a:t> </a:t>
            </a:r>
            <a:r>
              <a:rPr lang="tr-TR" dirty="0"/>
              <a:t>Akımın hâkimiyetinin son bulduğu ve ilerici hareketin edebiyatı şekillendirmeye başladığı süreçte dahi bu akıma sadık kalan yazar, özellikle batı romantizmine özgü olan ve dönemin koşulları göz önüne alındığında Hint Alt Kıtasında dile getirilmesi cesaret isteyen cinsellik, arzu gibi kavramları öykülerinde kullanmasıyla hem Urdu nesri hem de romantizm için bir dönüm noktası yaratmıştır</a:t>
            </a:r>
            <a:r>
              <a:rPr lang="tr-TR" dirty="0" smtClean="0"/>
              <a:t>.</a:t>
            </a:r>
          </a:p>
          <a:p>
            <a:r>
              <a:rPr lang="tr-TR" dirty="0" smtClean="0"/>
              <a:t> </a:t>
            </a:r>
            <a:r>
              <a:rPr lang="tr-TR" dirty="0"/>
              <a:t>Psikolojik dışavurumlar ve ruhsal tasvirler </a:t>
            </a:r>
            <a:r>
              <a:rPr lang="tr-TR" dirty="0" err="1"/>
              <a:t>Hicab</a:t>
            </a:r>
            <a:r>
              <a:rPr lang="tr-TR" dirty="0"/>
              <a:t> </a:t>
            </a:r>
            <a:r>
              <a:rPr lang="tr-TR" dirty="0" err="1"/>
              <a:t>İmtiaz</a:t>
            </a:r>
            <a:r>
              <a:rPr lang="tr-TR" dirty="0"/>
              <a:t> Ali’nin eserlerinde en fazla kullandığı temalardan olmuştur. </a:t>
            </a:r>
            <a:endParaRPr lang="tr-TR" dirty="0" smtClean="0"/>
          </a:p>
          <a:p>
            <a:r>
              <a:rPr lang="tr-TR" i="1" dirty="0" err="1" smtClean="0"/>
              <a:t>Pagalhana</a:t>
            </a:r>
            <a:r>
              <a:rPr lang="tr-TR" dirty="0" smtClean="0"/>
              <a:t> </a:t>
            </a:r>
            <a:r>
              <a:rPr lang="tr-TR" dirty="0"/>
              <a:t>ve </a:t>
            </a:r>
            <a:r>
              <a:rPr lang="tr-TR" i="1" dirty="0" err="1"/>
              <a:t>Andhera</a:t>
            </a:r>
            <a:r>
              <a:rPr lang="tr-TR" i="1" dirty="0"/>
              <a:t> </a:t>
            </a:r>
            <a:r>
              <a:rPr lang="tr-TR" i="1" dirty="0" err="1"/>
              <a:t>Huvab</a:t>
            </a:r>
            <a:r>
              <a:rPr lang="tr-TR" i="1" dirty="0"/>
              <a:t> </a:t>
            </a:r>
            <a:r>
              <a:rPr lang="tr-TR" dirty="0"/>
              <a:t>adlı eserlerinde yazar, ruhsal tahliller yapmış ve karakterlerin iç bunalımlarını </a:t>
            </a:r>
            <a:r>
              <a:rPr lang="tr-TR" dirty="0" err="1"/>
              <a:t>entimist</a:t>
            </a:r>
            <a:r>
              <a:rPr lang="tr-TR" dirty="0"/>
              <a:t> tavırla gözler önüne sermiştir. Duygusallık, aşk, güzellik, ve estetik yazara göre yaşamın yapı taşlarını oluşturmaktadır. </a:t>
            </a:r>
            <a:r>
              <a:rPr lang="tr-TR" i="1" dirty="0"/>
              <a:t>Meri</a:t>
            </a:r>
            <a:r>
              <a:rPr lang="tr-TR" dirty="0"/>
              <a:t> </a:t>
            </a:r>
            <a:r>
              <a:rPr lang="tr-TR" i="1" dirty="0"/>
              <a:t>Natamam </a:t>
            </a:r>
            <a:r>
              <a:rPr lang="tr-TR" i="1" dirty="0" err="1"/>
              <a:t>Muhabbat</a:t>
            </a:r>
            <a:r>
              <a:rPr lang="tr-TR" i="1" dirty="0"/>
              <a:t>, Zalim </a:t>
            </a:r>
            <a:r>
              <a:rPr lang="tr-TR" i="1" dirty="0" err="1"/>
              <a:t>Muhabbat</a:t>
            </a:r>
            <a:r>
              <a:rPr lang="tr-TR" i="1" dirty="0"/>
              <a:t>, Tasvir-i Butan </a:t>
            </a:r>
            <a:r>
              <a:rPr lang="tr-TR" dirty="0"/>
              <a:t>ve</a:t>
            </a:r>
            <a:r>
              <a:rPr lang="tr-TR" i="1" dirty="0"/>
              <a:t> </a:t>
            </a:r>
            <a:r>
              <a:rPr lang="tr-TR" i="1" dirty="0" err="1"/>
              <a:t>Sokha</a:t>
            </a:r>
            <a:r>
              <a:rPr lang="tr-TR" i="1" dirty="0"/>
              <a:t> </a:t>
            </a:r>
            <a:r>
              <a:rPr lang="tr-TR" i="1" dirty="0" err="1"/>
              <a:t>Patte</a:t>
            </a:r>
            <a:r>
              <a:rPr lang="tr-TR" dirty="0"/>
              <a:t> gibi eserlerini yazar bu bakış açısıyla yazmıştır</a:t>
            </a:r>
            <a:r>
              <a:rPr lang="tr-TR" dirty="0" smtClean="0"/>
              <a:t>.</a:t>
            </a:r>
          </a:p>
        </p:txBody>
      </p:sp>
    </p:spTree>
    <p:extLst>
      <p:ext uri="{BB962C8B-B14F-4D97-AF65-F5344CB8AC3E}">
        <p14:creationId xmlns:p14="http://schemas.microsoft.com/office/powerpoint/2010/main" val="4058859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 </a:t>
            </a:r>
            <a:r>
              <a:rPr lang="tr-TR" dirty="0" err="1" smtClean="0"/>
              <a:t>Hicab</a:t>
            </a:r>
            <a:r>
              <a:rPr lang="tr-TR" dirty="0" smtClean="0"/>
              <a:t> </a:t>
            </a:r>
            <a:r>
              <a:rPr lang="tr-TR" dirty="0" err="1" smtClean="0"/>
              <a:t>İmtiaz</a:t>
            </a:r>
            <a:r>
              <a:rPr lang="tr-TR" dirty="0" smtClean="0"/>
              <a:t> Ali öykülerinde yapmış olduğu ayrıntılı doğa tasvirleriyle de ön plana çıkmıştır. Mevsimlerin hayatı betimleyen renkleri, yağmurun bereketi, gecenin ve karanlığın ürkütücülüğü, sabahın umut vadeden yüzü onun ahenkli ve süslü ifade tarzı ile okuyucuya sunulmuştur (</a:t>
            </a:r>
            <a:r>
              <a:rPr lang="tr-TR" dirty="0" err="1" smtClean="0"/>
              <a:t>İmtiaz</a:t>
            </a:r>
            <a:r>
              <a:rPr lang="tr-TR" dirty="0" smtClean="0"/>
              <a:t> Ali 104-105). </a:t>
            </a:r>
          </a:p>
          <a:p>
            <a:r>
              <a:rPr lang="tr-TR" i="1" dirty="0" err="1" smtClean="0"/>
              <a:t>Leyl</a:t>
            </a:r>
            <a:r>
              <a:rPr lang="tr-TR" i="1" dirty="0" smtClean="0"/>
              <a:t>-u </a:t>
            </a:r>
            <a:r>
              <a:rPr lang="tr-TR" i="1" dirty="0" err="1" smtClean="0"/>
              <a:t>Nahar</a:t>
            </a:r>
            <a:r>
              <a:rPr lang="tr-TR" i="1" dirty="0" smtClean="0"/>
              <a:t> </a:t>
            </a:r>
            <a:r>
              <a:rPr lang="tr-TR" dirty="0" smtClean="0"/>
              <a:t>adlı eseri yazarın doğaya bakış açısına yönelik önemli ipuçları sunmakla birlikte, Urdu nesrinde bu tema açısından var olan bir boşluğun kapanmasında da önemli bir basamak olmuştur. </a:t>
            </a:r>
          </a:p>
          <a:p>
            <a:r>
              <a:rPr lang="tr-TR" dirty="0" smtClean="0"/>
              <a:t>Yazar doğaya karşı olan bu ilgi ve muhabbetini ise, çocukluk yıllarının geçtiği ufak şehirde gözlemlediği göllerin, mango ağaçlarının, yemyeşil yoların kendisinde bıraktığı etkiye bağlamıştır. </a:t>
            </a:r>
          </a:p>
        </p:txBody>
      </p:sp>
    </p:spTree>
    <p:extLst>
      <p:ext uri="{BB962C8B-B14F-4D97-AF65-F5344CB8AC3E}">
        <p14:creationId xmlns:p14="http://schemas.microsoft.com/office/powerpoint/2010/main" val="342804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i="1" dirty="0" err="1" smtClean="0"/>
              <a:t>Meşvere</a:t>
            </a:r>
            <a:r>
              <a:rPr lang="tr-TR" i="1" dirty="0" smtClean="0"/>
              <a:t> </a:t>
            </a:r>
            <a:r>
              <a:rPr lang="tr-TR" i="1" dirty="0" err="1" smtClean="0"/>
              <a:t>Diyciey</a:t>
            </a:r>
            <a:r>
              <a:rPr lang="tr-TR" dirty="0" smtClean="0"/>
              <a:t> ve </a:t>
            </a:r>
            <a:r>
              <a:rPr lang="tr-TR" i="1" dirty="0" err="1" smtClean="0"/>
              <a:t>Muche</a:t>
            </a:r>
            <a:r>
              <a:rPr lang="tr-TR" i="1" dirty="0" smtClean="0"/>
              <a:t> </a:t>
            </a:r>
            <a:r>
              <a:rPr lang="tr-TR" i="1" dirty="0" err="1" smtClean="0"/>
              <a:t>Tum</a:t>
            </a:r>
            <a:r>
              <a:rPr lang="tr-TR" i="1" dirty="0" smtClean="0"/>
              <a:t> se Muhabbet he</a:t>
            </a:r>
            <a:r>
              <a:rPr lang="tr-TR" dirty="0" smtClean="0"/>
              <a:t> gibi öykülerinde yazar kadınların günlük yaşantılarına dair örnekler sunmuştur (Özcan 156). </a:t>
            </a:r>
            <a:endParaRPr lang="tr-TR" dirty="0"/>
          </a:p>
          <a:p>
            <a:r>
              <a:rPr lang="tr-TR" dirty="0" err="1"/>
              <a:t>Hicab</a:t>
            </a:r>
            <a:r>
              <a:rPr lang="tr-TR" dirty="0"/>
              <a:t> </a:t>
            </a:r>
            <a:r>
              <a:rPr lang="tr-TR" dirty="0" err="1"/>
              <a:t>İmtiaz</a:t>
            </a:r>
            <a:r>
              <a:rPr lang="tr-TR" dirty="0"/>
              <a:t> Ali öykülerinde hayal gücüyle oluşturduğu yapay bir dünyada yaşayan karakterlere yer vermiştir. Bu karakterler yaşamın tüm gerçekliklerinden uzak bir halde, çiçeklerle dolu bir adada, mavi gökyüzünün altında romantik ve hayali serüvenler yaşar bir durumda okuyucuya sunulmuştur</a:t>
            </a:r>
            <a:r>
              <a:rPr lang="tr-TR" dirty="0" smtClean="0"/>
              <a:t>.</a:t>
            </a:r>
          </a:p>
          <a:p>
            <a:r>
              <a:rPr lang="tr-TR" dirty="0" smtClean="0"/>
              <a:t>İlk Müslüman kadın pilotlar arasında yer alan </a:t>
            </a:r>
            <a:r>
              <a:rPr lang="tr-TR" dirty="0" err="1" smtClean="0"/>
              <a:t>Hicab</a:t>
            </a:r>
            <a:r>
              <a:rPr lang="tr-TR" dirty="0" smtClean="0"/>
              <a:t> </a:t>
            </a:r>
            <a:r>
              <a:rPr lang="tr-TR" dirty="0" err="1" smtClean="0"/>
              <a:t>İmtiaz</a:t>
            </a:r>
            <a:r>
              <a:rPr lang="tr-TR" smtClean="0"/>
              <a:t> Ali, kadın haklarının coşkulu bir destekçisi olmuş, kadınların daima uygar ve entelektüel olmaları konusunda çabalamış, öykülerinde kullanmış olduğu karakterlerde kadını zarafetin ve modernliğin bir yansıması olarak tarif etmiştir. </a:t>
            </a:r>
          </a:p>
          <a:p>
            <a:endParaRPr lang="tr-TR" dirty="0"/>
          </a:p>
          <a:p>
            <a:pPr marL="0" indent="0">
              <a:buNone/>
            </a:pPr>
            <a:endParaRPr lang="tr-TR" dirty="0"/>
          </a:p>
        </p:txBody>
      </p:sp>
    </p:spTree>
    <p:extLst>
      <p:ext uri="{BB962C8B-B14F-4D97-AF65-F5344CB8AC3E}">
        <p14:creationId xmlns:p14="http://schemas.microsoft.com/office/powerpoint/2010/main" val="19550678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Words>
  <Application>Microsoft Office PowerPoint</Application>
  <PresentationFormat>Geniş ekran</PresentationFormat>
  <Paragraphs>19</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6. Hafta</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Hafta</dc:title>
  <dc:creator>USER</dc:creator>
  <cp:lastModifiedBy>USER</cp:lastModifiedBy>
  <cp:revision>1</cp:revision>
  <dcterms:created xsi:type="dcterms:W3CDTF">2020-03-22T11:25:25Z</dcterms:created>
  <dcterms:modified xsi:type="dcterms:W3CDTF">2020-03-22T11:25:45Z</dcterms:modified>
</cp:coreProperties>
</file>