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9" r:id="rId2"/>
    <p:sldId id="267" r:id="rId3"/>
    <p:sldId id="270" r:id="rId4"/>
    <p:sldId id="271" r:id="rId5"/>
    <p:sldId id="272" r:id="rId6"/>
    <p:sldId id="273" r:id="rId7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6" autoAdjust="0"/>
    <p:restoredTop sz="94660"/>
  </p:normalViewPr>
  <p:slideViewPr>
    <p:cSldViewPr snapToGrid="0">
      <p:cViewPr varScale="1">
        <p:scale>
          <a:sx n="47" d="100"/>
          <a:sy n="47" d="100"/>
        </p:scale>
        <p:origin x="-115" y="-269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A78F8-B80D-4AEA-B8F3-A5982438474A}" type="datetimeFigureOut">
              <a:rPr lang="tr-TR" smtClean="0"/>
              <a:pPr/>
              <a:t>18.04.2018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F961A-2375-4F88-916B-6C70210C8FFF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31569232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A78F8-B80D-4AEA-B8F3-A5982438474A}" type="datetimeFigureOut">
              <a:rPr lang="tr-TR" smtClean="0"/>
              <a:pPr/>
              <a:t>18.04.2018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F961A-2375-4F88-916B-6C70210C8FFF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1569960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A78F8-B80D-4AEA-B8F3-A5982438474A}" type="datetimeFigureOut">
              <a:rPr lang="tr-TR" smtClean="0"/>
              <a:pPr/>
              <a:t>18.04.2018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F961A-2375-4F88-916B-6C70210C8FFF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35769725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A78F8-B80D-4AEA-B8F3-A5982438474A}" type="datetimeFigureOut">
              <a:rPr lang="tr-TR" smtClean="0"/>
              <a:pPr/>
              <a:t>18.04.2018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F961A-2375-4F88-916B-6C70210C8FFF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21195055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A78F8-B80D-4AEA-B8F3-A5982438474A}" type="datetimeFigureOut">
              <a:rPr lang="tr-TR" smtClean="0"/>
              <a:pPr/>
              <a:t>18.04.2018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F961A-2375-4F88-916B-6C70210C8FFF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11059553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A78F8-B80D-4AEA-B8F3-A5982438474A}" type="datetimeFigureOut">
              <a:rPr lang="tr-TR" smtClean="0"/>
              <a:pPr/>
              <a:t>18.04.2018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F961A-2375-4F88-916B-6C70210C8FFF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20170776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7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A78F8-B80D-4AEA-B8F3-A5982438474A}" type="datetimeFigureOut">
              <a:rPr lang="tr-TR" smtClean="0"/>
              <a:pPr/>
              <a:t>18.04.2018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F961A-2375-4F88-916B-6C70210C8FFF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6486460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A78F8-B80D-4AEA-B8F3-A5982438474A}" type="datetimeFigureOut">
              <a:rPr lang="tr-TR" smtClean="0"/>
              <a:pPr/>
              <a:t>18.04.2018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F961A-2375-4F88-916B-6C70210C8FFF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20882106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A78F8-B80D-4AEA-B8F3-A5982438474A}" type="datetimeFigureOut">
              <a:rPr lang="tr-TR" smtClean="0"/>
              <a:pPr/>
              <a:t>18.04.2018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F961A-2375-4F88-916B-6C70210C8FFF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18385259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A78F8-B80D-4AEA-B8F3-A5982438474A}" type="datetimeFigureOut">
              <a:rPr lang="tr-TR" smtClean="0"/>
              <a:pPr/>
              <a:t>18.04.2018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F961A-2375-4F88-916B-6C70210C8FFF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11297649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A78F8-B80D-4AEA-B8F3-A5982438474A}" type="datetimeFigureOut">
              <a:rPr lang="tr-TR" smtClean="0"/>
              <a:pPr/>
              <a:t>18.04.2018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F961A-2375-4F88-916B-6C70210C8FFF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10661464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dirty="0" smtClean="0"/>
              <a:t>Asıl başlık stili için tıklatın</a:t>
            </a:r>
            <a:endParaRPr lang="tr-TR" dirty="0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dirty="0" smtClean="0"/>
              <a:t>Asıl metin stillerini düzenlemek için tıklatın</a:t>
            </a:r>
          </a:p>
          <a:p>
            <a:pPr lvl="1"/>
            <a:r>
              <a:rPr lang="tr-TR" dirty="0" smtClean="0"/>
              <a:t>İkinci düzey</a:t>
            </a:r>
          </a:p>
          <a:p>
            <a:pPr lvl="2"/>
            <a:r>
              <a:rPr lang="tr-TR" dirty="0" smtClean="0"/>
              <a:t>Üçüncü düzey</a:t>
            </a:r>
          </a:p>
          <a:p>
            <a:pPr lvl="3"/>
            <a:r>
              <a:rPr lang="tr-TR" dirty="0" smtClean="0"/>
              <a:t>Dördüncü düzey</a:t>
            </a:r>
          </a:p>
          <a:p>
            <a:pPr lvl="4"/>
            <a:r>
              <a:rPr lang="tr-TR" dirty="0" smtClean="0"/>
              <a:t>Beşinci düzey</a:t>
            </a:r>
            <a:endParaRPr lang="tr-TR" dirty="0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Times New Roman" pitchFamily="18" charset="0"/>
              </a:defRPr>
            </a:lvl1pPr>
          </a:lstStyle>
          <a:p>
            <a:fld id="{F21A78F8-B80D-4AEA-B8F3-A5982438474A}" type="datetimeFigureOut">
              <a:rPr lang="tr-TR" smtClean="0"/>
              <a:pPr/>
              <a:t>18.04.2018</a:t>
            </a:fld>
            <a:endParaRPr lang="tr-TR" dirty="0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Times New Roman" pitchFamily="18" charset="0"/>
              </a:defRPr>
            </a:lvl1pPr>
          </a:lstStyle>
          <a:p>
            <a:endParaRPr lang="tr-TR" dirty="0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Times New Roman" pitchFamily="18" charset="0"/>
              </a:defRPr>
            </a:lvl1pPr>
          </a:lstStyle>
          <a:p>
            <a:fld id="{546F961A-2375-4F88-916B-6C70210C8FFF}" type="slidenum">
              <a:rPr lang="tr-TR" smtClean="0"/>
              <a:pPr/>
              <a:t>‹#›</a:t>
            </a:fld>
            <a:endParaRPr lang="tr-TR" dirty="0"/>
          </a:p>
        </p:txBody>
      </p:sp>
    </p:spTree>
    <p:extLst>
      <p:ext uri="{BB962C8B-B14F-4D97-AF65-F5344CB8AC3E}">
        <p14:creationId xmlns="" xmlns:p14="http://schemas.microsoft.com/office/powerpoint/2010/main" val="38133016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Times New Roman" pitchFamily="18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Times New Roman" pitchFamily="18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Times New Roman" pitchFamily="18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Times New Roman" pitchFamily="18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Times New Roman" pitchFamily="18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Times New Roman" pitchFamily="18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602240" y="2156446"/>
            <a:ext cx="10371257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6000" b="1" dirty="0" smtClean="0">
                <a:latin typeface="Times New Roman" pitchFamily="18" charset="0"/>
                <a:cs typeface="Times New Roman" pitchFamily="18" charset="0"/>
              </a:rPr>
              <a:t>VIII. ANAYASANIN BOYUTLARI</a:t>
            </a:r>
          </a:p>
        </p:txBody>
      </p:sp>
    </p:spTree>
    <p:extLst>
      <p:ext uri="{BB962C8B-B14F-4D97-AF65-F5344CB8AC3E}">
        <p14:creationId xmlns:p14="http://schemas.microsoft.com/office/powerpoint/2010/main" xmlns="" val="15056576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692701" y="384875"/>
            <a:ext cx="10332774" cy="46782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4000" b="1" dirty="0">
                <a:latin typeface="Times New Roman" pitchFamily="18" charset="0"/>
              </a:rPr>
              <a:t>VIII. ANAYASANIN </a:t>
            </a:r>
            <a:r>
              <a:rPr lang="tr-TR" sz="4000" b="1" dirty="0" smtClean="0">
                <a:latin typeface="Times New Roman" pitchFamily="18" charset="0"/>
              </a:rPr>
              <a:t>BOYUTLARI</a:t>
            </a:r>
          </a:p>
          <a:p>
            <a:endParaRPr lang="tr-TR" sz="4000" b="1" dirty="0">
              <a:latin typeface="Times New Roman" pitchFamily="18" charset="0"/>
            </a:endParaRPr>
          </a:p>
          <a:p>
            <a:r>
              <a:rPr lang="tr-TR" sz="4000" dirty="0" smtClean="0">
                <a:latin typeface="Times New Roman" pitchFamily="18" charset="0"/>
              </a:rPr>
              <a:t>A. Anayasanın </a:t>
            </a:r>
            <a:r>
              <a:rPr lang="tr-TR" sz="4000" dirty="0" smtClean="0">
                <a:latin typeface="Times New Roman" pitchFamily="18" charset="0"/>
              </a:rPr>
              <a:t>İdeolojik Manifesto </a:t>
            </a:r>
            <a:r>
              <a:rPr lang="tr-TR" sz="4000" dirty="0">
                <a:latin typeface="Times New Roman" pitchFamily="18" charset="0"/>
              </a:rPr>
              <a:t>Boyutu</a:t>
            </a:r>
            <a:r>
              <a:rPr lang="tr-TR" sz="4000" dirty="0" smtClean="0">
                <a:latin typeface="Times New Roman" pitchFamily="18" charset="0"/>
              </a:rPr>
              <a:t>:</a:t>
            </a:r>
            <a:endParaRPr lang="tr-TR" sz="4000" dirty="0" smtClean="0">
              <a:latin typeface="Times New Roman" pitchFamily="18" charset="0"/>
            </a:endParaRPr>
          </a:p>
          <a:p>
            <a:endParaRPr lang="tr-TR" sz="4000" dirty="0">
              <a:latin typeface="Times New Roman" pitchFamily="18" charset="0"/>
            </a:endParaRPr>
          </a:p>
          <a:p>
            <a:r>
              <a:rPr lang="tr-TR" sz="4000" dirty="0">
                <a:latin typeface="Times New Roman" pitchFamily="18" charset="0"/>
              </a:rPr>
              <a:t>B. Anayasanın </a:t>
            </a:r>
            <a:r>
              <a:rPr lang="tr-TR" sz="4000" dirty="0" smtClean="0">
                <a:latin typeface="Times New Roman" pitchFamily="18" charset="0"/>
              </a:rPr>
              <a:t>Normatif Şelale Boyutu</a:t>
            </a:r>
            <a:r>
              <a:rPr lang="tr-TR" sz="4000" dirty="0" smtClean="0">
                <a:latin typeface="Times New Roman" pitchFamily="18" charset="0"/>
              </a:rPr>
              <a:t>:</a:t>
            </a:r>
            <a:endParaRPr lang="tr-TR" sz="4000" dirty="0" smtClean="0">
              <a:latin typeface="Times New Roman" pitchFamily="18" charset="0"/>
            </a:endParaRPr>
          </a:p>
          <a:p>
            <a:endParaRPr lang="tr-TR" sz="4000" dirty="0">
              <a:latin typeface="Times New Roman" pitchFamily="18" charset="0"/>
            </a:endParaRPr>
          </a:p>
          <a:p>
            <a:r>
              <a:rPr lang="tr-TR" sz="4000" dirty="0">
                <a:latin typeface="Times New Roman" pitchFamily="18" charset="0"/>
              </a:rPr>
              <a:t>C. Anayasanın </a:t>
            </a:r>
            <a:r>
              <a:rPr lang="tr-TR" sz="4000" dirty="0" smtClean="0">
                <a:latin typeface="Times New Roman" pitchFamily="18" charset="0"/>
              </a:rPr>
              <a:t>İktidar Haritası </a:t>
            </a:r>
            <a:r>
              <a:rPr lang="tr-TR" sz="4000" dirty="0">
                <a:latin typeface="Times New Roman" pitchFamily="18" charset="0"/>
              </a:rPr>
              <a:t>Boyutu</a:t>
            </a:r>
            <a:r>
              <a:rPr lang="tr-TR" sz="4000" dirty="0" smtClean="0">
                <a:latin typeface="Times New Roman" pitchFamily="18" charset="0"/>
              </a:rPr>
              <a:t>:</a:t>
            </a:r>
            <a:endParaRPr lang="tr-TR" sz="4000" dirty="0">
              <a:latin typeface="Times New Roman" pitchFamily="18" charset="0"/>
            </a:endParaRPr>
          </a:p>
          <a:p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7972954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602240" y="2156446"/>
            <a:ext cx="10371257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6000" b="1" dirty="0" smtClean="0">
                <a:latin typeface="Times New Roman" pitchFamily="18" charset="0"/>
                <a:cs typeface="Times New Roman" pitchFamily="18" charset="0"/>
              </a:rPr>
              <a:t>A. ANAYASANIN </a:t>
            </a:r>
            <a:r>
              <a:rPr lang="tr-TR" sz="6000" b="1" dirty="0" smtClean="0">
                <a:latin typeface="Times New Roman" pitchFamily="18" charset="0"/>
                <a:cs typeface="Times New Roman" pitchFamily="18" charset="0"/>
              </a:rPr>
              <a:t>İDEOLOJİK MANİFESTO </a:t>
            </a:r>
            <a:r>
              <a:rPr lang="tr-TR" sz="6000" b="1" dirty="0" smtClean="0">
                <a:latin typeface="Times New Roman" pitchFamily="18" charset="0"/>
                <a:cs typeface="Times New Roman" pitchFamily="18" charset="0"/>
              </a:rPr>
              <a:t>BOYUTU </a:t>
            </a:r>
            <a:r>
              <a:rPr lang="tr-TR" sz="6000" b="1" dirty="0" smtClean="0">
                <a:latin typeface="Times New Roman" pitchFamily="18" charset="0"/>
                <a:cs typeface="Times New Roman" pitchFamily="18" charset="0"/>
              </a:rPr>
              <a:t>(I)</a:t>
            </a:r>
          </a:p>
        </p:txBody>
      </p:sp>
    </p:spTree>
    <p:extLst>
      <p:ext uri="{BB962C8B-B14F-4D97-AF65-F5344CB8AC3E}">
        <p14:creationId xmlns:p14="http://schemas.microsoft.com/office/powerpoint/2010/main" xmlns="" val="15056576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1173741" y="558069"/>
            <a:ext cx="9851733" cy="46782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4000" b="1" dirty="0">
                <a:latin typeface="Times New Roman" pitchFamily="18" charset="0"/>
              </a:rPr>
              <a:t>A. Anayasanın </a:t>
            </a:r>
            <a:r>
              <a:rPr lang="tr-TR" sz="4000" b="1" dirty="0" smtClean="0">
                <a:latin typeface="Times New Roman" pitchFamily="18" charset="0"/>
              </a:rPr>
              <a:t>İdeolojik </a:t>
            </a:r>
            <a:r>
              <a:rPr lang="tr-TR" sz="4000" b="1" dirty="0" smtClean="0">
                <a:latin typeface="Times New Roman" pitchFamily="18" charset="0"/>
              </a:rPr>
              <a:t>Manifesto Boyutu: </a:t>
            </a:r>
            <a:endParaRPr lang="tr-TR" sz="4000" b="1" dirty="0">
              <a:latin typeface="Times New Roman" pitchFamily="18" charset="0"/>
            </a:endParaRPr>
          </a:p>
          <a:p>
            <a:r>
              <a:rPr lang="tr-TR" sz="4000" b="1" dirty="0" smtClean="0">
                <a:latin typeface="Times New Roman" pitchFamily="18" charset="0"/>
              </a:rPr>
              <a:t>	</a:t>
            </a:r>
            <a:r>
              <a:rPr lang="tr-TR" sz="4000" dirty="0" smtClean="0">
                <a:latin typeface="Times New Roman" pitchFamily="18" charset="0"/>
              </a:rPr>
              <a:t>1</a:t>
            </a:r>
            <a:r>
              <a:rPr lang="tr-TR" sz="4000" dirty="0">
                <a:latin typeface="Times New Roman" pitchFamily="18" charset="0"/>
              </a:rPr>
              <a:t>. Liberalizm</a:t>
            </a:r>
          </a:p>
          <a:p>
            <a:r>
              <a:rPr lang="tr-TR" sz="4000" dirty="0">
                <a:latin typeface="Times New Roman" pitchFamily="18" charset="0"/>
              </a:rPr>
              <a:t>	</a:t>
            </a:r>
            <a:r>
              <a:rPr lang="tr-TR" sz="4000" dirty="0" smtClean="0">
                <a:latin typeface="Times New Roman" pitchFamily="18" charset="0"/>
              </a:rPr>
              <a:t>		a</a:t>
            </a:r>
            <a:r>
              <a:rPr lang="tr-TR" sz="4000" dirty="0">
                <a:latin typeface="Times New Roman" pitchFamily="18" charset="0"/>
              </a:rPr>
              <a:t>. Liberalizmin Ortaya Çıkış </a:t>
            </a:r>
            <a:r>
              <a:rPr lang="tr-TR" sz="4000" dirty="0" smtClean="0">
                <a:latin typeface="Times New Roman" pitchFamily="18" charset="0"/>
              </a:rPr>
              <a:t>				Koşulları</a:t>
            </a:r>
            <a:r>
              <a:rPr lang="tr-TR" sz="4000" dirty="0">
                <a:latin typeface="Times New Roman" pitchFamily="18" charset="0"/>
              </a:rPr>
              <a:t>: Orta Çağ Düzeni</a:t>
            </a:r>
          </a:p>
          <a:p>
            <a:r>
              <a:rPr lang="tr-TR" sz="4000" dirty="0">
                <a:latin typeface="Times New Roman" pitchFamily="18" charset="0"/>
              </a:rPr>
              <a:t>	</a:t>
            </a:r>
            <a:r>
              <a:rPr lang="tr-TR" sz="4000" dirty="0" smtClean="0">
                <a:latin typeface="Times New Roman" pitchFamily="18" charset="0"/>
              </a:rPr>
              <a:t>		b</a:t>
            </a:r>
            <a:r>
              <a:rPr lang="tr-TR" sz="4000" dirty="0">
                <a:latin typeface="Times New Roman" pitchFamily="18" charset="0"/>
              </a:rPr>
              <a:t>. Eleştiri</a:t>
            </a:r>
          </a:p>
          <a:p>
            <a:r>
              <a:rPr lang="tr-TR" sz="4000" dirty="0">
                <a:latin typeface="Times New Roman" pitchFamily="18" charset="0"/>
              </a:rPr>
              <a:t>	</a:t>
            </a:r>
            <a:r>
              <a:rPr lang="tr-TR" sz="4000" dirty="0" smtClean="0">
                <a:latin typeface="Times New Roman" pitchFamily="18" charset="0"/>
              </a:rPr>
              <a:t>		c</a:t>
            </a:r>
            <a:r>
              <a:rPr lang="tr-TR" sz="4000" dirty="0">
                <a:latin typeface="Times New Roman" pitchFamily="18" charset="0"/>
              </a:rPr>
              <a:t>. Değerler</a:t>
            </a:r>
          </a:p>
          <a:p>
            <a:r>
              <a:rPr lang="tr-TR" sz="4000" dirty="0">
                <a:latin typeface="Times New Roman" pitchFamily="18" charset="0"/>
              </a:rPr>
              <a:t>	</a:t>
            </a:r>
            <a:r>
              <a:rPr lang="tr-TR" sz="4000" dirty="0" smtClean="0">
                <a:latin typeface="Times New Roman" pitchFamily="18" charset="0"/>
              </a:rPr>
              <a:t>		d</a:t>
            </a:r>
            <a:r>
              <a:rPr lang="tr-TR" sz="4000" dirty="0">
                <a:latin typeface="Times New Roman" pitchFamily="18" charset="0"/>
              </a:rPr>
              <a:t>. Strateji</a:t>
            </a:r>
          </a:p>
          <a:p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7972954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1366158" y="1116139"/>
            <a:ext cx="9389933" cy="46782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4000" b="1" dirty="0">
                <a:latin typeface="Times New Roman" pitchFamily="18" charset="0"/>
              </a:rPr>
              <a:t>e. Liberalizmin </a:t>
            </a:r>
            <a:r>
              <a:rPr lang="tr-TR" sz="4000" b="1" dirty="0" smtClean="0">
                <a:latin typeface="Times New Roman" pitchFamily="18" charset="0"/>
              </a:rPr>
              <a:t>Aşamaları</a:t>
            </a:r>
          </a:p>
          <a:p>
            <a:endParaRPr lang="tr-TR" sz="4000" b="1" dirty="0">
              <a:latin typeface="Times New Roman" pitchFamily="18" charset="0"/>
            </a:endParaRPr>
          </a:p>
          <a:p>
            <a:r>
              <a:rPr lang="tr-TR" sz="4000" b="1" dirty="0">
                <a:latin typeface="Times New Roman" pitchFamily="18" charset="0"/>
              </a:rPr>
              <a:t>	</a:t>
            </a:r>
            <a:r>
              <a:rPr lang="tr-TR" sz="4000" dirty="0" smtClean="0">
                <a:latin typeface="Times New Roman" pitchFamily="18" charset="0"/>
              </a:rPr>
              <a:t>i</a:t>
            </a:r>
            <a:r>
              <a:rPr lang="tr-TR" sz="4000" dirty="0">
                <a:latin typeface="Times New Roman" pitchFamily="18" charset="0"/>
              </a:rPr>
              <a:t>. Klasik Liberalizm</a:t>
            </a:r>
          </a:p>
          <a:p>
            <a:endParaRPr lang="tr-TR" sz="4000" dirty="0" smtClean="0">
              <a:latin typeface="Times New Roman" pitchFamily="18" charset="0"/>
            </a:endParaRPr>
          </a:p>
          <a:p>
            <a:r>
              <a:rPr lang="tr-TR" sz="4000" dirty="0">
                <a:latin typeface="Times New Roman" pitchFamily="18" charset="0"/>
              </a:rPr>
              <a:t>	</a:t>
            </a:r>
            <a:r>
              <a:rPr lang="tr-TR" sz="4000" dirty="0" smtClean="0">
                <a:latin typeface="Times New Roman" pitchFamily="18" charset="0"/>
              </a:rPr>
              <a:t>ii</a:t>
            </a:r>
            <a:r>
              <a:rPr lang="tr-TR" sz="4000" dirty="0">
                <a:latin typeface="Times New Roman" pitchFamily="18" charset="0"/>
              </a:rPr>
              <a:t>. Modern Liberalizm</a:t>
            </a:r>
          </a:p>
          <a:p>
            <a:endParaRPr lang="tr-TR" sz="4000" dirty="0" smtClean="0">
              <a:latin typeface="Times New Roman" pitchFamily="18" charset="0"/>
            </a:endParaRPr>
          </a:p>
          <a:p>
            <a:r>
              <a:rPr lang="tr-TR" sz="4000" dirty="0">
                <a:latin typeface="Times New Roman" pitchFamily="18" charset="0"/>
              </a:rPr>
              <a:t>	</a:t>
            </a:r>
            <a:r>
              <a:rPr lang="tr-TR" sz="4000" dirty="0" smtClean="0">
                <a:latin typeface="Times New Roman" pitchFamily="18" charset="0"/>
              </a:rPr>
              <a:t>iii</a:t>
            </a:r>
            <a:r>
              <a:rPr lang="tr-TR" sz="4000" dirty="0">
                <a:latin typeface="Times New Roman" pitchFamily="18" charset="0"/>
              </a:rPr>
              <a:t>. Neo Liberalizm</a:t>
            </a:r>
          </a:p>
          <a:p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7514487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288625" y="153950"/>
            <a:ext cx="11314099" cy="71096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3200" b="1" dirty="0" smtClean="0">
                <a:latin typeface="Times New Roman" pitchFamily="18" charset="0"/>
              </a:rPr>
              <a:t>			GENEL KAYNAKLAR</a:t>
            </a:r>
            <a:r>
              <a:rPr lang="tr-TR" sz="3200" b="1" dirty="0">
                <a:latin typeface="Times New Roman" pitchFamily="18" charset="0"/>
              </a:rPr>
              <a:t>				</a:t>
            </a:r>
            <a:endParaRPr lang="tr-TR" sz="3200" b="1" dirty="0" smtClean="0">
              <a:latin typeface="Times New Roman" pitchFamily="18" charset="0"/>
            </a:endParaRPr>
          </a:p>
          <a:p>
            <a:r>
              <a:rPr lang="tr-TR" sz="3000" dirty="0" smtClean="0">
                <a:latin typeface="Times New Roman" pitchFamily="18" charset="0"/>
              </a:rPr>
              <a:t>Erdoğan </a:t>
            </a:r>
            <a:r>
              <a:rPr lang="tr-TR" sz="3000" dirty="0">
                <a:latin typeface="Times New Roman" pitchFamily="18" charset="0"/>
              </a:rPr>
              <a:t>Teziç, </a:t>
            </a:r>
            <a:r>
              <a:rPr lang="tr-TR" sz="3000" b="1" dirty="0">
                <a:latin typeface="Times New Roman" pitchFamily="18" charset="0"/>
              </a:rPr>
              <a:t>Anayasa Hukuku (Genel Esaslar),</a:t>
            </a:r>
            <a:r>
              <a:rPr lang="tr-TR" sz="3000" dirty="0">
                <a:latin typeface="Times New Roman" pitchFamily="18" charset="0"/>
              </a:rPr>
              <a:t> 21.b., Beta, İstanbul, 2017.</a:t>
            </a:r>
            <a:r>
              <a:rPr lang="en-US" sz="3000" dirty="0">
                <a:latin typeface="Times New Roman" pitchFamily="18" charset="0"/>
              </a:rPr>
              <a:t/>
            </a:r>
            <a:br>
              <a:rPr lang="en-US" sz="3000" dirty="0">
                <a:latin typeface="Times New Roman" pitchFamily="18" charset="0"/>
              </a:rPr>
            </a:br>
            <a:r>
              <a:rPr lang="tr-TR" sz="3000" dirty="0">
                <a:latin typeface="Times New Roman" pitchFamily="18" charset="0"/>
              </a:rPr>
              <a:t>Kemal Gözler, </a:t>
            </a:r>
            <a:r>
              <a:rPr lang="tr-TR" sz="3000" b="1" dirty="0">
                <a:latin typeface="Times New Roman" pitchFamily="18" charset="0"/>
              </a:rPr>
              <a:t>Anayasa Hukukunun Genel Esasları Ders Kitabı</a:t>
            </a:r>
            <a:r>
              <a:rPr lang="tr-TR" sz="3000" dirty="0">
                <a:latin typeface="Times New Roman" pitchFamily="18" charset="0"/>
              </a:rPr>
              <a:t>, Ekin Kitabevi Yayınları, 9.b., Bursa, 2017.</a:t>
            </a:r>
            <a:r>
              <a:rPr lang="en-US" sz="3000" dirty="0">
                <a:latin typeface="Times New Roman" pitchFamily="18" charset="0"/>
              </a:rPr>
              <a:t/>
            </a:r>
            <a:br>
              <a:rPr lang="en-US" sz="3000" dirty="0">
                <a:latin typeface="Times New Roman" pitchFamily="18" charset="0"/>
              </a:rPr>
            </a:br>
            <a:r>
              <a:rPr lang="tr-TR" sz="3000" dirty="0">
                <a:latin typeface="Times New Roman" pitchFamily="18" charset="0"/>
              </a:rPr>
              <a:t>İbrahim Kaboğlu, </a:t>
            </a:r>
            <a:r>
              <a:rPr lang="tr-TR" sz="3000" b="1" dirty="0">
                <a:latin typeface="Times New Roman" pitchFamily="18" charset="0"/>
              </a:rPr>
              <a:t>Anayasa Hukuku Dersleri (Genel Esaslar)</a:t>
            </a:r>
            <a:r>
              <a:rPr lang="tr-TR" sz="3000" dirty="0">
                <a:latin typeface="Times New Roman" pitchFamily="18" charset="0"/>
              </a:rPr>
              <a:t>, 12.b., Legal Yayıncılık, İstanbul, 2017.</a:t>
            </a:r>
            <a:r>
              <a:rPr lang="en-US" sz="3000" dirty="0">
                <a:latin typeface="Times New Roman" pitchFamily="18" charset="0"/>
              </a:rPr>
              <a:t/>
            </a:r>
            <a:br>
              <a:rPr lang="en-US" sz="3000" dirty="0">
                <a:latin typeface="Times New Roman" pitchFamily="18" charset="0"/>
              </a:rPr>
            </a:br>
            <a:r>
              <a:rPr lang="tr-TR" sz="3000" dirty="0">
                <a:latin typeface="Times New Roman" pitchFamily="18" charset="0"/>
              </a:rPr>
              <a:t>Ergun Özbudun, </a:t>
            </a:r>
            <a:r>
              <a:rPr lang="tr-TR" sz="3000" b="1" dirty="0">
                <a:latin typeface="Times New Roman" pitchFamily="18" charset="0"/>
              </a:rPr>
              <a:t>Türk Anayasa Hukuku</a:t>
            </a:r>
            <a:r>
              <a:rPr lang="tr-TR" sz="3000" dirty="0">
                <a:latin typeface="Times New Roman" pitchFamily="18" charset="0"/>
              </a:rPr>
              <a:t>, 17.b., Yetkin Yayınları, Ankara, 2017.</a:t>
            </a:r>
            <a:r>
              <a:rPr lang="en-US" sz="3000" dirty="0">
                <a:latin typeface="Times New Roman" pitchFamily="18" charset="0"/>
              </a:rPr>
              <a:t/>
            </a:r>
            <a:br>
              <a:rPr lang="en-US" sz="3000" dirty="0">
                <a:latin typeface="Times New Roman" pitchFamily="18" charset="0"/>
              </a:rPr>
            </a:br>
            <a:r>
              <a:rPr lang="tr-TR" sz="3000" dirty="0">
                <a:latin typeface="Times New Roman" pitchFamily="18" charset="0"/>
              </a:rPr>
              <a:t>Bülent </a:t>
            </a:r>
            <a:r>
              <a:rPr lang="tr-TR" sz="3000" dirty="0" err="1">
                <a:latin typeface="Times New Roman" pitchFamily="18" charset="0"/>
              </a:rPr>
              <a:t>Tanör</a:t>
            </a:r>
            <a:r>
              <a:rPr lang="tr-TR" sz="3000" dirty="0">
                <a:latin typeface="Times New Roman" pitchFamily="18" charset="0"/>
              </a:rPr>
              <a:t>-Necmi Yüzbaşıoğlu, </a:t>
            </a:r>
            <a:r>
              <a:rPr lang="tr-TR" sz="3000" b="1" dirty="0">
                <a:latin typeface="Times New Roman" pitchFamily="18" charset="0"/>
              </a:rPr>
              <a:t>1982 Anayasasına Göre Türk Anayasa Hukuku</a:t>
            </a:r>
            <a:r>
              <a:rPr lang="tr-TR" sz="3000" dirty="0">
                <a:latin typeface="Times New Roman" pitchFamily="18" charset="0"/>
              </a:rPr>
              <a:t>, 16.b., Beta, İstanbul, 2016.</a:t>
            </a:r>
            <a:r>
              <a:rPr lang="en-US" sz="3000" dirty="0">
                <a:latin typeface="Times New Roman" pitchFamily="18" charset="0"/>
              </a:rPr>
              <a:t/>
            </a:r>
            <a:br>
              <a:rPr lang="en-US" sz="3000" dirty="0">
                <a:latin typeface="Times New Roman" pitchFamily="18" charset="0"/>
              </a:rPr>
            </a:br>
            <a:r>
              <a:rPr lang="tr-TR" sz="3000" dirty="0">
                <a:latin typeface="Times New Roman" pitchFamily="18" charset="0"/>
              </a:rPr>
              <a:t>Kemal Gözler, </a:t>
            </a:r>
            <a:r>
              <a:rPr lang="tr-TR" sz="3000" b="1" dirty="0">
                <a:latin typeface="Times New Roman" pitchFamily="18" charset="0"/>
              </a:rPr>
              <a:t>Türk Anayasa Hukuku Dersleri,</a:t>
            </a:r>
            <a:r>
              <a:rPr lang="tr-TR" sz="3000" dirty="0">
                <a:latin typeface="Times New Roman" pitchFamily="18" charset="0"/>
              </a:rPr>
              <a:t> 21.b., Ekin Kitabevi Yayınları, Bursa, 2017.</a:t>
            </a:r>
            <a:r>
              <a:rPr lang="en-US" sz="3000" dirty="0">
                <a:latin typeface="Times New Roman" pitchFamily="18" charset="0"/>
              </a:rPr>
              <a:t/>
            </a:r>
            <a:br>
              <a:rPr lang="en-US" sz="3000" dirty="0">
                <a:latin typeface="Times New Roman" pitchFamily="18" charset="0"/>
              </a:rPr>
            </a:br>
            <a:r>
              <a:rPr lang="tr-TR" sz="3200" b="1" dirty="0">
                <a:latin typeface="Times New Roman" pitchFamily="18" charset="0"/>
              </a:rPr>
              <a:t> </a:t>
            </a:r>
            <a:r>
              <a:rPr lang="tr-TR" sz="3200" dirty="0">
                <a:latin typeface="Times New Roman" pitchFamily="18" charset="0"/>
              </a:rPr>
              <a:t/>
            </a:r>
            <a:br>
              <a:rPr lang="tr-TR" sz="3200" dirty="0">
                <a:latin typeface="Times New Roman" pitchFamily="18" charset="0"/>
              </a:rPr>
            </a:b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2415773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79</TotalTime>
  <Words>49</Words>
  <Application>Microsoft Office PowerPoint</Application>
  <PresentationFormat>Özel</PresentationFormat>
  <Paragraphs>24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7" baseType="lpstr">
      <vt:lpstr>Office Teması</vt:lpstr>
      <vt:lpstr>Slayt 1</vt:lpstr>
      <vt:lpstr>Slayt 2</vt:lpstr>
      <vt:lpstr>Slayt 3</vt:lpstr>
      <vt:lpstr>Slayt 4</vt:lpstr>
      <vt:lpstr>Slayt 5</vt:lpstr>
      <vt:lpstr>Slayt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Anayasa Hukuku</dc:title>
  <dc:creator>Deniz POLAT</dc:creator>
  <cp:lastModifiedBy>Ali Erdem Doğanoğlu</cp:lastModifiedBy>
  <cp:revision>27</cp:revision>
  <dcterms:created xsi:type="dcterms:W3CDTF">2017-10-23T13:21:40Z</dcterms:created>
  <dcterms:modified xsi:type="dcterms:W3CDTF">2018-04-18T09:03:44Z</dcterms:modified>
</cp:coreProperties>
</file>