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izyolab1" initials="F" lastIdx="1" clrIdx="0">
    <p:extLst>
      <p:ext uri="{19B8F6BF-5375-455C-9EA6-DF929625EA0E}">
        <p15:presenceInfo xmlns:p15="http://schemas.microsoft.com/office/powerpoint/2012/main" userId="Fizyolab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0131" autoAdjust="0"/>
  </p:normalViewPr>
  <p:slideViewPr>
    <p:cSldViewPr snapToGrid="0">
      <p:cViewPr varScale="1">
        <p:scale>
          <a:sx n="93" d="100"/>
          <a:sy n="93" d="100"/>
        </p:scale>
        <p:origin x="45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F1CB9-3C01-47E5-B87F-75E89C1738A2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42452D-F162-4297-B6F5-5D06C73C88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6761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3221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7964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3800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9666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8853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6312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5447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2723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8241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2631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0411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1856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0019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0952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0195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7605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1839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4046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28601" y="509155"/>
            <a:ext cx="9944100" cy="1330037"/>
          </a:xfrm>
          <a:ln w="38100"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tr-TR" sz="4000" b="1" dirty="0" err="1" smtClean="0">
                <a:solidFill>
                  <a:schemeClr val="tx1">
                    <a:lumMod val="85000"/>
                  </a:schemeClr>
                </a:solidFill>
              </a:rPr>
              <a:t>Membranes</a:t>
            </a:r>
            <a:r>
              <a:rPr lang="tr-TR" sz="4000" b="1" dirty="0" smtClean="0">
                <a:solidFill>
                  <a:schemeClr val="tx1">
                    <a:lumMod val="85000"/>
                  </a:schemeClr>
                </a:solidFill>
              </a:rPr>
              <a:t>, CHANNELS AND TRANSFER</a:t>
            </a:r>
            <a:br>
              <a:rPr lang="tr-TR" sz="4000" b="1" dirty="0" smtClean="0">
                <a:solidFill>
                  <a:schemeClr val="tx1">
                    <a:lumMod val="85000"/>
                  </a:schemeClr>
                </a:solidFill>
              </a:rPr>
            </a:br>
            <a:r>
              <a:rPr lang="tr-TR" sz="4000" b="1" dirty="0" smtClean="0">
                <a:solidFill>
                  <a:schemeClr val="tx1">
                    <a:lumMod val="85000"/>
                  </a:schemeClr>
                </a:solidFill>
              </a:rPr>
              <a:t>WEEK 3</a:t>
            </a:r>
            <a:endParaRPr lang="tr-TR" sz="4000" b="1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232072" y="5118486"/>
            <a:ext cx="5105400" cy="690888"/>
          </a:xfrm>
        </p:spPr>
        <p:txBody>
          <a:bodyPr>
            <a:normAutofit fontScale="85000" lnSpcReduction="20000"/>
          </a:bodyPr>
          <a:lstStyle/>
          <a:p>
            <a:r>
              <a:rPr lang="tr-TR" b="1" dirty="0" err="1" smtClean="0">
                <a:solidFill>
                  <a:schemeClr val="tx1">
                    <a:lumMod val="85000"/>
                  </a:schemeClr>
                </a:solidFill>
              </a:rPr>
              <a:t>Assoc</a:t>
            </a:r>
            <a:r>
              <a:rPr lang="tr-TR" b="1" dirty="0" smtClean="0">
                <a:solidFill>
                  <a:schemeClr val="tx1">
                    <a:lumMod val="85000"/>
                  </a:schemeClr>
                </a:solidFill>
              </a:rPr>
              <a:t>. Prof. Dr. Yasemin SALGIRLI DEMİRBAŞ</a:t>
            </a:r>
          </a:p>
          <a:p>
            <a:r>
              <a:rPr lang="tr-TR" b="1" dirty="0" err="1" smtClean="0">
                <a:solidFill>
                  <a:schemeClr val="tx1">
                    <a:lumMod val="85000"/>
                  </a:schemeClr>
                </a:solidFill>
              </a:rPr>
              <a:t>Resident</a:t>
            </a:r>
            <a:r>
              <a:rPr lang="tr-TR" b="1" dirty="0" smtClean="0">
                <a:solidFill>
                  <a:schemeClr val="tx1">
                    <a:lumMod val="85000"/>
                  </a:schemeClr>
                </a:solidFill>
              </a:rPr>
              <a:t> ECAWBM</a:t>
            </a:r>
            <a:endParaRPr lang="tr-TR" b="1" dirty="0">
              <a:solidFill>
                <a:schemeClr val="tx1">
                  <a:lumMod val="85000"/>
                </a:schemeClr>
              </a:solidFill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8813" y="5923245"/>
            <a:ext cx="889298" cy="889298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5679" y="6037118"/>
            <a:ext cx="2646212" cy="661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40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9130" y="285557"/>
            <a:ext cx="11431588" cy="1507067"/>
          </a:xfrm>
        </p:spPr>
        <p:txBody>
          <a:bodyPr>
            <a:normAutofit/>
          </a:bodyPr>
          <a:lstStyle/>
          <a:p>
            <a:r>
              <a:rPr lang="tr-TR" sz="2400" b="1" cap="none" dirty="0" smtClean="0"/>
              <a:t>ACTIVE TRANSPORT</a:t>
            </a:r>
            <a:endParaRPr lang="en-US" sz="2400" b="1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1728" y="1449725"/>
            <a:ext cx="6172199" cy="4971857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t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uses energy to move a substance uphill across a membrane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.</a:t>
            </a:r>
            <a:endParaRPr lang="tr-TR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requires binding of a substance to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the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1">
                    <a:lumMod val="85000"/>
                  </a:schemeClr>
                </a:solidFill>
              </a:rPr>
              <a:t>transporter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in the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membrane</a:t>
            </a:r>
            <a:endParaRPr lang="tr-TR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Because these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transporters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move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the substance uphill, they are often referred to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as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“</a:t>
            </a:r>
            <a:r>
              <a:rPr lang="en-US" b="1" dirty="0" smtClean="0">
                <a:solidFill>
                  <a:schemeClr val="tx1">
                    <a:lumMod val="85000"/>
                  </a:schemeClr>
                </a:solidFill>
              </a:rPr>
              <a:t>pumps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.”</a:t>
            </a:r>
            <a:endParaRPr lang="tr-TR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transporters exhibit 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specificity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 and </a:t>
            </a:r>
            <a:r>
              <a:rPr lang="en-US" b="1" dirty="0" smtClean="0">
                <a:solidFill>
                  <a:schemeClr val="tx1">
                    <a:lumMod val="85000"/>
                  </a:schemeClr>
                </a:solidFill>
              </a:rPr>
              <a:t>saturation</a:t>
            </a:r>
            <a:endParaRPr lang="tr-TR" b="1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the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flux via the transporter is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maximal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when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all transporter binding sites are saturated.</a:t>
            </a:r>
          </a:p>
        </p:txBody>
      </p:sp>
    </p:spTree>
    <p:extLst>
      <p:ext uri="{BB962C8B-B14F-4D97-AF65-F5344CB8AC3E}">
        <p14:creationId xmlns:p14="http://schemas.microsoft.com/office/powerpoint/2010/main" val="84487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9130" y="285557"/>
            <a:ext cx="11431588" cy="1507067"/>
          </a:xfrm>
        </p:spPr>
        <p:txBody>
          <a:bodyPr>
            <a:normAutofit/>
          </a:bodyPr>
          <a:lstStyle/>
          <a:p>
            <a:r>
              <a:rPr lang="tr-TR" sz="2400" b="1" cap="none" dirty="0" smtClean="0"/>
              <a:t>ACTIVE TRANSPORT</a:t>
            </a:r>
            <a:endParaRPr lang="en-US" sz="2400" b="1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36429" y="1792624"/>
            <a:ext cx="6172199" cy="4971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The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net movement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and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the maintenance of a higher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steady-state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concentration can be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achieved by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the continuous input of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energy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This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energy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can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(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1)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alter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the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affinity of the binding site on the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transporter; </a:t>
            </a:r>
            <a:endParaRPr lang="tr-TR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(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2)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alter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the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rates at which the binding site on the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transporter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is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shifted from one surface to the other.</a:t>
            </a:r>
          </a:p>
        </p:txBody>
      </p:sp>
    </p:spTree>
    <p:extLst>
      <p:ext uri="{BB962C8B-B14F-4D97-AF65-F5344CB8AC3E}">
        <p14:creationId xmlns:p14="http://schemas.microsoft.com/office/powerpoint/2010/main" val="344467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9130" y="285557"/>
            <a:ext cx="11431588" cy="1507067"/>
          </a:xfrm>
        </p:spPr>
        <p:txBody>
          <a:bodyPr>
            <a:normAutofit/>
          </a:bodyPr>
          <a:lstStyle/>
          <a:p>
            <a:r>
              <a:rPr lang="tr-TR" sz="2400" b="1" cap="none" dirty="0" smtClean="0"/>
              <a:t>ACTIVE TRANSPORT</a:t>
            </a:r>
            <a:endParaRPr lang="en-US" sz="2400" b="1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1728" y="1449725"/>
            <a:ext cx="6172199" cy="4971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Active transport mechanisms can be divided into two categories. </a:t>
            </a:r>
            <a:endParaRPr lang="tr-TR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85000"/>
                  </a:schemeClr>
                </a:solidFill>
              </a:rPr>
              <a:t>Primary 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active </a:t>
            </a:r>
            <a:r>
              <a:rPr lang="en-US" b="1" dirty="0" smtClean="0">
                <a:solidFill>
                  <a:schemeClr val="tx1">
                    <a:lumMod val="85000"/>
                  </a:schemeClr>
                </a:solidFill>
              </a:rPr>
              <a:t>transport</a:t>
            </a:r>
            <a:r>
              <a:rPr lang="tr-TR" b="1" dirty="0" smtClean="0">
                <a:solidFill>
                  <a:schemeClr val="tx1">
                    <a:lumMod val="85000"/>
                  </a:schemeClr>
                </a:solidFill>
              </a:rPr>
              <a:t>:</a:t>
            </a:r>
            <a:r>
              <a:rPr lang="en-US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directly uses a source of chemical energy (e.g., ATP) to move molecules across a membrane against their gradient. </a:t>
            </a:r>
            <a:endParaRPr lang="tr-TR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85000"/>
                  </a:schemeClr>
                </a:solidFill>
              </a:rPr>
              <a:t>Secondary 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active transport (cotransport</a:t>
            </a:r>
            <a:r>
              <a:rPr lang="en-US" b="1" dirty="0" smtClean="0">
                <a:solidFill>
                  <a:schemeClr val="tx1">
                    <a:lumMod val="85000"/>
                  </a:schemeClr>
                </a:solidFill>
              </a:rPr>
              <a:t>)</a:t>
            </a:r>
            <a:r>
              <a:rPr lang="tr-TR" b="1" dirty="0" smtClean="0">
                <a:solidFill>
                  <a:schemeClr val="tx1">
                    <a:lumMod val="85000"/>
                  </a:schemeClr>
                </a:solidFill>
              </a:rPr>
              <a:t>:</a:t>
            </a:r>
            <a:r>
              <a:rPr lang="en-US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uses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an electrochemical gradient – generated by active transport – as an energy source to move molecules 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a</a:t>
            </a:r>
            <a:r>
              <a:rPr lang="en-US" dirty="0" err="1" smtClean="0">
                <a:solidFill>
                  <a:schemeClr val="tx1">
                    <a:lumMod val="85000"/>
                  </a:schemeClr>
                </a:solidFill>
              </a:rPr>
              <a:t>gainst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their gradient, </a:t>
            </a:r>
            <a:endParaRPr lang="tr-TR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does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not directly require a chemical source of energy such as ATP.</a:t>
            </a:r>
          </a:p>
        </p:txBody>
      </p:sp>
    </p:spTree>
    <p:extLst>
      <p:ext uri="{BB962C8B-B14F-4D97-AF65-F5344CB8AC3E}">
        <p14:creationId xmlns:p14="http://schemas.microsoft.com/office/powerpoint/2010/main" val="237544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9130" y="285557"/>
            <a:ext cx="11431588" cy="1507067"/>
          </a:xfrm>
        </p:spPr>
        <p:txBody>
          <a:bodyPr>
            <a:normAutofit/>
          </a:bodyPr>
          <a:lstStyle/>
          <a:p>
            <a:r>
              <a:rPr lang="tr-TR" sz="2400" b="1" cap="none" dirty="0" smtClean="0"/>
              <a:t>PRIMARY ACTIVE TRANSPORT</a:t>
            </a:r>
            <a:endParaRPr lang="en-US" sz="2400" b="1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1728" y="1449725"/>
            <a:ext cx="6172199" cy="4971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One of the most important pumps in animal cells is the sodium-potassium pump, which moves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Na​+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out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of cells, and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K+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into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them. </a:t>
            </a:r>
            <a:endParaRPr lang="tr-TR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he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transport process uses ATP as an energy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source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-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primary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active transport.</a:t>
            </a:r>
          </a:p>
          <a:p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he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sodium-potassium pump maintain correct concentrations of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Na+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and K+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in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living cells, </a:t>
            </a:r>
            <a:endParaRPr lang="tr-TR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it plays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a major role in generating the voltage across the cell membrane in animal cells. </a:t>
            </a:r>
            <a:endParaRPr lang="tr-TR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Pumps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like this, which are involved in the establishment and maintenance of 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membrane voltages, are known as </a:t>
            </a:r>
            <a:r>
              <a:rPr lang="en-US" dirty="0" err="1">
                <a:solidFill>
                  <a:schemeClr val="tx1">
                    <a:lumMod val="85000"/>
                  </a:schemeClr>
                </a:solidFill>
              </a:rPr>
              <a:t>electrogenic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 pumps. </a:t>
            </a:r>
          </a:p>
        </p:txBody>
      </p:sp>
    </p:spTree>
    <p:extLst>
      <p:ext uri="{BB962C8B-B14F-4D97-AF65-F5344CB8AC3E}">
        <p14:creationId xmlns:p14="http://schemas.microsoft.com/office/powerpoint/2010/main" val="238937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9130" y="285557"/>
            <a:ext cx="11431588" cy="1507067"/>
          </a:xfrm>
        </p:spPr>
        <p:txBody>
          <a:bodyPr>
            <a:normAutofit/>
          </a:bodyPr>
          <a:lstStyle/>
          <a:p>
            <a:r>
              <a:rPr lang="tr-TR" sz="2400" b="1" cap="none" dirty="0" smtClean="0"/>
              <a:t>PRIMARY ACTIVE TRANSPORT</a:t>
            </a:r>
            <a:endParaRPr lang="en-US" sz="2400" b="1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1728" y="1449725"/>
            <a:ext cx="6172199" cy="4971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The sodium-potassium pump transports sodium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and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potassium 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-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three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sodium ions exit the cell, while two potassium ions enter. </a:t>
            </a:r>
            <a:endParaRPr lang="tr-TR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This results in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the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net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transfer of positive charge to the outside of the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cell</a:t>
            </a:r>
            <a:endParaRPr lang="tr-TR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H,K-ATPase is in the plasma membranes of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the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acid-secreting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cells in the stomach and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kidneys</a:t>
            </a:r>
            <a:endParaRPr lang="tr-TR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Ca-ATPase is found in the plasma membrane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and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s</a:t>
            </a:r>
            <a:r>
              <a:rPr lang="en-US" dirty="0" err="1" smtClean="0">
                <a:solidFill>
                  <a:schemeClr val="tx1">
                    <a:lumMod val="85000"/>
                  </a:schemeClr>
                </a:solidFill>
              </a:rPr>
              <a:t>everal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organelle membranes, including the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membranes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of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the endoplasmic reticulum</a:t>
            </a:r>
          </a:p>
        </p:txBody>
      </p:sp>
    </p:spTree>
    <p:extLst>
      <p:ext uri="{BB962C8B-B14F-4D97-AF65-F5344CB8AC3E}">
        <p14:creationId xmlns:p14="http://schemas.microsoft.com/office/powerpoint/2010/main" val="5279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9130" y="285557"/>
            <a:ext cx="11431588" cy="1507067"/>
          </a:xfrm>
        </p:spPr>
        <p:txBody>
          <a:bodyPr>
            <a:normAutofit/>
          </a:bodyPr>
          <a:lstStyle/>
          <a:p>
            <a:r>
              <a:rPr lang="tr-TR" sz="2400" b="1" cap="none" dirty="0" smtClean="0"/>
              <a:t>SECONDARY ACTIVE TRANSPORT</a:t>
            </a:r>
            <a:endParaRPr lang="en-US" sz="2400" b="1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1728" y="1449725"/>
            <a:ext cx="6172199" cy="4971857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The flow of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ions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from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a higher concentration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to a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lower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concentration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provides energy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for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the uphill movement of the actively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transported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solute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.</a:t>
            </a:r>
          </a:p>
          <a:p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In addition to having a binding site for the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actively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transported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solute, the transport protein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also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has a binding site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for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an ion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-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This ion is usually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sodium</a:t>
            </a:r>
            <a:endParaRPr lang="tr-TR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the energy for secondary active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transport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is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derived from metabolism in the form of the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ATP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that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is used by the </a:t>
            </a:r>
            <a:r>
              <a:rPr lang="en-US" dirty="0" err="1">
                <a:solidFill>
                  <a:schemeClr val="tx1">
                    <a:lumMod val="85000"/>
                  </a:schemeClr>
                </a:solidFill>
              </a:rPr>
              <a:t>Na,K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-ATPase to create the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sodium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concentration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gradient.</a:t>
            </a:r>
            <a:endParaRPr lang="tr-TR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molecules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being transported may move either in the same direction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or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in opposite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directions</a:t>
            </a:r>
            <a:endParaRPr lang="tr-TR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When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they move in the same direction, the protein that transports them is called a </a:t>
            </a:r>
            <a:r>
              <a:rPr lang="en-US" b="1" dirty="0" err="1">
                <a:solidFill>
                  <a:schemeClr val="tx1">
                    <a:lumMod val="85000"/>
                  </a:schemeClr>
                </a:solidFill>
              </a:rPr>
              <a:t>symporter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,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while if they move in opposite directions, the protein is called an </a:t>
            </a:r>
            <a:r>
              <a:rPr lang="en-US" b="1" dirty="0" err="1">
                <a:solidFill>
                  <a:schemeClr val="tx1">
                    <a:lumMod val="85000"/>
                  </a:schemeClr>
                </a:solidFill>
              </a:rPr>
              <a:t>antiporter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.</a:t>
            </a:r>
            <a:endParaRPr lang="tr-TR" b="1" dirty="0" smtClean="0">
              <a:solidFill>
                <a:schemeClr val="tx1">
                  <a:lumMod val="8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2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9130" y="285557"/>
            <a:ext cx="11431588" cy="1507067"/>
          </a:xfrm>
        </p:spPr>
        <p:txBody>
          <a:bodyPr>
            <a:normAutofit/>
          </a:bodyPr>
          <a:lstStyle/>
          <a:p>
            <a:r>
              <a:rPr lang="tr-TR" sz="2400" b="1" cap="none" dirty="0" smtClean="0"/>
              <a:t>ENDOCYTOSIS</a:t>
            </a:r>
            <a:endParaRPr lang="en-US" sz="2400" b="1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1728" y="1449725"/>
            <a:ext cx="6172199" cy="4971857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Endocytosis is the movement of larger particles (too large to move through transport proteins) into the cell by use of membrane vesicles.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>
                    <a:lumMod val="85000"/>
                  </a:schemeClr>
                </a:solidFill>
              </a:rPr>
              <a:t>Phagocytosis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-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“cell eating”- Larger molecules or particles are brought into the cell by engulfing them into a plasma membrane vesicle.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>
                    <a:lumMod val="85000"/>
                  </a:schemeClr>
                </a:solidFill>
              </a:rPr>
              <a:t>Pinocytosis</a:t>
            </a:r>
            <a:r>
              <a:rPr lang="tr-TR" b="1" dirty="0" smtClean="0">
                <a:solidFill>
                  <a:schemeClr val="tx1">
                    <a:lumMod val="85000"/>
                  </a:schemeClr>
                </a:solidFill>
              </a:rPr>
              <a:t> -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“cell drinking”- Dissolved molecules are brought into the cell by engulfing them into a plasma membrane vesicle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Receptor Mediated </a:t>
            </a:r>
            <a:r>
              <a:rPr lang="en-US" b="1" dirty="0" smtClean="0">
                <a:solidFill>
                  <a:schemeClr val="tx1">
                    <a:lumMod val="85000"/>
                  </a:schemeClr>
                </a:solidFill>
              </a:rPr>
              <a:t>Endocytosis</a:t>
            </a:r>
            <a:r>
              <a:rPr lang="tr-TR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-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Receptor mediated- Receptors on the outside of cell membrane allow for the attachment of a particular molecule.  </a:t>
            </a:r>
            <a:endParaRPr lang="tr-TR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When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a certain number of receptor sites are filled, endocytosis occurs.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chemeClr val="tx1">
                  <a:lumMod val="85000"/>
                </a:schemeClr>
              </a:solidFill>
            </a:endParaRPr>
          </a:p>
          <a:p>
            <a:endParaRPr lang="en-US" b="1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21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9130" y="285557"/>
            <a:ext cx="11431588" cy="1507067"/>
          </a:xfrm>
        </p:spPr>
        <p:txBody>
          <a:bodyPr>
            <a:normAutofit/>
          </a:bodyPr>
          <a:lstStyle/>
          <a:p>
            <a:r>
              <a:rPr lang="tr-TR" sz="2400" b="1" cap="none" dirty="0" smtClean="0"/>
              <a:t>EXOCYTOSIS</a:t>
            </a:r>
            <a:endParaRPr lang="en-US" sz="2400" b="1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1728" y="1449725"/>
            <a:ext cx="6172199" cy="4971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Exocytosis is just the opposite of endocytosis. </a:t>
            </a:r>
            <a:endParaRPr lang="tr-TR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Material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to be secreted usually moves through the compartments of the Golgi apparatus where it may be modified.  </a:t>
            </a:r>
            <a:endParaRPr lang="tr-TR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The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material is then surrounded by membrane forming a vesicle. </a:t>
            </a:r>
            <a:endParaRPr lang="tr-TR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Release toxins and waste products</a:t>
            </a:r>
          </a:p>
          <a:p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Release proteins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Control activity of other cells</a:t>
            </a:r>
          </a:p>
          <a:p>
            <a:endParaRPr lang="en-US" dirty="0">
              <a:solidFill>
                <a:schemeClr val="tx1">
                  <a:lumMod val="8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chemeClr val="tx1">
                  <a:lumMod val="85000"/>
                </a:schemeClr>
              </a:solidFill>
            </a:endParaRPr>
          </a:p>
          <a:p>
            <a:endParaRPr lang="en-US" b="1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46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lim">
  <a:themeElements>
    <a:clrScheme name="Mor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Dilim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TM02900722[[fn=İyon Toplantı Odası]]</Template>
  <TotalTime>1242</TotalTime>
  <Words>690</Words>
  <Application>Microsoft Office PowerPoint</Application>
  <PresentationFormat>Geniş ekran</PresentationFormat>
  <Paragraphs>50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Calibri</vt:lpstr>
      <vt:lpstr>Century Gothic</vt:lpstr>
      <vt:lpstr>Wingdings</vt:lpstr>
      <vt:lpstr>Wingdings 3</vt:lpstr>
      <vt:lpstr>Dilim</vt:lpstr>
      <vt:lpstr>Membranes, CHANNELS AND TRANSFER WEEK 3</vt:lpstr>
      <vt:lpstr>ACTIVE TRANSPORT</vt:lpstr>
      <vt:lpstr>ACTIVE TRANSPORT</vt:lpstr>
      <vt:lpstr>ACTIVE TRANSPORT</vt:lpstr>
      <vt:lpstr>PRIMARY ACTIVE TRANSPORT</vt:lpstr>
      <vt:lpstr>PRIMARY ACTIVE TRANSPORT</vt:lpstr>
      <vt:lpstr>SECONDARY ACTIVE TRANSPORT</vt:lpstr>
      <vt:lpstr>ENDOCYTOSIS</vt:lpstr>
      <vt:lpstr>EXOCYTOSIS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Movement of Molecules Across Cell Membranes</dc:title>
  <dc:creator>Fizyolab1</dc:creator>
  <cp:lastModifiedBy>Fizyolab1</cp:lastModifiedBy>
  <cp:revision>76</cp:revision>
  <dcterms:created xsi:type="dcterms:W3CDTF">2017-07-27T10:52:27Z</dcterms:created>
  <dcterms:modified xsi:type="dcterms:W3CDTF">2017-10-30T12:55:59Z</dcterms:modified>
</cp:coreProperties>
</file>