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089" r:id="rId1"/>
  </p:sldMasterIdLst>
  <p:sldIdLst>
    <p:sldId id="339" r:id="rId2"/>
    <p:sldId id="256" r:id="rId3"/>
    <p:sldId id="257" r:id="rId4"/>
    <p:sldId id="258" r:id="rId5"/>
    <p:sldId id="259" r:id="rId6"/>
    <p:sldId id="269" r:id="rId7"/>
    <p:sldId id="268" r:id="rId8"/>
    <p:sldId id="267" r:id="rId9"/>
    <p:sldId id="266" r:id="rId10"/>
    <p:sldId id="265" r:id="rId11"/>
    <p:sldId id="274" r:id="rId12"/>
    <p:sldId id="273" r:id="rId13"/>
    <p:sldId id="272" r:id="rId14"/>
    <p:sldId id="271" r:id="rId15"/>
    <p:sldId id="326" r:id="rId16"/>
    <p:sldId id="327" r:id="rId17"/>
    <p:sldId id="330" r:id="rId18"/>
    <p:sldId id="329" r:id="rId19"/>
    <p:sldId id="270" r:id="rId20"/>
    <p:sldId id="275" r:id="rId21"/>
    <p:sldId id="278" r:id="rId22"/>
    <p:sldId id="279" r:id="rId23"/>
    <p:sldId id="277" r:id="rId24"/>
    <p:sldId id="280" r:id="rId25"/>
    <p:sldId id="276" r:id="rId26"/>
    <p:sldId id="285" r:id="rId27"/>
    <p:sldId id="284" r:id="rId28"/>
    <p:sldId id="283" r:id="rId29"/>
    <p:sldId id="282" r:id="rId30"/>
    <p:sldId id="331" r:id="rId31"/>
    <p:sldId id="281" r:id="rId32"/>
    <p:sldId id="286" r:id="rId33"/>
    <p:sldId id="290" r:id="rId34"/>
    <p:sldId id="289" r:id="rId35"/>
    <p:sldId id="291" r:id="rId36"/>
    <p:sldId id="288" r:id="rId37"/>
    <p:sldId id="287" r:id="rId38"/>
    <p:sldId id="332" r:id="rId39"/>
    <p:sldId id="292" r:id="rId40"/>
    <p:sldId id="296" r:id="rId41"/>
    <p:sldId id="295" r:id="rId42"/>
    <p:sldId id="294" r:id="rId43"/>
    <p:sldId id="293" r:id="rId44"/>
    <p:sldId id="297" r:id="rId45"/>
    <p:sldId id="303" r:id="rId46"/>
    <p:sldId id="302" r:id="rId47"/>
    <p:sldId id="301" r:id="rId48"/>
    <p:sldId id="333" r:id="rId49"/>
    <p:sldId id="300" r:id="rId50"/>
    <p:sldId id="299" r:id="rId51"/>
    <p:sldId id="298" r:id="rId52"/>
    <p:sldId id="334" r:id="rId53"/>
    <p:sldId id="304" r:id="rId54"/>
    <p:sldId id="307" r:id="rId55"/>
    <p:sldId id="306" r:id="rId56"/>
    <p:sldId id="305" r:id="rId57"/>
    <p:sldId id="309" r:id="rId58"/>
    <p:sldId id="308" r:id="rId59"/>
    <p:sldId id="335" r:id="rId60"/>
    <p:sldId id="310" r:id="rId61"/>
    <p:sldId id="311" r:id="rId62"/>
    <p:sldId id="312" r:id="rId63"/>
    <p:sldId id="314" r:id="rId64"/>
    <p:sldId id="315" r:id="rId65"/>
    <p:sldId id="318" r:id="rId66"/>
    <p:sldId id="317" r:id="rId67"/>
    <p:sldId id="316" r:id="rId68"/>
    <p:sldId id="336" r:id="rId69"/>
    <p:sldId id="319" r:id="rId70"/>
    <p:sldId id="320" r:id="rId71"/>
    <p:sldId id="321" r:id="rId72"/>
    <p:sldId id="322" r:id="rId73"/>
    <p:sldId id="337" r:id="rId74"/>
    <p:sldId id="324" r:id="rId75"/>
    <p:sldId id="338" r:id="rId76"/>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4" d="100"/>
          <a:sy n="64" d="100"/>
        </p:scale>
        <p:origin x="90" y="21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6" Type="http://schemas.openxmlformats.org/officeDocument/2006/relationships/slide" Target="slides/slide75.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79" Type="http://schemas.openxmlformats.org/officeDocument/2006/relationships/theme" Target="theme/theme1.xml"/><Relationship Id="rId5" Type="http://schemas.openxmlformats.org/officeDocument/2006/relationships/slide" Target="slides/slide4.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tableStyles" Target="tableStyle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tr-TR" smtClean="0"/>
              <a:t>Asıl başlık stili için tıklatın</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p:txBody>
          <a:bodyPr/>
          <a:lstStyle/>
          <a:p>
            <a:fld id="{B7EB4726-2AE0-4D09-BD2B-737A54E575BD}" type="datetimeFigureOut">
              <a:rPr lang="tr-TR" smtClean="0"/>
              <a:t>14.12.2017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CD92481F-79FC-4EEE-BCE8-E9AC97CA4828}" type="slidenum">
              <a:rPr lang="tr-TR" smtClean="0"/>
              <a:t>‹#›</a:t>
            </a:fld>
            <a:endParaRPr lang="tr-TR"/>
          </a:p>
        </p:txBody>
      </p:sp>
    </p:spTree>
    <p:extLst>
      <p:ext uri="{BB962C8B-B14F-4D97-AF65-F5344CB8AC3E}">
        <p14:creationId xmlns:p14="http://schemas.microsoft.com/office/powerpoint/2010/main" val="368706753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Yazılı Panoramik Resim">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B7EB4726-2AE0-4D09-BD2B-737A54E575BD}" type="datetimeFigureOut">
              <a:rPr lang="tr-TR" smtClean="0"/>
              <a:t>14.12.2017</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CD92481F-79FC-4EEE-BCE8-E9AC97CA4828}" type="slidenum">
              <a:rPr lang="tr-TR" smtClean="0"/>
              <a:t>‹#›</a:t>
            </a:fld>
            <a:endParaRPr lang="tr-TR"/>
          </a:p>
        </p:txBody>
      </p:sp>
    </p:spTree>
    <p:extLst>
      <p:ext uri="{BB962C8B-B14F-4D97-AF65-F5344CB8AC3E}">
        <p14:creationId xmlns:p14="http://schemas.microsoft.com/office/powerpoint/2010/main" val="37018135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tr-TR" smtClean="0"/>
              <a:t>Asıl başlık stili için tıklatın</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B7EB4726-2AE0-4D09-BD2B-737A54E575BD}" type="datetimeFigureOut">
              <a:rPr lang="tr-TR" smtClean="0"/>
              <a:t>14.12.2017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CD92481F-79FC-4EEE-BCE8-E9AC97CA4828}" type="slidenum">
              <a:rPr lang="tr-TR" smtClean="0"/>
              <a:t>‹#›</a:t>
            </a:fld>
            <a:endParaRPr lang="tr-TR"/>
          </a:p>
        </p:txBody>
      </p:sp>
    </p:spTree>
    <p:extLst>
      <p:ext uri="{BB962C8B-B14F-4D97-AF65-F5344CB8AC3E}">
        <p14:creationId xmlns:p14="http://schemas.microsoft.com/office/powerpoint/2010/main" val="252521911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tr-TR" smtClean="0"/>
              <a:t>Asıl başlık stili için tıklatın</a:t>
            </a:r>
            <a:endParaRPr lang="en-US" dirty="0"/>
          </a:p>
        </p:txBody>
      </p:sp>
      <p:sp>
        <p:nvSpPr>
          <p:cNvPr id="11" name="Text Placeholder 3"/>
          <p:cNvSpPr>
            <a:spLocks noGrp="1"/>
          </p:cNvSpPr>
          <p:nvPr>
            <p:ph type="body" sz="half" idx="14"/>
          </p:nvPr>
        </p:nvSpPr>
        <p:spPr>
          <a:xfrm>
            <a:off x="1930400" y="3771174"/>
            <a:ext cx="727964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tr-TR" smtClean="0"/>
              <a:t>Asıl metin stillerini düzenlemek için tıklatın</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B7EB4726-2AE0-4D09-BD2B-737A54E575BD}" type="datetimeFigureOut">
              <a:rPr lang="tr-TR" smtClean="0"/>
              <a:t>14.12.2017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CD92481F-79FC-4EEE-BCE8-E9AC97CA4828}" type="slidenum">
              <a:rPr lang="tr-TR" smtClean="0"/>
              <a:t>‹#›</a:t>
            </a:fld>
            <a:endParaRPr lang="tr-TR"/>
          </a:p>
        </p:txBody>
      </p:sp>
      <p:sp>
        <p:nvSpPr>
          <p:cNvPr id="12" name="TextBox 11"/>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
        <p:nvSpPr>
          <p:cNvPr id="15" name="TextBox 14"/>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Tree>
    <p:extLst>
      <p:ext uri="{BB962C8B-B14F-4D97-AF65-F5344CB8AC3E}">
        <p14:creationId xmlns:p14="http://schemas.microsoft.com/office/powerpoint/2010/main" val="304166859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B7EB4726-2AE0-4D09-BD2B-737A54E575BD}" type="datetimeFigureOut">
              <a:rPr lang="tr-TR" smtClean="0"/>
              <a:t>14.12.2017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CD92481F-79FC-4EEE-BCE8-E9AC97CA4828}" type="slidenum">
              <a:rPr lang="tr-TR" smtClean="0"/>
              <a:t>‹#›</a:t>
            </a:fld>
            <a:endParaRPr lang="tr-TR"/>
          </a:p>
        </p:txBody>
      </p:sp>
    </p:spTree>
    <p:extLst>
      <p:ext uri="{BB962C8B-B14F-4D97-AF65-F5344CB8AC3E}">
        <p14:creationId xmlns:p14="http://schemas.microsoft.com/office/powerpoint/2010/main" val="389926670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Sütu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tr-TR" smtClean="0"/>
              <a:t>Asıl başlık stili için tıklatın</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cxnSp>
        <p:nvCxnSpPr>
          <p:cNvPr id="17" name="Straight Connector 16"/>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B7EB4726-2AE0-4D09-BD2B-737A54E575BD}" type="datetimeFigureOut">
              <a:rPr lang="tr-TR" smtClean="0"/>
              <a:t>14.12.2017</a:t>
            </a:fld>
            <a:endParaRPr lang="tr-TR"/>
          </a:p>
        </p:txBody>
      </p:sp>
      <p:sp>
        <p:nvSpPr>
          <p:cNvPr id="4"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CD92481F-79FC-4EEE-BCE8-E9AC97CA4828}" type="slidenum">
              <a:rPr lang="tr-TR" smtClean="0"/>
              <a:t>‹#›</a:t>
            </a:fld>
            <a:endParaRPr lang="tr-TR"/>
          </a:p>
        </p:txBody>
      </p:sp>
    </p:spTree>
    <p:extLst>
      <p:ext uri="{BB962C8B-B14F-4D97-AF65-F5344CB8AC3E}">
        <p14:creationId xmlns:p14="http://schemas.microsoft.com/office/powerpoint/2010/main" val="242221809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Resim Sütu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tr-TR" smtClean="0"/>
              <a:t>Asıl başlık stili için tıklatın</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cxnSp>
        <p:nvCxnSpPr>
          <p:cNvPr id="19" name="Straight Connector 18"/>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B7EB4726-2AE0-4D09-BD2B-737A54E575BD}" type="datetimeFigureOut">
              <a:rPr lang="tr-TR" smtClean="0"/>
              <a:t>14.12.2017</a:t>
            </a:fld>
            <a:endParaRPr lang="tr-TR"/>
          </a:p>
        </p:txBody>
      </p:sp>
      <p:sp>
        <p:nvSpPr>
          <p:cNvPr id="4"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CD92481F-79FC-4EEE-BCE8-E9AC97CA4828}" type="slidenum">
              <a:rPr lang="tr-TR" smtClean="0"/>
              <a:t>‹#›</a:t>
            </a:fld>
            <a:endParaRPr lang="tr-TR"/>
          </a:p>
        </p:txBody>
      </p:sp>
    </p:spTree>
    <p:extLst>
      <p:ext uri="{BB962C8B-B14F-4D97-AF65-F5344CB8AC3E}">
        <p14:creationId xmlns:p14="http://schemas.microsoft.com/office/powerpoint/2010/main" val="423558469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nchor="t" anchorCtr="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B7EB4726-2AE0-4D09-BD2B-737A54E575BD}" type="datetimeFigureOut">
              <a:rPr lang="tr-TR" smtClean="0"/>
              <a:t>14.12.2017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CD92481F-79FC-4EEE-BCE8-E9AC97CA4828}" type="slidenum">
              <a:rPr lang="tr-TR" smtClean="0"/>
              <a:t>‹#›</a:t>
            </a:fld>
            <a:endParaRPr lang="tr-TR"/>
          </a:p>
        </p:txBody>
      </p:sp>
    </p:spTree>
    <p:extLst>
      <p:ext uri="{BB962C8B-B14F-4D97-AF65-F5344CB8AC3E}">
        <p14:creationId xmlns:p14="http://schemas.microsoft.com/office/powerpoint/2010/main" val="67409443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B7EB4726-2AE0-4D09-BD2B-737A54E575BD}" type="datetimeFigureOut">
              <a:rPr lang="tr-TR" smtClean="0"/>
              <a:t>14.12.2017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CD92481F-79FC-4EEE-BCE8-E9AC97CA4828}" type="slidenum">
              <a:rPr lang="tr-TR" smtClean="0"/>
              <a:t>‹#›</a:t>
            </a:fld>
            <a:endParaRPr lang="tr-TR"/>
          </a:p>
        </p:txBody>
      </p:sp>
    </p:spTree>
    <p:extLst>
      <p:ext uri="{BB962C8B-B14F-4D97-AF65-F5344CB8AC3E}">
        <p14:creationId xmlns:p14="http://schemas.microsoft.com/office/powerpoint/2010/main" val="297522221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3"/>
          <p:cNvSpPr>
            <a:spLocks noGrp="1"/>
          </p:cNvSpPr>
          <p:nvPr>
            <p:ph type="dt" sz="half" idx="10"/>
          </p:nvPr>
        </p:nvSpPr>
        <p:spPr/>
        <p:txBody>
          <a:bodyPr/>
          <a:lstStyle/>
          <a:p>
            <a:fld id="{B7EB4726-2AE0-4D09-BD2B-737A54E575BD}" type="datetimeFigureOut">
              <a:rPr lang="tr-TR" smtClean="0"/>
              <a:t>14.12.2017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CD92481F-79FC-4EEE-BCE8-E9AC97CA4828}" type="slidenum">
              <a:rPr lang="tr-TR" smtClean="0"/>
              <a:t>‹#›</a:t>
            </a:fld>
            <a:endParaRPr lang="tr-TR"/>
          </a:p>
        </p:txBody>
      </p:sp>
    </p:spTree>
    <p:extLst>
      <p:ext uri="{BB962C8B-B14F-4D97-AF65-F5344CB8AC3E}">
        <p14:creationId xmlns:p14="http://schemas.microsoft.com/office/powerpoint/2010/main" val="1076287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B7EB4726-2AE0-4D09-BD2B-737A54E575BD}" type="datetimeFigureOut">
              <a:rPr lang="tr-TR" smtClean="0"/>
              <a:t>14.12.2017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CD92481F-79FC-4EEE-BCE8-E9AC97CA4828}" type="slidenum">
              <a:rPr lang="tr-TR" smtClean="0"/>
              <a:t>‹#›</a:t>
            </a:fld>
            <a:endParaRPr lang="tr-TR"/>
          </a:p>
        </p:txBody>
      </p:sp>
    </p:spTree>
    <p:extLst>
      <p:ext uri="{BB962C8B-B14F-4D97-AF65-F5344CB8AC3E}">
        <p14:creationId xmlns:p14="http://schemas.microsoft.com/office/powerpoint/2010/main" val="21930208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B7EB4726-2AE0-4D09-BD2B-737A54E575BD}" type="datetimeFigureOut">
              <a:rPr lang="tr-TR" smtClean="0"/>
              <a:t>14.12.2017</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CD92481F-79FC-4EEE-BCE8-E9AC97CA4828}" type="slidenum">
              <a:rPr lang="tr-TR" smtClean="0"/>
              <a:t>‹#›</a:t>
            </a:fld>
            <a:endParaRPr lang="tr-TR"/>
          </a:p>
        </p:txBody>
      </p:sp>
    </p:spTree>
    <p:extLst>
      <p:ext uri="{BB962C8B-B14F-4D97-AF65-F5344CB8AC3E}">
        <p14:creationId xmlns:p14="http://schemas.microsoft.com/office/powerpoint/2010/main" val="18840400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B7EB4726-2AE0-4D09-BD2B-737A54E575BD}" type="datetimeFigureOut">
              <a:rPr lang="tr-TR" smtClean="0"/>
              <a:t>14.12.2017</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CD92481F-79FC-4EEE-BCE8-E9AC97CA4828}" type="slidenum">
              <a:rPr lang="tr-TR" smtClean="0"/>
              <a:t>‹#›</a:t>
            </a:fld>
            <a:endParaRPr lang="tr-TR"/>
          </a:p>
        </p:txBody>
      </p:sp>
    </p:spTree>
    <p:extLst>
      <p:ext uri="{BB962C8B-B14F-4D97-AF65-F5344CB8AC3E}">
        <p14:creationId xmlns:p14="http://schemas.microsoft.com/office/powerpoint/2010/main" val="190239480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7" name="Date Placeholder 2"/>
          <p:cNvSpPr>
            <a:spLocks noGrp="1"/>
          </p:cNvSpPr>
          <p:nvPr>
            <p:ph type="dt" sz="half" idx="10"/>
          </p:nvPr>
        </p:nvSpPr>
        <p:spPr/>
        <p:txBody>
          <a:bodyPr/>
          <a:lstStyle/>
          <a:p>
            <a:fld id="{B7EB4726-2AE0-4D09-BD2B-737A54E575BD}" type="datetimeFigureOut">
              <a:rPr lang="tr-TR" smtClean="0"/>
              <a:t>14.12.2017</a:t>
            </a:fld>
            <a:endParaRPr lang="tr-TR"/>
          </a:p>
        </p:txBody>
      </p:sp>
      <p:sp>
        <p:nvSpPr>
          <p:cNvPr id="5" name="Footer Placeholder 3"/>
          <p:cNvSpPr>
            <a:spLocks noGrp="1"/>
          </p:cNvSpPr>
          <p:nvPr>
            <p:ph type="ftr" sz="quarter" idx="11"/>
          </p:nvPr>
        </p:nvSpPr>
        <p:spPr/>
        <p:txBody>
          <a:bodyPr/>
          <a:lstStyle/>
          <a:p>
            <a:endParaRPr lang="tr-TR"/>
          </a:p>
        </p:txBody>
      </p:sp>
      <p:sp>
        <p:nvSpPr>
          <p:cNvPr id="6" name="Slide Number Placeholder 4"/>
          <p:cNvSpPr>
            <a:spLocks noGrp="1"/>
          </p:cNvSpPr>
          <p:nvPr>
            <p:ph type="sldNum" sz="quarter" idx="12"/>
          </p:nvPr>
        </p:nvSpPr>
        <p:spPr/>
        <p:txBody>
          <a:bodyPr/>
          <a:lstStyle/>
          <a:p>
            <a:fld id="{CD92481F-79FC-4EEE-BCE8-E9AC97CA4828}" type="slidenum">
              <a:rPr lang="tr-TR" smtClean="0"/>
              <a:t>‹#›</a:t>
            </a:fld>
            <a:endParaRPr lang="tr-TR"/>
          </a:p>
        </p:txBody>
      </p:sp>
    </p:spTree>
    <p:extLst>
      <p:ext uri="{BB962C8B-B14F-4D97-AF65-F5344CB8AC3E}">
        <p14:creationId xmlns:p14="http://schemas.microsoft.com/office/powerpoint/2010/main" val="331912981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B7EB4726-2AE0-4D09-BD2B-737A54E575BD}" type="datetimeFigureOut">
              <a:rPr lang="tr-TR" smtClean="0"/>
              <a:t>14.12.2017</a:t>
            </a:fld>
            <a:endParaRPr lang="tr-TR"/>
          </a:p>
        </p:txBody>
      </p:sp>
      <p:sp>
        <p:nvSpPr>
          <p:cNvPr id="5" name="Footer Placeholder 2"/>
          <p:cNvSpPr>
            <a:spLocks noGrp="1"/>
          </p:cNvSpPr>
          <p:nvPr>
            <p:ph type="ftr" sz="quarter" idx="11"/>
          </p:nvPr>
        </p:nvSpPr>
        <p:spPr/>
        <p:txBody>
          <a:bodyPr/>
          <a:lstStyle/>
          <a:p>
            <a:endParaRPr lang="tr-TR"/>
          </a:p>
        </p:txBody>
      </p:sp>
      <p:sp>
        <p:nvSpPr>
          <p:cNvPr id="6" name="Slide Number Placeholder 3"/>
          <p:cNvSpPr>
            <a:spLocks noGrp="1"/>
          </p:cNvSpPr>
          <p:nvPr>
            <p:ph type="sldNum" sz="quarter" idx="12"/>
          </p:nvPr>
        </p:nvSpPr>
        <p:spPr/>
        <p:txBody>
          <a:bodyPr/>
          <a:lstStyle/>
          <a:p>
            <a:fld id="{CD92481F-79FC-4EEE-BCE8-E9AC97CA4828}" type="slidenum">
              <a:rPr lang="tr-TR" smtClean="0"/>
              <a:t>‹#›</a:t>
            </a:fld>
            <a:endParaRPr lang="tr-TR"/>
          </a:p>
        </p:txBody>
      </p:sp>
    </p:spTree>
    <p:extLst>
      <p:ext uri="{BB962C8B-B14F-4D97-AF65-F5344CB8AC3E}">
        <p14:creationId xmlns:p14="http://schemas.microsoft.com/office/powerpoint/2010/main" val="382647654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1154953" y="1447800"/>
            <a:ext cx="3401064" cy="1447800"/>
          </a:xfrm>
        </p:spPr>
        <p:txBody>
          <a:bodyPr anchor="b"/>
          <a:lstStyle>
            <a:lvl1pPr algn="l">
              <a:defRPr sz="2400" b="0"/>
            </a:lvl1pPr>
          </a:lstStyle>
          <a:p>
            <a:r>
              <a:rPr lang="tr-TR" smtClean="0"/>
              <a:t>Asıl başlık stili için tıklatın</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1154953"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7" name="Date Placeholder 4"/>
          <p:cNvSpPr>
            <a:spLocks noGrp="1"/>
          </p:cNvSpPr>
          <p:nvPr>
            <p:ph type="dt" sz="half" idx="10"/>
          </p:nvPr>
        </p:nvSpPr>
        <p:spPr/>
        <p:txBody>
          <a:bodyPr/>
          <a:lstStyle/>
          <a:p>
            <a:fld id="{B7EB4726-2AE0-4D09-BD2B-737A54E575BD}" type="datetimeFigureOut">
              <a:rPr lang="tr-TR" smtClean="0"/>
              <a:t>14.12.2017</a:t>
            </a:fld>
            <a:endParaRPr lang="tr-TR"/>
          </a:p>
        </p:txBody>
      </p:sp>
      <p:sp>
        <p:nvSpPr>
          <p:cNvPr id="5" name="Footer Placeholder 5"/>
          <p:cNvSpPr>
            <a:spLocks noGrp="1"/>
          </p:cNvSpPr>
          <p:nvPr>
            <p:ph type="ftr" sz="quarter" idx="11"/>
          </p:nvPr>
        </p:nvSpPr>
        <p:spPr/>
        <p:txBody>
          <a:bodyPr/>
          <a:lstStyle/>
          <a:p>
            <a:endParaRPr lang="tr-TR"/>
          </a:p>
        </p:txBody>
      </p:sp>
      <p:sp>
        <p:nvSpPr>
          <p:cNvPr id="6" name="Slide Number Placeholder 6"/>
          <p:cNvSpPr>
            <a:spLocks noGrp="1"/>
          </p:cNvSpPr>
          <p:nvPr>
            <p:ph type="sldNum" sz="quarter" idx="12"/>
          </p:nvPr>
        </p:nvSpPr>
        <p:spPr/>
        <p:txBody>
          <a:bodyPr/>
          <a:lstStyle/>
          <a:p>
            <a:fld id="{CD92481F-79FC-4EEE-BCE8-E9AC97CA4828}" type="slidenum">
              <a:rPr lang="tr-TR" smtClean="0"/>
              <a:t>‹#›</a:t>
            </a:fld>
            <a:endParaRPr lang="tr-TR"/>
          </a:p>
        </p:txBody>
      </p:sp>
    </p:spTree>
    <p:extLst>
      <p:ext uri="{BB962C8B-B14F-4D97-AF65-F5344CB8AC3E}">
        <p14:creationId xmlns:p14="http://schemas.microsoft.com/office/powerpoint/2010/main" val="17609623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B7EB4726-2AE0-4D09-BD2B-737A54E575BD}" type="datetimeFigureOut">
              <a:rPr lang="tr-TR" smtClean="0"/>
              <a:t>14.12.2017</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CD92481F-79FC-4EEE-BCE8-E9AC97CA4828}" type="slidenum">
              <a:rPr lang="tr-TR" smtClean="0"/>
              <a:t>‹#›</a:t>
            </a:fld>
            <a:endParaRPr lang="tr-TR"/>
          </a:p>
        </p:txBody>
      </p:sp>
    </p:spTree>
    <p:extLst>
      <p:ext uri="{BB962C8B-B14F-4D97-AF65-F5344CB8AC3E}">
        <p14:creationId xmlns:p14="http://schemas.microsoft.com/office/powerpoint/2010/main" val="418520980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5878"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B7EB4726-2AE0-4D09-BD2B-737A54E575BD}" type="datetimeFigureOut">
              <a:rPr lang="tr-TR" smtClean="0"/>
              <a:t>14.12.2017</a:t>
            </a:fld>
            <a:endParaRPr lang="tr-TR"/>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tr-TR"/>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CD92481F-79FC-4EEE-BCE8-E9AC97CA4828}" type="slidenum">
              <a:rPr lang="tr-TR" smtClean="0"/>
              <a:t>‹#›</a:t>
            </a:fld>
            <a:endParaRPr lang="tr-TR"/>
          </a:p>
        </p:txBody>
      </p:sp>
    </p:spTree>
    <p:extLst>
      <p:ext uri="{BB962C8B-B14F-4D97-AF65-F5344CB8AC3E}">
        <p14:creationId xmlns:p14="http://schemas.microsoft.com/office/powerpoint/2010/main" val="1653403575"/>
      </p:ext>
    </p:extLst>
  </p:cSld>
  <p:clrMap bg1="dk1" tx1="lt1" bg2="dk2" tx2="lt2" accent1="accent1" accent2="accent2" accent3="accent3" accent4="accent4" accent5="accent5" accent6="accent6" hlink="hlink" folHlink="folHlink"/>
  <p:sldLayoutIdLst>
    <p:sldLayoutId id="2147484090" r:id="rId1"/>
    <p:sldLayoutId id="2147484091" r:id="rId2"/>
    <p:sldLayoutId id="2147484092" r:id="rId3"/>
    <p:sldLayoutId id="2147484093" r:id="rId4"/>
    <p:sldLayoutId id="2147484094" r:id="rId5"/>
    <p:sldLayoutId id="2147484095" r:id="rId6"/>
    <p:sldLayoutId id="2147484096" r:id="rId7"/>
    <p:sldLayoutId id="2147484097" r:id="rId8"/>
    <p:sldLayoutId id="2147484098" r:id="rId9"/>
    <p:sldLayoutId id="2147484099" r:id="rId10"/>
    <p:sldLayoutId id="2147484100" r:id="rId11"/>
    <p:sldLayoutId id="2147484101" r:id="rId12"/>
    <p:sldLayoutId id="2147484102" r:id="rId13"/>
    <p:sldLayoutId id="2147484103" r:id="rId14"/>
    <p:sldLayoutId id="2147484104" r:id="rId15"/>
    <p:sldLayoutId id="2147484105" r:id="rId16"/>
    <p:sldLayoutId id="2147484106" r:id="rId17"/>
  </p:sldLayoutIdLst>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751012" y="520701"/>
            <a:ext cx="8689976" cy="2042617"/>
          </a:xfrm>
        </p:spPr>
        <p:txBody>
          <a:bodyPr>
            <a:normAutofit/>
          </a:bodyPr>
          <a:lstStyle/>
          <a:p>
            <a:pPr algn="ctr"/>
            <a:r>
              <a:rPr lang="tr-TR" sz="4400" b="1" dirty="0" smtClean="0"/>
              <a:t>TASAVVUF I </a:t>
            </a:r>
            <a:r>
              <a:rPr lang="tr-TR" sz="4400" b="1" dirty="0"/>
              <a:t/>
            </a:r>
            <a:br>
              <a:rPr lang="tr-TR" sz="4400" b="1" dirty="0"/>
            </a:br>
            <a:r>
              <a:rPr lang="tr-TR" sz="4400" b="1" dirty="0" smtClean="0"/>
              <a:t>VI. YARIYIL BAHAR DÖNEMİ</a:t>
            </a:r>
            <a:endParaRPr lang="tr-TR" sz="4000" b="1" dirty="0"/>
          </a:p>
        </p:txBody>
      </p:sp>
      <p:sp>
        <p:nvSpPr>
          <p:cNvPr id="3" name="Alt Başlık 2"/>
          <p:cNvSpPr>
            <a:spLocks noGrp="1"/>
          </p:cNvSpPr>
          <p:nvPr>
            <p:ph type="subTitle" idx="1"/>
          </p:nvPr>
        </p:nvSpPr>
        <p:spPr>
          <a:xfrm>
            <a:off x="1751012" y="2563317"/>
            <a:ext cx="8689976" cy="3927423"/>
          </a:xfrm>
        </p:spPr>
        <p:txBody>
          <a:bodyPr>
            <a:noAutofit/>
          </a:bodyPr>
          <a:lstStyle/>
          <a:p>
            <a:pPr algn="just"/>
            <a:endParaRPr lang="tr-TR" altLang="tr-TR" sz="2900" b="1" dirty="0">
              <a:solidFill>
                <a:schemeClr val="tx1"/>
              </a:solidFill>
              <a:latin typeface="Arial" panose="020B0604020202020204" pitchFamily="34" charset="0"/>
              <a:cs typeface="Arial" panose="020B0604020202020204" pitchFamily="34" charset="0"/>
            </a:endParaRPr>
          </a:p>
          <a:p>
            <a:pPr algn="ctr"/>
            <a:endParaRPr lang="tr-TR" altLang="tr-TR" sz="2900" b="1" cap="none" dirty="0" smtClean="0">
              <a:solidFill>
                <a:schemeClr val="tx1"/>
              </a:solidFill>
              <a:latin typeface="Arial" panose="020B0604020202020204" pitchFamily="34" charset="0"/>
              <a:ea typeface="Times New Roman" panose="02020603050405020304" pitchFamily="18" charset="0"/>
              <a:cs typeface="Arial" panose="020B0604020202020204" pitchFamily="34" charset="0"/>
            </a:endParaRPr>
          </a:p>
          <a:p>
            <a:pPr algn="ctr"/>
            <a:r>
              <a:rPr lang="tr-TR" altLang="tr-TR" sz="2900" b="1" cap="none" dirty="0" smtClean="0">
                <a:solidFill>
                  <a:schemeClr val="tx1"/>
                </a:solidFill>
                <a:latin typeface="Arial" panose="020B0604020202020204" pitchFamily="34" charset="0"/>
                <a:ea typeface="Times New Roman" panose="02020603050405020304" pitchFamily="18" charset="0"/>
                <a:cs typeface="Arial" panose="020B0604020202020204" pitchFamily="34" charset="0"/>
              </a:rPr>
              <a:t>PROF. DR. AHMET CAHİD HAKSEVER</a:t>
            </a:r>
            <a:endPar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39337404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Unvan 1"/>
          <p:cNvSpPr>
            <a:spLocks noGrp="1"/>
          </p:cNvSpPr>
          <p:nvPr>
            <p:ph type="ctrTitle"/>
          </p:nvPr>
        </p:nvSpPr>
        <p:spPr>
          <a:xfrm>
            <a:off x="1751012" y="299802"/>
            <a:ext cx="8689976" cy="779489"/>
          </a:xfrm>
        </p:spPr>
        <p:txBody>
          <a:bodyPr>
            <a:noAutofit/>
          </a:bodyPr>
          <a:lstStyle/>
          <a:p>
            <a:pPr algn="ctr"/>
            <a:r>
              <a:rPr lang="tr-TR" sz="4000" b="1" dirty="0" smtClean="0"/>
              <a:t/>
            </a:r>
            <a:br>
              <a:rPr lang="tr-TR" sz="4000" b="1" dirty="0" smtClean="0"/>
            </a:br>
            <a:r>
              <a:rPr lang="tr-TR" altLang="tr-TR" sz="4000" b="1"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Üzerinde </a:t>
            </a:r>
            <a:r>
              <a:rPr lang="tr-TR" altLang="tr-TR" sz="4000" b="1"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ittifak edilen </a:t>
            </a:r>
            <a:r>
              <a:rPr lang="tr-TR" altLang="tr-TR" sz="4000" b="1"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tevessül </a:t>
            </a:r>
            <a:r>
              <a:rPr lang="tr-TR" altLang="tr-TR" sz="4000" b="1"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çeşitleri</a:t>
            </a:r>
            <a:endParaRPr lang="tr-TR" sz="4000" b="1" dirty="0"/>
          </a:p>
        </p:txBody>
      </p:sp>
      <p:sp>
        <p:nvSpPr>
          <p:cNvPr id="3" name="Alt Başlık 2"/>
          <p:cNvSpPr>
            <a:spLocks noGrp="1"/>
          </p:cNvSpPr>
          <p:nvPr>
            <p:ph type="subTitle" idx="1"/>
          </p:nvPr>
        </p:nvSpPr>
        <p:spPr>
          <a:xfrm>
            <a:off x="1751012" y="1573967"/>
            <a:ext cx="8689976" cy="4916774"/>
          </a:xfrm>
        </p:spPr>
        <p:txBody>
          <a:bodyPr>
            <a:noAutofit/>
          </a:bodyPr>
          <a:lstStyle/>
          <a:p>
            <a:pPr algn="just"/>
            <a:r>
              <a:rPr lang="tr-TR" sz="2900" b="1" dirty="0" smtClean="0">
                <a:solidFill>
                  <a:schemeClr val="tx1"/>
                </a:solidFill>
                <a:latin typeface="Arial" panose="020B0604020202020204" pitchFamily="34" charset="0"/>
                <a:cs typeface="Arial" panose="020B0604020202020204" pitchFamily="34" charset="0"/>
              </a:rPr>
              <a:t>11. HAFTA  </a:t>
            </a:r>
            <a:endParaRPr lang="tr-TR" sz="2900" b="1" dirty="0" smtClean="0">
              <a:solidFill>
                <a:schemeClr val="tx1"/>
              </a:solidFill>
              <a:latin typeface="Arial" panose="020B0604020202020204" pitchFamily="34" charset="0"/>
              <a:cs typeface="Arial" panose="020B0604020202020204" pitchFamily="34" charset="0"/>
            </a:endParaRPr>
          </a:p>
          <a:p>
            <a:pPr lvl="0" algn="ctr" defTabSz="914400" eaLnBrk="0" fontAlgn="base" hangingPunct="0">
              <a:lnSpc>
                <a:spcPct val="150000"/>
              </a:lnSpc>
              <a:spcBef>
                <a:spcPct val="0"/>
              </a:spcBef>
              <a:spcAft>
                <a:spcPct val="0"/>
              </a:spcAft>
              <a:buClrTx/>
              <a:buSzTx/>
              <a:tabLst>
                <a:tab pos="5754688" algn="r"/>
              </a:tabLst>
            </a:pPr>
            <a:r>
              <a:rPr lang="tr-TR" altLang="tr-TR" sz="32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Allah’a </a:t>
            </a:r>
            <a:r>
              <a:rPr lang="tr-TR" altLang="tr-TR" sz="32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O’nun İsim ve Sıfatlarıyla </a:t>
            </a:r>
            <a:r>
              <a:rPr lang="tr-TR" altLang="tr-TR" sz="32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Tevessül</a:t>
            </a:r>
          </a:p>
          <a:p>
            <a:pPr lvl="0" defTabSz="914400" eaLnBrk="0" fontAlgn="base" hangingPunct="0">
              <a:lnSpc>
                <a:spcPct val="150000"/>
              </a:lnSpc>
              <a:spcBef>
                <a:spcPct val="0"/>
              </a:spcBef>
              <a:spcAft>
                <a:spcPct val="0"/>
              </a:spcAft>
              <a:buClrTx/>
              <a:buSzTx/>
              <a:tabLst>
                <a:tab pos="5754688" algn="r"/>
              </a:tabLst>
            </a:pP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Kur’an’da Allah’a en güzel isimleriyle dua edilmesi ve O’nun övülüp yüceltilmesi emredilmiştir.   </a:t>
            </a:r>
            <a:endPar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endParaRPr>
          </a:p>
          <a:p>
            <a:pPr lvl="0" defTabSz="914400" eaLnBrk="0" fontAlgn="base" hangingPunct="0">
              <a:lnSpc>
                <a:spcPct val="150000"/>
              </a:lnSpc>
              <a:spcBef>
                <a:spcPct val="0"/>
              </a:spcBef>
              <a:spcAft>
                <a:spcPct val="0"/>
              </a:spcAft>
              <a:buClrTx/>
              <a:buSzTx/>
              <a:tabLst>
                <a:tab pos="5754688" algn="r"/>
              </a:tabLst>
            </a:pPr>
            <a:r>
              <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Allah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Rasûlü</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(s.) dualarında Allah’ın isim ve sıfatlarıyla O’na niyazda bulunmuş ve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Ashâbı’na</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da bunu öğretmiştir.  Allah’ın kelâmı olması hasebiyle Kur’an’ı okuduktan sonra dua etmek de Allah’ın sıfatlarıyla tevessülde bulunma olarak kabul edilmiştir</a:t>
            </a:r>
            <a:r>
              <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	</a:t>
            </a:r>
            <a:endPar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8000799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Unvan 1"/>
          <p:cNvSpPr>
            <a:spLocks noGrp="1"/>
          </p:cNvSpPr>
          <p:nvPr>
            <p:ph type="ctrTitle"/>
          </p:nvPr>
        </p:nvSpPr>
        <p:spPr>
          <a:xfrm>
            <a:off x="1751012" y="299802"/>
            <a:ext cx="8689976" cy="779489"/>
          </a:xfrm>
        </p:spPr>
        <p:txBody>
          <a:bodyPr>
            <a:noAutofit/>
          </a:bodyPr>
          <a:lstStyle/>
          <a:p>
            <a:pPr algn="ctr"/>
            <a:r>
              <a:rPr lang="tr-TR" sz="4000" b="1" dirty="0" smtClean="0"/>
              <a:t/>
            </a:r>
            <a:br>
              <a:rPr lang="tr-TR" sz="4000" b="1" dirty="0" smtClean="0"/>
            </a:br>
            <a:r>
              <a:rPr lang="tr-TR" altLang="tr-TR" sz="4000" b="1"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Üzerinde </a:t>
            </a:r>
            <a:r>
              <a:rPr lang="tr-TR" altLang="tr-TR" sz="4000" b="1"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ittifak edilen </a:t>
            </a:r>
            <a:r>
              <a:rPr lang="tr-TR" altLang="tr-TR" sz="4000" b="1"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tevessül </a:t>
            </a:r>
            <a:r>
              <a:rPr lang="tr-TR" altLang="tr-TR" sz="4000" b="1"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çeşitleri</a:t>
            </a:r>
            <a:endParaRPr lang="tr-TR" sz="4000" b="1" dirty="0"/>
          </a:p>
        </p:txBody>
      </p:sp>
      <p:sp>
        <p:nvSpPr>
          <p:cNvPr id="3" name="Alt Başlık 2"/>
          <p:cNvSpPr>
            <a:spLocks noGrp="1"/>
          </p:cNvSpPr>
          <p:nvPr>
            <p:ph type="subTitle" idx="1"/>
          </p:nvPr>
        </p:nvSpPr>
        <p:spPr>
          <a:xfrm>
            <a:off x="1751012" y="1573967"/>
            <a:ext cx="8689976" cy="4916774"/>
          </a:xfrm>
        </p:spPr>
        <p:txBody>
          <a:bodyPr>
            <a:noAutofit/>
          </a:bodyPr>
          <a:lstStyle/>
          <a:p>
            <a:pPr algn="just"/>
            <a:r>
              <a:rPr lang="tr-TR" sz="2900" b="1" dirty="0" smtClean="0">
                <a:solidFill>
                  <a:schemeClr val="tx1"/>
                </a:solidFill>
                <a:latin typeface="Arial" panose="020B0604020202020204" pitchFamily="34" charset="0"/>
                <a:cs typeface="Arial" panose="020B0604020202020204" pitchFamily="34" charset="0"/>
              </a:rPr>
              <a:t>11. HAFTA  </a:t>
            </a:r>
            <a:endParaRPr lang="tr-TR" sz="2900" b="1" dirty="0" smtClean="0">
              <a:solidFill>
                <a:schemeClr val="tx1"/>
              </a:solidFill>
              <a:latin typeface="Arial" panose="020B0604020202020204" pitchFamily="34" charset="0"/>
              <a:cs typeface="Arial" panose="020B0604020202020204" pitchFamily="34" charset="0"/>
            </a:endParaRPr>
          </a:p>
          <a:p>
            <a:pPr lvl="0" algn="ctr" defTabSz="914400" eaLnBrk="0" fontAlgn="base" hangingPunct="0">
              <a:lnSpc>
                <a:spcPct val="150000"/>
              </a:lnSpc>
              <a:spcBef>
                <a:spcPct val="0"/>
              </a:spcBef>
              <a:spcAft>
                <a:spcPct val="0"/>
              </a:spcAft>
              <a:buClrTx/>
              <a:buSzTx/>
              <a:tabLst>
                <a:tab pos="5754688" algn="r"/>
              </a:tabLst>
            </a:pPr>
            <a:r>
              <a:rPr lang="tr-TR" altLang="tr-TR" sz="32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Allah’a </a:t>
            </a:r>
            <a:r>
              <a:rPr lang="tr-TR" altLang="tr-TR" sz="32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O’nun İsim ve Sıfatlarıyla </a:t>
            </a:r>
            <a:r>
              <a:rPr lang="tr-TR" altLang="tr-TR" sz="32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Tevessül</a:t>
            </a:r>
          </a:p>
          <a:p>
            <a:pPr lvl="0" defTabSz="914400" eaLnBrk="0" fontAlgn="base" hangingPunct="0">
              <a:lnSpc>
                <a:spcPct val="150000"/>
              </a:lnSpc>
              <a:spcBef>
                <a:spcPct val="0"/>
              </a:spcBef>
              <a:spcAft>
                <a:spcPct val="0"/>
              </a:spcAft>
              <a:buClrTx/>
              <a:buSzTx/>
              <a:tabLst>
                <a:tab pos="5754688" algn="r"/>
              </a:tabLst>
            </a:pP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Allâhım</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Ben Senin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tâhir</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tayyib</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mübârek</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ve Sana en sevimli olan isminle Sen’den diliyorum. O isim ki, onunla Sana dua edildiğinde icabet edersin, onunla Sen’den istendiği zaman verirsin, onunla Sen’den merhamet talep edildiğinde rahmet edersin ve sıkıntıdan kurtulmak için onunla Sen’den yardım dilendiği zaman çıkış yolu verirsin</a:t>
            </a:r>
            <a:r>
              <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	</a:t>
            </a:r>
            <a:endPar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7387462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Unvan 1"/>
          <p:cNvSpPr>
            <a:spLocks noGrp="1"/>
          </p:cNvSpPr>
          <p:nvPr>
            <p:ph type="ctrTitle"/>
          </p:nvPr>
        </p:nvSpPr>
        <p:spPr>
          <a:xfrm>
            <a:off x="1751012" y="299802"/>
            <a:ext cx="8689976" cy="779489"/>
          </a:xfrm>
        </p:spPr>
        <p:txBody>
          <a:bodyPr>
            <a:noAutofit/>
          </a:bodyPr>
          <a:lstStyle/>
          <a:p>
            <a:pPr algn="ctr"/>
            <a:r>
              <a:rPr lang="tr-TR" sz="4000" b="1" dirty="0" smtClean="0"/>
              <a:t/>
            </a:r>
            <a:br>
              <a:rPr lang="tr-TR" sz="4000" b="1" dirty="0" smtClean="0"/>
            </a:br>
            <a:r>
              <a:rPr lang="tr-TR" altLang="tr-TR" sz="4000" b="1"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Üzerinde </a:t>
            </a:r>
            <a:r>
              <a:rPr lang="tr-TR" altLang="tr-TR" sz="4000" b="1"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ittifak edilen </a:t>
            </a:r>
            <a:r>
              <a:rPr lang="tr-TR" altLang="tr-TR" sz="4000" b="1"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tevessül </a:t>
            </a:r>
            <a:r>
              <a:rPr lang="tr-TR" altLang="tr-TR" sz="4000" b="1"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çeşitleri</a:t>
            </a:r>
            <a:endParaRPr lang="tr-TR" sz="4000" b="1" dirty="0"/>
          </a:p>
        </p:txBody>
      </p:sp>
      <p:sp>
        <p:nvSpPr>
          <p:cNvPr id="3" name="Alt Başlık 2"/>
          <p:cNvSpPr>
            <a:spLocks noGrp="1"/>
          </p:cNvSpPr>
          <p:nvPr>
            <p:ph type="subTitle" idx="1"/>
          </p:nvPr>
        </p:nvSpPr>
        <p:spPr>
          <a:xfrm>
            <a:off x="1751012" y="1573967"/>
            <a:ext cx="8689976" cy="4916774"/>
          </a:xfrm>
        </p:spPr>
        <p:txBody>
          <a:bodyPr>
            <a:noAutofit/>
          </a:bodyPr>
          <a:lstStyle/>
          <a:p>
            <a:pPr algn="just"/>
            <a:r>
              <a:rPr lang="tr-TR" sz="2900" b="1" dirty="0" smtClean="0">
                <a:solidFill>
                  <a:schemeClr val="tx1"/>
                </a:solidFill>
                <a:latin typeface="Arial" panose="020B0604020202020204" pitchFamily="34" charset="0"/>
                <a:cs typeface="Arial" panose="020B0604020202020204" pitchFamily="34" charset="0"/>
              </a:rPr>
              <a:t>11. HAFTA  </a:t>
            </a:r>
            <a:endParaRPr lang="tr-TR" sz="2900" b="1" dirty="0" smtClean="0">
              <a:solidFill>
                <a:schemeClr val="tx1"/>
              </a:solidFill>
              <a:latin typeface="Arial" panose="020B0604020202020204" pitchFamily="34" charset="0"/>
              <a:cs typeface="Arial" panose="020B0604020202020204" pitchFamily="34" charset="0"/>
            </a:endParaRPr>
          </a:p>
          <a:p>
            <a:pPr lvl="0" algn="ctr" defTabSz="914400" eaLnBrk="0" fontAlgn="base" hangingPunct="0">
              <a:lnSpc>
                <a:spcPct val="150000"/>
              </a:lnSpc>
              <a:spcBef>
                <a:spcPct val="0"/>
              </a:spcBef>
              <a:spcAft>
                <a:spcPct val="0"/>
              </a:spcAft>
              <a:buClrTx/>
              <a:buSzTx/>
              <a:tabLst>
                <a:tab pos="5754688" algn="r"/>
              </a:tabLst>
            </a:pPr>
            <a:r>
              <a:rPr lang="tr-TR" altLang="tr-TR" sz="32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Allah’a </a:t>
            </a:r>
            <a:r>
              <a:rPr lang="tr-TR" altLang="tr-TR" sz="32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O’nun İsim ve Sıfatlarıyla </a:t>
            </a:r>
            <a:r>
              <a:rPr lang="tr-TR" altLang="tr-TR" sz="32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Tevessül</a:t>
            </a:r>
          </a:p>
          <a:p>
            <a:pPr lvl="0" defTabSz="914400" eaLnBrk="0" fontAlgn="base" hangingPunct="0">
              <a:lnSpc>
                <a:spcPct val="150000"/>
              </a:lnSpc>
              <a:spcBef>
                <a:spcPct val="0"/>
              </a:spcBef>
              <a:spcAft>
                <a:spcPct val="0"/>
              </a:spcAft>
              <a:buClrTx/>
              <a:buSzTx/>
              <a:tabLst>
                <a:tab pos="5754688" algn="r"/>
              </a:tabLst>
            </a:pPr>
            <a:r>
              <a:rPr lang="tr-TR" altLang="tr-TR" sz="23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“Tasası çoğalan desin ki: ‘</a:t>
            </a:r>
            <a:r>
              <a:rPr lang="tr-TR" altLang="tr-TR" sz="23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Allahım</a:t>
            </a:r>
            <a:r>
              <a:rPr lang="tr-TR" altLang="tr-TR" sz="23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Şüphesiz ben Senin Kulunum. Alnım (kaderim) elindedir. Hakkımda Senin hükmün geçerlidir. Hakkımda kaza buyurduğun adalettir. Nefsini isimlendirdiğin, bir yarattığına bildirdiğin, kitabında indirdiğin veya katındaki </a:t>
            </a:r>
            <a:r>
              <a:rPr lang="tr-TR" altLang="tr-TR" sz="23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gayb</a:t>
            </a:r>
            <a:r>
              <a:rPr lang="tr-TR" altLang="tr-TR" sz="23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ilmine sakladığın tüm isimlerinle Sen’den </a:t>
            </a:r>
            <a:r>
              <a:rPr lang="tr-TR" altLang="tr-TR" sz="23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Kurân’ı</a:t>
            </a:r>
            <a:r>
              <a:rPr lang="tr-TR" altLang="tr-TR" sz="23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kalbimin baharı, göğsümün nuru, hüznümün gidericisi, tasamın gidişi kılmanı isterim’ desin. Allah, bu kimsenin hüznünü ve tasasını giderip yerine sevinç verir</a:t>
            </a:r>
            <a:r>
              <a:rPr lang="tr-TR" altLang="tr-TR" sz="23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	</a:t>
            </a:r>
            <a:endParaRPr lang="tr-TR" altLang="tr-TR" sz="23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04418358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Unvan 1"/>
          <p:cNvSpPr>
            <a:spLocks noGrp="1"/>
          </p:cNvSpPr>
          <p:nvPr>
            <p:ph type="ctrTitle"/>
          </p:nvPr>
        </p:nvSpPr>
        <p:spPr>
          <a:xfrm>
            <a:off x="1751012" y="299802"/>
            <a:ext cx="8689976" cy="779489"/>
          </a:xfrm>
        </p:spPr>
        <p:txBody>
          <a:bodyPr>
            <a:noAutofit/>
          </a:bodyPr>
          <a:lstStyle/>
          <a:p>
            <a:pPr algn="ctr"/>
            <a:r>
              <a:rPr lang="tr-TR" sz="4000" b="1" dirty="0" smtClean="0"/>
              <a:t/>
            </a:r>
            <a:br>
              <a:rPr lang="tr-TR" sz="4000" b="1" dirty="0" smtClean="0"/>
            </a:br>
            <a:r>
              <a:rPr lang="tr-TR" altLang="tr-TR" sz="4000" b="1"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Üzerinde </a:t>
            </a:r>
            <a:r>
              <a:rPr lang="tr-TR" altLang="tr-TR" sz="4000" b="1"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ittifak edilen </a:t>
            </a:r>
            <a:r>
              <a:rPr lang="tr-TR" altLang="tr-TR" sz="4000" b="1"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tevessül </a:t>
            </a:r>
            <a:r>
              <a:rPr lang="tr-TR" altLang="tr-TR" sz="4000" b="1"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çeşitleri</a:t>
            </a:r>
            <a:endParaRPr lang="tr-TR" sz="4000" b="1" dirty="0"/>
          </a:p>
        </p:txBody>
      </p:sp>
      <p:sp>
        <p:nvSpPr>
          <p:cNvPr id="3" name="Alt Başlık 2"/>
          <p:cNvSpPr>
            <a:spLocks noGrp="1"/>
          </p:cNvSpPr>
          <p:nvPr>
            <p:ph type="subTitle" idx="1"/>
          </p:nvPr>
        </p:nvSpPr>
        <p:spPr>
          <a:xfrm>
            <a:off x="1751012" y="1573967"/>
            <a:ext cx="8689976" cy="4916774"/>
          </a:xfrm>
        </p:spPr>
        <p:txBody>
          <a:bodyPr>
            <a:noAutofit/>
          </a:bodyPr>
          <a:lstStyle/>
          <a:p>
            <a:pPr algn="just"/>
            <a:r>
              <a:rPr lang="tr-TR" sz="2900" b="1" dirty="0" smtClean="0">
                <a:solidFill>
                  <a:schemeClr val="tx1"/>
                </a:solidFill>
                <a:latin typeface="Arial" panose="020B0604020202020204" pitchFamily="34" charset="0"/>
                <a:cs typeface="Arial" panose="020B0604020202020204" pitchFamily="34" charset="0"/>
              </a:rPr>
              <a:t>11. HAFTA  </a:t>
            </a:r>
            <a:endParaRPr lang="tr-TR" sz="2900" b="1" dirty="0" smtClean="0">
              <a:solidFill>
                <a:schemeClr val="tx1"/>
              </a:solidFill>
              <a:latin typeface="Arial" panose="020B0604020202020204" pitchFamily="34" charset="0"/>
              <a:cs typeface="Arial" panose="020B0604020202020204" pitchFamily="34" charset="0"/>
            </a:endParaRPr>
          </a:p>
          <a:p>
            <a:pPr lvl="0" algn="ctr" defTabSz="914400" eaLnBrk="0" fontAlgn="base" hangingPunct="0">
              <a:lnSpc>
                <a:spcPct val="150000"/>
              </a:lnSpc>
              <a:spcBef>
                <a:spcPct val="0"/>
              </a:spcBef>
              <a:spcAft>
                <a:spcPct val="0"/>
              </a:spcAft>
              <a:buClrTx/>
              <a:buSzTx/>
              <a:tabLst>
                <a:tab pos="5754688" algn="r"/>
              </a:tabLst>
            </a:pPr>
            <a:r>
              <a:rPr lang="tr-TR" altLang="tr-TR" sz="32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Sâlih</a:t>
            </a:r>
            <a:r>
              <a:rPr lang="tr-TR" altLang="tr-TR" sz="32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Ameller ile Tevessül </a:t>
            </a:r>
            <a:endParaRPr lang="tr-TR" altLang="tr-TR" sz="32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endParaRPr>
          </a:p>
          <a:p>
            <a:pPr lvl="0" algn="just" defTabSz="914400" eaLnBrk="0" fontAlgn="base" hangingPunct="0">
              <a:lnSpc>
                <a:spcPct val="150000"/>
              </a:lnSpc>
              <a:spcBef>
                <a:spcPct val="0"/>
              </a:spcBef>
              <a:spcAft>
                <a:spcPct val="0"/>
              </a:spcAft>
              <a:buClrTx/>
              <a:buSzTx/>
              <a:tabLst>
                <a:tab pos="5754688" algn="r"/>
              </a:tabLst>
            </a:pPr>
            <a:r>
              <a:rPr lang="tr-TR" altLang="tr-TR" sz="21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a:t>
            </a:r>
            <a:r>
              <a:rPr lang="tr-TR" altLang="tr-TR" sz="21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yalnız Sana ibadet eder ve yalnızca Sen’den yardım dileriz</a:t>
            </a:r>
          </a:p>
          <a:p>
            <a:pPr lvl="0" algn="just" defTabSz="914400" eaLnBrk="0" fontAlgn="base" hangingPunct="0">
              <a:lnSpc>
                <a:spcPct val="150000"/>
              </a:lnSpc>
              <a:spcBef>
                <a:spcPct val="0"/>
              </a:spcBef>
              <a:spcAft>
                <a:spcPct val="0"/>
              </a:spcAft>
              <a:buClrTx/>
              <a:buSzTx/>
              <a:tabLst>
                <a:tab pos="5754688" algn="r"/>
              </a:tabLst>
            </a:pPr>
            <a:r>
              <a:rPr lang="tr-TR" altLang="tr-TR" sz="21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“derler ki Rabbimiz, iman ettik. Günahlarımızı bağışla ve bizi cehennem azabından koru..." </a:t>
            </a:r>
          </a:p>
          <a:p>
            <a:pPr lvl="0" algn="just" defTabSz="914400" eaLnBrk="0" fontAlgn="base" hangingPunct="0">
              <a:lnSpc>
                <a:spcPct val="150000"/>
              </a:lnSpc>
              <a:spcBef>
                <a:spcPct val="0"/>
              </a:spcBef>
              <a:spcAft>
                <a:spcPct val="0"/>
              </a:spcAft>
              <a:buClrTx/>
              <a:buSzTx/>
              <a:tabLst>
                <a:tab pos="5754688" algn="r"/>
              </a:tabLst>
            </a:pPr>
            <a:r>
              <a:rPr lang="tr-TR" altLang="tr-TR" sz="21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“ey iman edenler sabır ve namaz ile Allah’tan yardım dileyin”</a:t>
            </a:r>
          </a:p>
          <a:p>
            <a:pPr lvl="0" algn="just" defTabSz="914400" eaLnBrk="0" fontAlgn="base" hangingPunct="0">
              <a:lnSpc>
                <a:spcPct val="150000"/>
              </a:lnSpc>
              <a:spcBef>
                <a:spcPct val="0"/>
              </a:spcBef>
              <a:spcAft>
                <a:spcPct val="0"/>
              </a:spcAft>
              <a:buClrTx/>
              <a:buSzTx/>
              <a:tabLst>
                <a:tab pos="5754688" algn="r"/>
              </a:tabLst>
            </a:pPr>
            <a:r>
              <a:rPr lang="tr-TR" altLang="tr-TR" sz="21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Âdem’in iki oğlunun Allah’a yaklaşmak maksadıyla Allah’a kurban sunmaları</a:t>
            </a:r>
          </a:p>
          <a:p>
            <a:pPr lvl="0" algn="just" defTabSz="914400" eaLnBrk="0" fontAlgn="base" hangingPunct="0">
              <a:lnSpc>
                <a:spcPct val="150000"/>
              </a:lnSpc>
              <a:spcBef>
                <a:spcPct val="0"/>
              </a:spcBef>
              <a:spcAft>
                <a:spcPct val="0"/>
              </a:spcAft>
              <a:buClrTx/>
              <a:buSzTx/>
              <a:tabLst>
                <a:tab pos="5754688" algn="r"/>
              </a:tabLst>
            </a:pPr>
            <a:r>
              <a:rPr lang="tr-TR" altLang="tr-TR" sz="21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a:t>
            </a:r>
            <a:r>
              <a:rPr lang="tr-TR" altLang="tr-TR" sz="21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tekabbe’l-minnâ</a:t>
            </a:r>
            <a:r>
              <a:rPr lang="tr-TR" altLang="tr-TR" sz="21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a:t>
            </a:r>
            <a:r>
              <a:rPr lang="tr-TR" altLang="tr-TR" sz="21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bi-hürmeti’l-fatiha</a:t>
            </a:r>
            <a:r>
              <a:rPr lang="tr-TR" altLang="tr-TR" sz="21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a:t>
            </a:r>
          </a:p>
          <a:p>
            <a:pPr lvl="0" algn="just" defTabSz="914400" eaLnBrk="0" fontAlgn="base" hangingPunct="0">
              <a:lnSpc>
                <a:spcPct val="150000"/>
              </a:lnSpc>
              <a:spcBef>
                <a:spcPct val="0"/>
              </a:spcBef>
              <a:spcAft>
                <a:spcPct val="0"/>
              </a:spcAft>
              <a:buClrTx/>
              <a:buSzTx/>
              <a:tabLst>
                <a:tab pos="5754688" algn="r"/>
              </a:tabLst>
            </a:pPr>
            <a:r>
              <a:rPr lang="tr-TR" altLang="tr-TR" sz="36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	</a:t>
            </a:r>
            <a:endParaRPr lang="tr-TR" altLang="tr-TR" sz="36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82959888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Unvan 1"/>
          <p:cNvSpPr>
            <a:spLocks noGrp="1"/>
          </p:cNvSpPr>
          <p:nvPr>
            <p:ph type="ctrTitle"/>
          </p:nvPr>
        </p:nvSpPr>
        <p:spPr>
          <a:xfrm>
            <a:off x="1751012" y="299802"/>
            <a:ext cx="8689976" cy="779489"/>
          </a:xfrm>
        </p:spPr>
        <p:txBody>
          <a:bodyPr>
            <a:noAutofit/>
          </a:bodyPr>
          <a:lstStyle/>
          <a:p>
            <a:pPr algn="ctr"/>
            <a:r>
              <a:rPr lang="tr-TR" sz="4000" b="1" dirty="0" smtClean="0"/>
              <a:t/>
            </a:r>
            <a:br>
              <a:rPr lang="tr-TR" sz="4000" b="1" dirty="0" smtClean="0"/>
            </a:br>
            <a:r>
              <a:rPr lang="tr-TR" altLang="tr-TR" sz="4000" b="1"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Üzerinde </a:t>
            </a:r>
            <a:r>
              <a:rPr lang="tr-TR" altLang="tr-TR" sz="4000" b="1"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ittifak edilen </a:t>
            </a:r>
            <a:r>
              <a:rPr lang="tr-TR" altLang="tr-TR" sz="4000" b="1"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tevessül </a:t>
            </a:r>
            <a:r>
              <a:rPr lang="tr-TR" altLang="tr-TR" sz="4000" b="1"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çeşitleri</a:t>
            </a:r>
            <a:endParaRPr lang="tr-TR" sz="4000" b="1" dirty="0"/>
          </a:p>
        </p:txBody>
      </p:sp>
      <p:sp>
        <p:nvSpPr>
          <p:cNvPr id="3" name="Alt Başlık 2"/>
          <p:cNvSpPr>
            <a:spLocks noGrp="1"/>
          </p:cNvSpPr>
          <p:nvPr>
            <p:ph type="subTitle" idx="1"/>
          </p:nvPr>
        </p:nvSpPr>
        <p:spPr>
          <a:xfrm>
            <a:off x="1751012" y="1573967"/>
            <a:ext cx="8689976" cy="4916774"/>
          </a:xfrm>
        </p:spPr>
        <p:txBody>
          <a:bodyPr>
            <a:noAutofit/>
          </a:bodyPr>
          <a:lstStyle/>
          <a:p>
            <a:pPr algn="just"/>
            <a:r>
              <a:rPr lang="tr-TR" sz="2900" b="1" dirty="0" smtClean="0">
                <a:solidFill>
                  <a:schemeClr val="tx1"/>
                </a:solidFill>
                <a:latin typeface="Arial" panose="020B0604020202020204" pitchFamily="34" charset="0"/>
                <a:cs typeface="Arial" panose="020B0604020202020204" pitchFamily="34" charset="0"/>
              </a:rPr>
              <a:t>11. HAFTA  </a:t>
            </a:r>
            <a:endParaRPr lang="tr-TR" sz="2900" b="1" dirty="0" smtClean="0">
              <a:solidFill>
                <a:schemeClr val="tx1"/>
              </a:solidFill>
              <a:latin typeface="Arial" panose="020B0604020202020204" pitchFamily="34" charset="0"/>
              <a:cs typeface="Arial" panose="020B0604020202020204" pitchFamily="34" charset="0"/>
            </a:endParaRPr>
          </a:p>
          <a:p>
            <a:pPr lvl="0" algn="ctr" defTabSz="914400" eaLnBrk="0" fontAlgn="base" hangingPunct="0">
              <a:lnSpc>
                <a:spcPct val="150000"/>
              </a:lnSpc>
              <a:spcBef>
                <a:spcPct val="0"/>
              </a:spcBef>
              <a:spcAft>
                <a:spcPct val="0"/>
              </a:spcAft>
              <a:buClrTx/>
              <a:buSzTx/>
              <a:tabLst>
                <a:tab pos="5754688" algn="r"/>
              </a:tabLst>
            </a:pPr>
            <a:r>
              <a:rPr lang="tr-TR" altLang="tr-TR" sz="32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Salih amellerle tevessül</a:t>
            </a:r>
          </a:p>
          <a:p>
            <a:pPr lvl="0" defTabSz="914400" eaLnBrk="0" fontAlgn="base" hangingPunct="0">
              <a:lnSpc>
                <a:spcPct val="150000"/>
              </a:lnSpc>
              <a:spcBef>
                <a:spcPct val="0"/>
              </a:spcBef>
              <a:spcAft>
                <a:spcPct val="0"/>
              </a:spcAft>
              <a:buClrTx/>
              <a:buSzTx/>
              <a:tabLst>
                <a:tab pos="5754688" algn="r"/>
              </a:tabLst>
            </a:pPr>
            <a:r>
              <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Mağarada mahsur kalan üç kişinin </a:t>
            </a:r>
            <a:r>
              <a:rPr lang="tr-TR" altLang="tr-TR" sz="2500" b="1" cap="none" dirty="0" err="1"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salih</a:t>
            </a:r>
            <a:r>
              <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 amellerle tevessülde bulunması</a:t>
            </a:r>
          </a:p>
          <a:p>
            <a:pPr lvl="0" defTabSz="914400" eaLnBrk="0" fontAlgn="base" hangingPunct="0">
              <a:lnSpc>
                <a:spcPct val="150000"/>
              </a:lnSpc>
              <a:spcBef>
                <a:spcPct val="0"/>
              </a:spcBef>
              <a:spcAft>
                <a:spcPct val="0"/>
              </a:spcAft>
              <a:buClrTx/>
              <a:buSzTx/>
              <a:tabLst>
                <a:tab pos="5754688" algn="r"/>
              </a:tabLst>
            </a:pP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İbn</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Mes‘ûd’un</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teheccüd</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namazını kıldıktan sonra,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Allahım</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emrettin itaat ettim, davet ettin icabet ettim, beni bağışla!”  Şeklindeki duası</a:t>
            </a:r>
            <a:r>
              <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	</a:t>
            </a:r>
            <a:endPar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85375285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Unvan 1"/>
          <p:cNvSpPr>
            <a:spLocks noGrp="1"/>
          </p:cNvSpPr>
          <p:nvPr>
            <p:ph type="ctrTitle"/>
          </p:nvPr>
        </p:nvSpPr>
        <p:spPr>
          <a:xfrm>
            <a:off x="1751012" y="299802"/>
            <a:ext cx="8689976" cy="779489"/>
          </a:xfrm>
        </p:spPr>
        <p:txBody>
          <a:bodyPr>
            <a:noAutofit/>
          </a:bodyPr>
          <a:lstStyle/>
          <a:p>
            <a:pPr algn="ctr"/>
            <a:r>
              <a:rPr lang="tr-TR" sz="4000" b="1" dirty="0" smtClean="0"/>
              <a:t/>
            </a:r>
            <a:br>
              <a:rPr lang="tr-TR" sz="4000" b="1" dirty="0" smtClean="0"/>
            </a:br>
            <a:r>
              <a:rPr lang="tr-TR" altLang="tr-TR" sz="4000" b="1"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Üzerinde </a:t>
            </a:r>
            <a:r>
              <a:rPr lang="tr-TR" altLang="tr-TR" sz="4000" b="1"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ittifak edilen </a:t>
            </a:r>
            <a:r>
              <a:rPr lang="tr-TR" altLang="tr-TR" sz="4000" b="1"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tevessül </a:t>
            </a:r>
            <a:r>
              <a:rPr lang="tr-TR" altLang="tr-TR" sz="4000" b="1"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çeşitleri</a:t>
            </a:r>
            <a:endParaRPr lang="tr-TR" sz="4000" b="1" dirty="0"/>
          </a:p>
        </p:txBody>
      </p:sp>
      <p:sp>
        <p:nvSpPr>
          <p:cNvPr id="3" name="Alt Başlık 2"/>
          <p:cNvSpPr>
            <a:spLocks noGrp="1"/>
          </p:cNvSpPr>
          <p:nvPr>
            <p:ph type="subTitle" idx="1"/>
          </p:nvPr>
        </p:nvSpPr>
        <p:spPr>
          <a:xfrm>
            <a:off x="1751012" y="1573967"/>
            <a:ext cx="8689976" cy="4916774"/>
          </a:xfrm>
        </p:spPr>
        <p:txBody>
          <a:bodyPr>
            <a:noAutofit/>
          </a:bodyPr>
          <a:lstStyle/>
          <a:p>
            <a:pPr algn="just"/>
            <a:r>
              <a:rPr lang="tr-TR" sz="2900" b="1" dirty="0" smtClean="0">
                <a:solidFill>
                  <a:schemeClr val="tx1"/>
                </a:solidFill>
                <a:latin typeface="Arial" panose="020B0604020202020204" pitchFamily="34" charset="0"/>
                <a:cs typeface="Arial" panose="020B0604020202020204" pitchFamily="34" charset="0"/>
              </a:rPr>
              <a:t>11. HAFTA  </a:t>
            </a:r>
            <a:endParaRPr lang="tr-TR" sz="2900" b="1" dirty="0" smtClean="0">
              <a:solidFill>
                <a:schemeClr val="tx1"/>
              </a:solidFill>
              <a:latin typeface="Arial" panose="020B0604020202020204" pitchFamily="34" charset="0"/>
              <a:cs typeface="Arial" panose="020B0604020202020204" pitchFamily="34" charset="0"/>
            </a:endParaRPr>
          </a:p>
          <a:p>
            <a:pPr lvl="0" algn="ctr" defTabSz="914400" eaLnBrk="0" fontAlgn="base" hangingPunct="0">
              <a:lnSpc>
                <a:spcPct val="150000"/>
              </a:lnSpc>
              <a:spcBef>
                <a:spcPct val="0"/>
              </a:spcBef>
              <a:spcAft>
                <a:spcPct val="0"/>
              </a:spcAft>
              <a:buClrTx/>
              <a:buSzTx/>
              <a:tabLst>
                <a:tab pos="5754688" algn="r"/>
              </a:tabLst>
            </a:pPr>
            <a:r>
              <a:rPr lang="tr-TR" altLang="tr-TR" sz="32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Peygamberler ve Salih Kişilerin Duasıyla Tevessül</a:t>
            </a:r>
          </a:p>
          <a:p>
            <a:pPr lvl="0" algn="just" defTabSz="914400" eaLnBrk="0" fontAlgn="base" hangingPunct="0">
              <a:lnSpc>
                <a:spcPct val="150000"/>
              </a:lnSpc>
              <a:spcBef>
                <a:spcPct val="0"/>
              </a:spcBef>
              <a:spcAft>
                <a:spcPct val="0"/>
              </a:spcAft>
              <a:buClrTx/>
              <a:buSzTx/>
              <a:tabLst>
                <a:tab pos="5754688" algn="r"/>
              </a:tabLst>
            </a:pP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Mü’minlerin</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duasını istemek Kur’an ve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Sünnet’te</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teşvik edilmiştir. </a:t>
            </a:r>
            <a:endPar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endParaRPr>
          </a:p>
          <a:p>
            <a:pPr lvl="0" algn="just" defTabSz="914400" eaLnBrk="0" fontAlgn="base" hangingPunct="0">
              <a:lnSpc>
                <a:spcPct val="150000"/>
              </a:lnSpc>
              <a:spcBef>
                <a:spcPct val="0"/>
              </a:spcBef>
              <a:spcAft>
                <a:spcPct val="0"/>
              </a:spcAft>
              <a:buClrTx/>
              <a:buSzTx/>
              <a:tabLst>
                <a:tab pos="5754688" algn="r"/>
              </a:tabLst>
            </a:pPr>
            <a:r>
              <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Rabbimiz! Bizi ve imanda bizi geçmiş olan kardeşlerimizi bağışla!" </a:t>
            </a:r>
            <a:endPar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99492078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Unvan 1"/>
          <p:cNvSpPr>
            <a:spLocks noGrp="1"/>
          </p:cNvSpPr>
          <p:nvPr>
            <p:ph type="ctrTitle"/>
          </p:nvPr>
        </p:nvSpPr>
        <p:spPr>
          <a:xfrm>
            <a:off x="1751012" y="299802"/>
            <a:ext cx="8689976" cy="779489"/>
          </a:xfrm>
        </p:spPr>
        <p:txBody>
          <a:bodyPr>
            <a:noAutofit/>
          </a:bodyPr>
          <a:lstStyle/>
          <a:p>
            <a:pPr algn="ctr"/>
            <a:r>
              <a:rPr lang="tr-TR" sz="4000" b="1" dirty="0" smtClean="0"/>
              <a:t/>
            </a:r>
            <a:br>
              <a:rPr lang="tr-TR" sz="4000" b="1" dirty="0" smtClean="0"/>
            </a:br>
            <a:r>
              <a:rPr lang="tr-TR" altLang="tr-TR" sz="4000" b="1"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Üzerinde </a:t>
            </a:r>
            <a:r>
              <a:rPr lang="tr-TR" altLang="tr-TR" sz="4000" b="1"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ittifak edilen </a:t>
            </a:r>
            <a:r>
              <a:rPr lang="tr-TR" altLang="tr-TR" sz="4000" b="1"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tevessül </a:t>
            </a:r>
            <a:r>
              <a:rPr lang="tr-TR" altLang="tr-TR" sz="4000" b="1"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çeşitleri</a:t>
            </a:r>
            <a:endParaRPr lang="tr-TR" sz="4000" b="1" dirty="0"/>
          </a:p>
        </p:txBody>
      </p:sp>
      <p:sp>
        <p:nvSpPr>
          <p:cNvPr id="3" name="Alt Başlık 2"/>
          <p:cNvSpPr>
            <a:spLocks noGrp="1"/>
          </p:cNvSpPr>
          <p:nvPr>
            <p:ph type="subTitle" idx="1"/>
          </p:nvPr>
        </p:nvSpPr>
        <p:spPr>
          <a:xfrm>
            <a:off x="1751012" y="1573967"/>
            <a:ext cx="8689976" cy="4916774"/>
          </a:xfrm>
        </p:spPr>
        <p:txBody>
          <a:bodyPr>
            <a:noAutofit/>
          </a:bodyPr>
          <a:lstStyle/>
          <a:p>
            <a:pPr algn="just"/>
            <a:r>
              <a:rPr lang="tr-TR" sz="2900" b="1" dirty="0" smtClean="0">
                <a:solidFill>
                  <a:schemeClr val="tx1"/>
                </a:solidFill>
                <a:latin typeface="Arial" panose="020B0604020202020204" pitchFamily="34" charset="0"/>
                <a:cs typeface="Arial" panose="020B0604020202020204" pitchFamily="34" charset="0"/>
              </a:rPr>
              <a:t>11. HAFTA  </a:t>
            </a:r>
            <a:endParaRPr lang="tr-TR" sz="2900" b="1" dirty="0" smtClean="0">
              <a:solidFill>
                <a:schemeClr val="tx1"/>
              </a:solidFill>
              <a:latin typeface="Arial" panose="020B0604020202020204" pitchFamily="34" charset="0"/>
              <a:cs typeface="Arial" panose="020B0604020202020204" pitchFamily="34" charset="0"/>
            </a:endParaRPr>
          </a:p>
          <a:p>
            <a:pPr lvl="0" algn="ctr" defTabSz="914400" eaLnBrk="0" fontAlgn="base" hangingPunct="0">
              <a:lnSpc>
                <a:spcPct val="150000"/>
              </a:lnSpc>
              <a:spcBef>
                <a:spcPct val="0"/>
              </a:spcBef>
              <a:spcAft>
                <a:spcPct val="0"/>
              </a:spcAft>
              <a:buClrTx/>
              <a:buSzTx/>
              <a:tabLst>
                <a:tab pos="5754688" algn="r"/>
              </a:tabLst>
            </a:pPr>
            <a:r>
              <a:rPr lang="tr-TR" altLang="tr-TR" sz="32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Peygamberler ve Salih Kişilerin Duasıyla Tevessül</a:t>
            </a:r>
          </a:p>
          <a:p>
            <a:pPr lvl="0" algn="just" defTabSz="914400" eaLnBrk="0" fontAlgn="base" hangingPunct="0">
              <a:lnSpc>
                <a:spcPct val="150000"/>
              </a:lnSpc>
              <a:spcBef>
                <a:spcPct val="0"/>
              </a:spcBef>
              <a:spcAft>
                <a:spcPct val="0"/>
              </a:spcAft>
              <a:buClrTx/>
              <a:buSzTx/>
              <a:tabLst>
                <a:tab pos="5754688" algn="r"/>
              </a:tabLst>
            </a:pPr>
            <a:r>
              <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a:t>
            </a:r>
            <a:r>
              <a:rPr lang="tr-TR" altLang="tr-TR" sz="2500" b="1" cap="none" dirty="0" err="1"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Mü’minin</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Müslüman bir kimsenin gıyabında kardeşi için yapmış olduğu dua kabul edilir"  </a:t>
            </a:r>
            <a:endPar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endParaRPr>
          </a:p>
          <a:p>
            <a:pPr lvl="0" algn="just" defTabSz="914400" eaLnBrk="0" fontAlgn="base" hangingPunct="0">
              <a:lnSpc>
                <a:spcPct val="150000"/>
              </a:lnSpc>
              <a:spcBef>
                <a:spcPct val="0"/>
              </a:spcBef>
              <a:spcAft>
                <a:spcPct val="0"/>
              </a:spcAft>
              <a:buClrTx/>
              <a:buSzTx/>
              <a:tabLst>
                <a:tab pos="5754688" algn="r"/>
              </a:tabLst>
            </a:pPr>
            <a:r>
              <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“Bana </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zayıfları çağırınız. Çünkü siz ancak zayıflarınız(</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ın</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duası bereketi) ile rızıklandırılır ve yardım </a:t>
            </a:r>
            <a:r>
              <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edilirsiniz.»</a:t>
            </a:r>
            <a:endPar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endParaRPr>
          </a:p>
          <a:p>
            <a:pPr lvl="0" algn="just" defTabSz="914400" eaLnBrk="0" fontAlgn="base" hangingPunct="0">
              <a:lnSpc>
                <a:spcPct val="150000"/>
              </a:lnSpc>
              <a:spcBef>
                <a:spcPct val="0"/>
              </a:spcBef>
              <a:spcAft>
                <a:spcPct val="0"/>
              </a:spcAft>
              <a:buClrTx/>
              <a:buSzTx/>
              <a:tabLst>
                <a:tab pos="5754688" algn="r"/>
              </a:tabLst>
            </a:pPr>
            <a:endPar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06924185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Unvan 1"/>
          <p:cNvSpPr>
            <a:spLocks noGrp="1"/>
          </p:cNvSpPr>
          <p:nvPr>
            <p:ph type="ctrTitle"/>
          </p:nvPr>
        </p:nvSpPr>
        <p:spPr>
          <a:xfrm>
            <a:off x="1751012" y="299802"/>
            <a:ext cx="8689976" cy="779489"/>
          </a:xfrm>
        </p:spPr>
        <p:txBody>
          <a:bodyPr>
            <a:noAutofit/>
          </a:bodyPr>
          <a:lstStyle/>
          <a:p>
            <a:pPr algn="ctr"/>
            <a:r>
              <a:rPr lang="tr-TR" sz="4000" b="1" dirty="0" smtClean="0"/>
              <a:t/>
            </a:r>
            <a:br>
              <a:rPr lang="tr-TR" sz="4000" b="1" dirty="0" smtClean="0"/>
            </a:br>
            <a:r>
              <a:rPr lang="tr-TR" altLang="tr-TR" sz="4000" b="1"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Üzerinde </a:t>
            </a:r>
            <a:r>
              <a:rPr lang="tr-TR" altLang="tr-TR" sz="4000" b="1"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ittifak edilen </a:t>
            </a:r>
            <a:r>
              <a:rPr lang="tr-TR" altLang="tr-TR" sz="4000" b="1"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tevessül </a:t>
            </a:r>
            <a:r>
              <a:rPr lang="tr-TR" altLang="tr-TR" sz="4000" b="1"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çeşitleri</a:t>
            </a:r>
            <a:endParaRPr lang="tr-TR" sz="4000" b="1" dirty="0"/>
          </a:p>
        </p:txBody>
      </p:sp>
      <p:sp>
        <p:nvSpPr>
          <p:cNvPr id="3" name="Alt Başlık 2"/>
          <p:cNvSpPr>
            <a:spLocks noGrp="1"/>
          </p:cNvSpPr>
          <p:nvPr>
            <p:ph type="subTitle" idx="1"/>
          </p:nvPr>
        </p:nvSpPr>
        <p:spPr>
          <a:xfrm>
            <a:off x="1751012" y="1573967"/>
            <a:ext cx="8689976" cy="4916774"/>
          </a:xfrm>
        </p:spPr>
        <p:txBody>
          <a:bodyPr>
            <a:noAutofit/>
          </a:bodyPr>
          <a:lstStyle/>
          <a:p>
            <a:pPr algn="just"/>
            <a:r>
              <a:rPr lang="tr-TR" sz="2900" b="1" dirty="0" smtClean="0">
                <a:solidFill>
                  <a:schemeClr val="tx1"/>
                </a:solidFill>
                <a:latin typeface="Arial" panose="020B0604020202020204" pitchFamily="34" charset="0"/>
                <a:cs typeface="Arial" panose="020B0604020202020204" pitchFamily="34" charset="0"/>
              </a:rPr>
              <a:t>11. HAFTA  </a:t>
            </a:r>
            <a:endParaRPr lang="tr-TR" sz="2900" b="1" dirty="0" smtClean="0">
              <a:solidFill>
                <a:schemeClr val="tx1"/>
              </a:solidFill>
              <a:latin typeface="Arial" panose="020B0604020202020204" pitchFamily="34" charset="0"/>
              <a:cs typeface="Arial" panose="020B0604020202020204" pitchFamily="34" charset="0"/>
            </a:endParaRPr>
          </a:p>
          <a:p>
            <a:pPr lvl="0" algn="ctr" defTabSz="914400" eaLnBrk="0" fontAlgn="base" hangingPunct="0">
              <a:lnSpc>
                <a:spcPct val="150000"/>
              </a:lnSpc>
              <a:spcBef>
                <a:spcPct val="0"/>
              </a:spcBef>
              <a:spcAft>
                <a:spcPct val="0"/>
              </a:spcAft>
              <a:buClrTx/>
              <a:buSzTx/>
              <a:tabLst>
                <a:tab pos="5754688" algn="r"/>
              </a:tabLst>
            </a:pPr>
            <a:r>
              <a:rPr lang="tr-TR" altLang="tr-TR" sz="32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Peygamberler ve Salih Kişilerin Duasıyla Tevessül</a:t>
            </a:r>
          </a:p>
          <a:p>
            <a:pPr lvl="0" algn="just" defTabSz="914400" eaLnBrk="0" fontAlgn="base" hangingPunct="0">
              <a:lnSpc>
                <a:spcPct val="150000"/>
              </a:lnSpc>
              <a:spcBef>
                <a:spcPct val="0"/>
              </a:spcBef>
              <a:spcAft>
                <a:spcPct val="0"/>
              </a:spcAft>
              <a:buClrTx/>
              <a:buSzTx/>
              <a:tabLst>
                <a:tab pos="5754688" algn="r"/>
              </a:tabLst>
            </a:pP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Sahabe de sıkıntılarının giderilmesi için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Rasûlullah’ın</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duasına başvurup tevessülde bulunmuştur. </a:t>
            </a:r>
            <a:endPar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endParaRPr>
          </a:p>
          <a:p>
            <a:pPr lvl="0" algn="just" defTabSz="914400" eaLnBrk="0" fontAlgn="base" hangingPunct="0">
              <a:lnSpc>
                <a:spcPct val="150000"/>
              </a:lnSpc>
              <a:spcBef>
                <a:spcPct val="0"/>
              </a:spcBef>
              <a:spcAft>
                <a:spcPct val="0"/>
              </a:spcAft>
              <a:buClrTx/>
              <a:buSzTx/>
              <a:tabLst>
                <a:tab pos="5754688" algn="r"/>
              </a:tabLst>
            </a:pPr>
            <a:r>
              <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Umreye </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giden Hz. Ömer’den kendisi için dua etmesini istemesi, </a:t>
            </a:r>
            <a:endPar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endParaRPr>
          </a:p>
          <a:p>
            <a:pPr lvl="0" algn="just" defTabSz="914400" eaLnBrk="0" fontAlgn="base" hangingPunct="0">
              <a:lnSpc>
                <a:spcPct val="150000"/>
              </a:lnSpc>
              <a:spcBef>
                <a:spcPct val="0"/>
              </a:spcBef>
              <a:spcAft>
                <a:spcPct val="0"/>
              </a:spcAft>
              <a:buClrTx/>
              <a:buSzTx/>
              <a:tabLst>
                <a:tab pos="5754688" algn="r"/>
              </a:tabLst>
            </a:pPr>
            <a:r>
              <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val="177669292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Unvan 1"/>
          <p:cNvSpPr>
            <a:spLocks noGrp="1"/>
          </p:cNvSpPr>
          <p:nvPr>
            <p:ph type="ctrTitle"/>
          </p:nvPr>
        </p:nvSpPr>
        <p:spPr>
          <a:xfrm>
            <a:off x="1751012" y="299802"/>
            <a:ext cx="8689976" cy="779489"/>
          </a:xfrm>
        </p:spPr>
        <p:txBody>
          <a:bodyPr>
            <a:noAutofit/>
          </a:bodyPr>
          <a:lstStyle/>
          <a:p>
            <a:pPr algn="ctr"/>
            <a:r>
              <a:rPr lang="tr-TR" sz="4000" b="1" dirty="0" smtClean="0"/>
              <a:t/>
            </a:r>
            <a:br>
              <a:rPr lang="tr-TR" sz="4000" b="1" dirty="0" smtClean="0"/>
            </a:br>
            <a:r>
              <a:rPr lang="tr-TR" altLang="tr-TR" sz="4000" b="1"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Üzerinde </a:t>
            </a:r>
            <a:r>
              <a:rPr lang="tr-TR" altLang="tr-TR" sz="4000" b="1"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ittifak edilen </a:t>
            </a:r>
            <a:r>
              <a:rPr lang="tr-TR" altLang="tr-TR" sz="4000" b="1"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tevessül </a:t>
            </a:r>
            <a:r>
              <a:rPr lang="tr-TR" altLang="tr-TR" sz="4000" b="1"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çeşitleri</a:t>
            </a:r>
            <a:endParaRPr lang="tr-TR" sz="4000" b="1" dirty="0"/>
          </a:p>
        </p:txBody>
      </p:sp>
      <p:sp>
        <p:nvSpPr>
          <p:cNvPr id="3" name="Alt Başlık 2"/>
          <p:cNvSpPr>
            <a:spLocks noGrp="1"/>
          </p:cNvSpPr>
          <p:nvPr>
            <p:ph type="subTitle" idx="1"/>
          </p:nvPr>
        </p:nvSpPr>
        <p:spPr>
          <a:xfrm>
            <a:off x="1751012" y="1573967"/>
            <a:ext cx="8689976" cy="4916774"/>
          </a:xfrm>
        </p:spPr>
        <p:txBody>
          <a:bodyPr>
            <a:noAutofit/>
          </a:bodyPr>
          <a:lstStyle/>
          <a:p>
            <a:pPr algn="just"/>
            <a:r>
              <a:rPr lang="tr-TR" sz="2900" b="1" dirty="0" smtClean="0">
                <a:solidFill>
                  <a:schemeClr val="tx1"/>
                </a:solidFill>
                <a:latin typeface="Arial" panose="020B0604020202020204" pitchFamily="34" charset="0"/>
                <a:cs typeface="Arial" panose="020B0604020202020204" pitchFamily="34" charset="0"/>
              </a:rPr>
              <a:t>11. HAFTA  </a:t>
            </a:r>
            <a:endParaRPr lang="tr-TR" sz="2900" b="1" dirty="0" smtClean="0">
              <a:solidFill>
                <a:schemeClr val="tx1"/>
              </a:solidFill>
              <a:latin typeface="Arial" panose="020B0604020202020204" pitchFamily="34" charset="0"/>
              <a:cs typeface="Arial" panose="020B0604020202020204" pitchFamily="34" charset="0"/>
            </a:endParaRPr>
          </a:p>
          <a:p>
            <a:pPr lvl="0" algn="ctr" defTabSz="914400" eaLnBrk="0" fontAlgn="base" hangingPunct="0">
              <a:lnSpc>
                <a:spcPct val="150000"/>
              </a:lnSpc>
              <a:spcBef>
                <a:spcPct val="0"/>
              </a:spcBef>
              <a:spcAft>
                <a:spcPct val="0"/>
              </a:spcAft>
              <a:buClrTx/>
              <a:buSzTx/>
              <a:tabLst>
                <a:tab pos="5754688" algn="r"/>
              </a:tabLst>
            </a:pPr>
            <a:r>
              <a:rPr lang="tr-TR" altLang="tr-TR" sz="32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Peygamberler ve Salih Kişilerin Duasıyla Tevessül</a:t>
            </a:r>
          </a:p>
          <a:p>
            <a:pPr lvl="0" algn="just" defTabSz="914400" eaLnBrk="0" fontAlgn="base" hangingPunct="0">
              <a:lnSpc>
                <a:spcPct val="150000"/>
              </a:lnSpc>
              <a:spcBef>
                <a:spcPct val="0"/>
              </a:spcBef>
              <a:spcAft>
                <a:spcPct val="0"/>
              </a:spcAft>
              <a:buClrTx/>
              <a:buSzTx/>
              <a:tabLst>
                <a:tab pos="5754688" algn="r"/>
              </a:tabLst>
            </a:pP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Allah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Rasûlü</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(s.)’nün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Üveysü’l-Karânî’yi</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görürseniz kendisinden dua talep edin” tavsiyesi üzerine hilafeti döneminde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Üveys</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ile karşılaşan Hz. Ömer’in ona, “Ömer’e dua et”  istirhamında bulunması buna misal olarak </a:t>
            </a:r>
            <a:r>
              <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gösterilebilir.</a:t>
            </a:r>
          </a:p>
        </p:txBody>
      </p:sp>
    </p:spTree>
    <p:extLst>
      <p:ext uri="{BB962C8B-B14F-4D97-AF65-F5344CB8AC3E}">
        <p14:creationId xmlns:p14="http://schemas.microsoft.com/office/powerpoint/2010/main" val="410869446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Unvan 1"/>
          <p:cNvSpPr>
            <a:spLocks noGrp="1"/>
          </p:cNvSpPr>
          <p:nvPr>
            <p:ph type="ctrTitle"/>
          </p:nvPr>
        </p:nvSpPr>
        <p:spPr>
          <a:xfrm>
            <a:off x="1751012" y="299802"/>
            <a:ext cx="8689976" cy="779489"/>
          </a:xfrm>
        </p:spPr>
        <p:txBody>
          <a:bodyPr>
            <a:noAutofit/>
          </a:bodyPr>
          <a:lstStyle/>
          <a:p>
            <a:pPr algn="ctr"/>
            <a:r>
              <a:rPr lang="tr-TR" sz="4000" b="1" dirty="0" smtClean="0"/>
              <a:t/>
            </a:r>
            <a:br>
              <a:rPr lang="tr-TR" sz="4000" b="1" dirty="0" smtClean="0"/>
            </a:br>
            <a:r>
              <a:rPr lang="tr-TR" altLang="tr-TR" sz="4000" b="1"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Üzerinde </a:t>
            </a:r>
            <a:r>
              <a:rPr lang="tr-TR" altLang="tr-TR" sz="4000" b="1"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ihtilaf edilen </a:t>
            </a:r>
            <a:r>
              <a:rPr lang="tr-TR" altLang="tr-TR" sz="4000" b="1"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tevessül </a:t>
            </a:r>
            <a:r>
              <a:rPr lang="tr-TR" altLang="tr-TR" sz="4000" b="1"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çeşitleri</a:t>
            </a:r>
            <a:endParaRPr lang="tr-TR" sz="4000" b="1" dirty="0"/>
          </a:p>
        </p:txBody>
      </p:sp>
      <p:sp>
        <p:nvSpPr>
          <p:cNvPr id="3" name="Alt Başlık 2"/>
          <p:cNvSpPr>
            <a:spLocks noGrp="1"/>
          </p:cNvSpPr>
          <p:nvPr>
            <p:ph type="subTitle" idx="1"/>
          </p:nvPr>
        </p:nvSpPr>
        <p:spPr>
          <a:xfrm>
            <a:off x="1751012" y="1573967"/>
            <a:ext cx="8689976" cy="4916774"/>
          </a:xfrm>
        </p:spPr>
        <p:txBody>
          <a:bodyPr>
            <a:noAutofit/>
          </a:bodyPr>
          <a:lstStyle/>
          <a:p>
            <a:pPr algn="just"/>
            <a:r>
              <a:rPr lang="tr-TR" sz="2900" b="1" dirty="0" smtClean="0">
                <a:solidFill>
                  <a:schemeClr val="tx1"/>
                </a:solidFill>
                <a:latin typeface="Arial" panose="020B0604020202020204" pitchFamily="34" charset="0"/>
                <a:cs typeface="Arial" panose="020B0604020202020204" pitchFamily="34" charset="0"/>
              </a:rPr>
              <a:t>11. HAFTA  </a:t>
            </a:r>
            <a:endParaRPr lang="tr-TR" sz="2900" b="1" dirty="0" smtClean="0">
              <a:solidFill>
                <a:schemeClr val="tx1"/>
              </a:solidFill>
              <a:latin typeface="Arial" panose="020B0604020202020204" pitchFamily="34" charset="0"/>
              <a:cs typeface="Arial" panose="020B0604020202020204" pitchFamily="34" charset="0"/>
            </a:endParaRPr>
          </a:p>
          <a:p>
            <a:pPr lvl="0" algn="ctr" defTabSz="914400" eaLnBrk="0" fontAlgn="base" hangingPunct="0">
              <a:lnSpc>
                <a:spcPct val="150000"/>
              </a:lnSpc>
              <a:spcBef>
                <a:spcPct val="0"/>
              </a:spcBef>
              <a:spcAft>
                <a:spcPct val="0"/>
              </a:spcAft>
              <a:buClrTx/>
              <a:buSzTx/>
              <a:tabLst>
                <a:tab pos="5754688" algn="r"/>
              </a:tabLst>
            </a:pPr>
            <a:r>
              <a:rPr lang="tr-TR" altLang="tr-TR" sz="32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Allah </a:t>
            </a:r>
            <a:r>
              <a:rPr lang="tr-TR" altLang="tr-TR" sz="32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Rasûlü</a:t>
            </a:r>
            <a:r>
              <a:rPr lang="tr-TR" altLang="tr-TR" sz="32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(s.) ve </a:t>
            </a:r>
            <a:r>
              <a:rPr lang="tr-TR" altLang="tr-TR" sz="32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Sâlih</a:t>
            </a:r>
            <a:r>
              <a:rPr lang="tr-TR" altLang="tr-TR" sz="32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Kişilerle </a:t>
            </a:r>
            <a:r>
              <a:rPr lang="tr-TR" altLang="tr-TR" sz="32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Tevessül</a:t>
            </a:r>
          </a:p>
          <a:p>
            <a:pPr lvl="0" algn="just" defTabSz="914400" eaLnBrk="0" fontAlgn="base" hangingPunct="0">
              <a:lnSpc>
                <a:spcPct val="150000"/>
              </a:lnSpc>
              <a:spcBef>
                <a:spcPct val="0"/>
              </a:spcBef>
              <a:spcAft>
                <a:spcPct val="0"/>
              </a:spcAft>
              <a:buClrTx/>
              <a:buSzTx/>
              <a:tabLst>
                <a:tab pos="5754688" algn="r"/>
              </a:tabLst>
            </a:pP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Allah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Rasûlü</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(s.) ve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sâlih</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kişilerle tevessül, hayatta iken veya ölümlerinden sonra “Peygamber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Efendimiz’in</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hürmetine….” gibi ifadelerle onların Allah katındaki makam ve dereceleriyle Allah’tan talepte bulunmaktır</a:t>
            </a:r>
            <a:r>
              <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	</a:t>
            </a:r>
            <a:endPar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61713822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Unvan 1"/>
          <p:cNvSpPr>
            <a:spLocks noGrp="1"/>
          </p:cNvSpPr>
          <p:nvPr>
            <p:ph type="ctrTitle"/>
          </p:nvPr>
        </p:nvSpPr>
        <p:spPr>
          <a:xfrm>
            <a:off x="1751012" y="520701"/>
            <a:ext cx="8689976" cy="2042617"/>
          </a:xfrm>
        </p:spPr>
        <p:txBody>
          <a:bodyPr>
            <a:normAutofit fontScale="90000"/>
          </a:bodyPr>
          <a:lstStyle/>
          <a:p>
            <a:pPr algn="ctr"/>
            <a:r>
              <a:rPr lang="tr-TR" sz="4400" b="1" dirty="0" smtClean="0"/>
              <a:t>TASAVVUF I </a:t>
            </a:r>
            <a:r>
              <a:rPr lang="tr-TR" sz="4400" b="1" dirty="0"/>
              <a:t/>
            </a:r>
            <a:br>
              <a:rPr lang="tr-TR" sz="4400" b="1" dirty="0"/>
            </a:br>
            <a:r>
              <a:rPr lang="tr-TR" sz="4400" b="1" dirty="0" smtClean="0"/>
              <a:t>ÜÇÜNCÜ BÖLÜM</a:t>
            </a:r>
            <a:r>
              <a:rPr lang="tr-TR" sz="4400" b="1" dirty="0"/>
              <a:t/>
            </a:r>
            <a:br>
              <a:rPr lang="tr-TR" sz="4400" b="1" dirty="0"/>
            </a:br>
            <a:r>
              <a:rPr lang="tr-TR" sz="4400" b="1" dirty="0"/>
              <a:t>MÜRİT VE MÜRŞİDE DAİR MESELELER</a:t>
            </a:r>
            <a:endParaRPr lang="tr-TR" b="1" dirty="0"/>
          </a:p>
        </p:txBody>
      </p:sp>
      <p:sp>
        <p:nvSpPr>
          <p:cNvPr id="3" name="Alt Başlık 2"/>
          <p:cNvSpPr>
            <a:spLocks noGrp="1"/>
          </p:cNvSpPr>
          <p:nvPr>
            <p:ph type="subTitle" idx="1"/>
          </p:nvPr>
        </p:nvSpPr>
        <p:spPr>
          <a:xfrm>
            <a:off x="1751012" y="2563317"/>
            <a:ext cx="8689976" cy="3927423"/>
          </a:xfrm>
        </p:spPr>
        <p:txBody>
          <a:bodyPr>
            <a:noAutofit/>
          </a:bodyPr>
          <a:lstStyle/>
          <a:p>
            <a:pPr algn="just"/>
            <a:r>
              <a:rPr lang="tr-TR" sz="2900" b="1" dirty="0" smtClean="0">
                <a:solidFill>
                  <a:schemeClr val="tx1"/>
                </a:solidFill>
                <a:latin typeface="Arial" panose="020B0604020202020204" pitchFamily="34" charset="0"/>
                <a:cs typeface="Arial" panose="020B0604020202020204" pitchFamily="34" charset="0"/>
              </a:rPr>
              <a:t>11. HAFTA  </a:t>
            </a:r>
            <a:endParaRPr lang="tr-TR" sz="2900" b="1" dirty="0" smtClean="0">
              <a:solidFill>
                <a:schemeClr val="tx1"/>
              </a:solidFill>
              <a:latin typeface="Arial" panose="020B0604020202020204" pitchFamily="34" charset="0"/>
              <a:cs typeface="Arial" panose="020B0604020202020204" pitchFamily="34" charset="0"/>
            </a:endParaRPr>
          </a:p>
          <a:p>
            <a:pPr marL="457200" lvl="0" indent="-457200" defTabSz="914400" eaLnBrk="0" fontAlgn="base" hangingPunct="0">
              <a:lnSpc>
                <a:spcPct val="150000"/>
              </a:lnSpc>
              <a:spcBef>
                <a:spcPct val="0"/>
              </a:spcBef>
              <a:spcAft>
                <a:spcPct val="0"/>
              </a:spcAft>
              <a:buClrTx/>
              <a:buSzTx/>
              <a:buAutoNum type="arabicPeriod"/>
              <a:tabLst>
                <a:tab pos="5754688" algn="r"/>
              </a:tabLst>
            </a:pP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Tevessül şirk midir?</a:t>
            </a:r>
            <a:r>
              <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	</a:t>
            </a:r>
            <a:endPar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90638698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Unvan 1"/>
          <p:cNvSpPr>
            <a:spLocks noGrp="1"/>
          </p:cNvSpPr>
          <p:nvPr>
            <p:ph type="ctrTitle"/>
          </p:nvPr>
        </p:nvSpPr>
        <p:spPr>
          <a:xfrm>
            <a:off x="1751012" y="299802"/>
            <a:ext cx="8689976" cy="779489"/>
          </a:xfrm>
        </p:spPr>
        <p:txBody>
          <a:bodyPr>
            <a:noAutofit/>
          </a:bodyPr>
          <a:lstStyle/>
          <a:p>
            <a:pPr algn="ctr"/>
            <a:r>
              <a:rPr lang="tr-TR" sz="4000" b="1" dirty="0" smtClean="0"/>
              <a:t/>
            </a:r>
            <a:br>
              <a:rPr lang="tr-TR" sz="4000" b="1" dirty="0" smtClean="0"/>
            </a:br>
            <a:r>
              <a:rPr lang="tr-TR" altLang="tr-TR" sz="4000" b="1"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Üzerinde </a:t>
            </a:r>
            <a:r>
              <a:rPr lang="tr-TR" altLang="tr-TR" sz="4000" b="1"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ihtilaf edilen </a:t>
            </a:r>
            <a:r>
              <a:rPr lang="tr-TR" altLang="tr-TR" sz="4000" b="1"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tevessül </a:t>
            </a:r>
            <a:r>
              <a:rPr lang="tr-TR" altLang="tr-TR" sz="4000" b="1"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çeşitleri</a:t>
            </a:r>
            <a:endParaRPr lang="tr-TR" sz="4000" b="1" dirty="0"/>
          </a:p>
        </p:txBody>
      </p:sp>
      <p:sp>
        <p:nvSpPr>
          <p:cNvPr id="3" name="Alt Başlık 2"/>
          <p:cNvSpPr>
            <a:spLocks noGrp="1"/>
          </p:cNvSpPr>
          <p:nvPr>
            <p:ph type="subTitle" idx="1"/>
          </p:nvPr>
        </p:nvSpPr>
        <p:spPr>
          <a:xfrm>
            <a:off x="1751012" y="1573967"/>
            <a:ext cx="8689976" cy="4916774"/>
          </a:xfrm>
        </p:spPr>
        <p:txBody>
          <a:bodyPr>
            <a:noAutofit/>
          </a:bodyPr>
          <a:lstStyle/>
          <a:p>
            <a:pPr algn="just"/>
            <a:r>
              <a:rPr lang="tr-TR" sz="2900" b="1" dirty="0" smtClean="0">
                <a:solidFill>
                  <a:schemeClr val="tx1"/>
                </a:solidFill>
                <a:latin typeface="Arial" panose="020B0604020202020204" pitchFamily="34" charset="0"/>
                <a:cs typeface="Arial" panose="020B0604020202020204" pitchFamily="34" charset="0"/>
              </a:rPr>
              <a:t>11. HAFTA  </a:t>
            </a:r>
            <a:endParaRPr lang="tr-TR" sz="2900" b="1" dirty="0" smtClean="0">
              <a:solidFill>
                <a:schemeClr val="tx1"/>
              </a:solidFill>
              <a:latin typeface="Arial" panose="020B0604020202020204" pitchFamily="34" charset="0"/>
              <a:cs typeface="Arial" panose="020B0604020202020204" pitchFamily="34" charset="0"/>
            </a:endParaRPr>
          </a:p>
          <a:p>
            <a:pPr lvl="0" algn="ctr" defTabSz="914400" eaLnBrk="0" fontAlgn="base" hangingPunct="0">
              <a:lnSpc>
                <a:spcPct val="150000"/>
              </a:lnSpc>
              <a:spcBef>
                <a:spcPct val="0"/>
              </a:spcBef>
              <a:spcAft>
                <a:spcPct val="0"/>
              </a:spcAft>
              <a:buClrTx/>
              <a:buSzTx/>
              <a:tabLst>
                <a:tab pos="5754688" algn="r"/>
              </a:tabLst>
            </a:pPr>
            <a:r>
              <a:rPr lang="tr-TR" altLang="tr-TR" sz="32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Allah </a:t>
            </a:r>
            <a:r>
              <a:rPr lang="tr-TR" altLang="tr-TR" sz="32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Rasûlü</a:t>
            </a:r>
            <a:r>
              <a:rPr lang="tr-TR" altLang="tr-TR" sz="32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(s.) ve </a:t>
            </a:r>
            <a:r>
              <a:rPr lang="tr-TR" altLang="tr-TR" sz="32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Sâlih</a:t>
            </a:r>
            <a:r>
              <a:rPr lang="tr-TR" altLang="tr-TR" sz="32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Kişilerle </a:t>
            </a:r>
            <a:r>
              <a:rPr lang="tr-TR" altLang="tr-TR" sz="32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Tevessül</a:t>
            </a:r>
          </a:p>
          <a:p>
            <a:pPr lvl="0" algn="just" defTabSz="914400" eaLnBrk="0" fontAlgn="base" hangingPunct="0">
              <a:lnSpc>
                <a:spcPct val="150000"/>
              </a:lnSpc>
              <a:spcBef>
                <a:spcPct val="0"/>
              </a:spcBef>
              <a:spcAft>
                <a:spcPct val="0"/>
              </a:spcAft>
              <a:buClrTx/>
              <a:buSzTx/>
              <a:tabLst>
                <a:tab pos="5754688" algn="r"/>
              </a:tabLst>
            </a:pP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Ebû</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Hanife (ö. 150/767), “peygamber ve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velîler</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hakkı için Sen’den şunu niyaz ederim” şeklindeki ifadelerle nebi,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velî</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veya Kâbe gibi mukaddes mekânlarla tevessülü kerih </a:t>
            </a:r>
            <a:r>
              <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görür.</a:t>
            </a:r>
          </a:p>
          <a:p>
            <a:pPr lvl="0" algn="just" defTabSz="914400" eaLnBrk="0" fontAlgn="base" hangingPunct="0">
              <a:lnSpc>
                <a:spcPct val="150000"/>
              </a:lnSpc>
              <a:spcBef>
                <a:spcPct val="0"/>
              </a:spcBef>
              <a:spcAft>
                <a:spcPct val="0"/>
              </a:spcAft>
              <a:buClrTx/>
              <a:buSzTx/>
              <a:tabLst>
                <a:tab pos="5754688" algn="r"/>
              </a:tabLst>
            </a:pPr>
            <a:r>
              <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İmam </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Muhammed bunu haram, </a:t>
            </a:r>
            <a:endPar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endParaRPr>
          </a:p>
          <a:p>
            <a:pPr lvl="0" algn="just" defTabSz="914400" eaLnBrk="0" fontAlgn="base" hangingPunct="0">
              <a:lnSpc>
                <a:spcPct val="150000"/>
              </a:lnSpc>
              <a:spcBef>
                <a:spcPct val="0"/>
              </a:spcBef>
              <a:spcAft>
                <a:spcPct val="0"/>
              </a:spcAft>
              <a:buClrTx/>
              <a:buSzTx/>
              <a:tabLst>
                <a:tab pos="5754688" algn="r"/>
              </a:tabLst>
            </a:pPr>
            <a:r>
              <a:rPr lang="tr-TR" altLang="tr-TR" sz="2500" b="1" cap="none" dirty="0" err="1"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Ebû</a:t>
            </a:r>
            <a:r>
              <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 </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Yusuf (ö. 182/798) ise caiz kabul eder. </a:t>
            </a:r>
            <a:r>
              <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	</a:t>
            </a:r>
            <a:endPar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83438286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Unvan 1"/>
          <p:cNvSpPr>
            <a:spLocks noGrp="1"/>
          </p:cNvSpPr>
          <p:nvPr>
            <p:ph type="ctrTitle"/>
          </p:nvPr>
        </p:nvSpPr>
        <p:spPr>
          <a:xfrm>
            <a:off x="1751012" y="299802"/>
            <a:ext cx="8689976" cy="779489"/>
          </a:xfrm>
        </p:spPr>
        <p:txBody>
          <a:bodyPr>
            <a:noAutofit/>
          </a:bodyPr>
          <a:lstStyle/>
          <a:p>
            <a:pPr algn="ctr"/>
            <a:r>
              <a:rPr lang="tr-TR" sz="4000" b="1" dirty="0" smtClean="0"/>
              <a:t/>
            </a:r>
            <a:br>
              <a:rPr lang="tr-TR" sz="4000" b="1" dirty="0" smtClean="0"/>
            </a:br>
            <a:r>
              <a:rPr lang="tr-TR" altLang="tr-TR" sz="4000" b="1"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Üzerinde </a:t>
            </a:r>
            <a:r>
              <a:rPr lang="tr-TR" altLang="tr-TR" sz="4000" b="1"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ihtilaf edilen </a:t>
            </a:r>
            <a:r>
              <a:rPr lang="tr-TR" altLang="tr-TR" sz="4000" b="1"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tevessül </a:t>
            </a:r>
            <a:r>
              <a:rPr lang="tr-TR" altLang="tr-TR" sz="4000" b="1"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çeşitleri</a:t>
            </a:r>
            <a:endParaRPr lang="tr-TR" sz="4000" b="1" dirty="0"/>
          </a:p>
        </p:txBody>
      </p:sp>
      <p:sp>
        <p:nvSpPr>
          <p:cNvPr id="3" name="Alt Başlık 2"/>
          <p:cNvSpPr>
            <a:spLocks noGrp="1"/>
          </p:cNvSpPr>
          <p:nvPr>
            <p:ph type="subTitle" idx="1"/>
          </p:nvPr>
        </p:nvSpPr>
        <p:spPr>
          <a:xfrm>
            <a:off x="1751012" y="1573967"/>
            <a:ext cx="8689976" cy="4916774"/>
          </a:xfrm>
        </p:spPr>
        <p:txBody>
          <a:bodyPr>
            <a:noAutofit/>
          </a:bodyPr>
          <a:lstStyle/>
          <a:p>
            <a:pPr algn="just"/>
            <a:r>
              <a:rPr lang="tr-TR" sz="2900" b="1" dirty="0" smtClean="0">
                <a:solidFill>
                  <a:schemeClr val="tx1"/>
                </a:solidFill>
                <a:latin typeface="Arial" panose="020B0604020202020204" pitchFamily="34" charset="0"/>
                <a:cs typeface="Arial" panose="020B0604020202020204" pitchFamily="34" charset="0"/>
              </a:rPr>
              <a:t>11. HAFTA  </a:t>
            </a:r>
            <a:endParaRPr lang="tr-TR" sz="2900" b="1" dirty="0" smtClean="0">
              <a:solidFill>
                <a:schemeClr val="tx1"/>
              </a:solidFill>
              <a:latin typeface="Arial" panose="020B0604020202020204" pitchFamily="34" charset="0"/>
              <a:cs typeface="Arial" panose="020B0604020202020204" pitchFamily="34" charset="0"/>
            </a:endParaRPr>
          </a:p>
          <a:p>
            <a:pPr lvl="0" algn="ctr" defTabSz="914400" eaLnBrk="0" fontAlgn="base" hangingPunct="0">
              <a:lnSpc>
                <a:spcPct val="150000"/>
              </a:lnSpc>
              <a:spcBef>
                <a:spcPct val="0"/>
              </a:spcBef>
              <a:spcAft>
                <a:spcPct val="0"/>
              </a:spcAft>
              <a:buClrTx/>
              <a:buSzTx/>
              <a:tabLst>
                <a:tab pos="5754688" algn="r"/>
              </a:tabLst>
            </a:pPr>
            <a:r>
              <a:rPr lang="tr-TR" altLang="tr-TR" sz="32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Allah </a:t>
            </a:r>
            <a:r>
              <a:rPr lang="tr-TR" altLang="tr-TR" sz="32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Rasûlü</a:t>
            </a:r>
            <a:r>
              <a:rPr lang="tr-TR" altLang="tr-TR" sz="32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(s.) ve </a:t>
            </a:r>
            <a:r>
              <a:rPr lang="tr-TR" altLang="tr-TR" sz="32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Sâlih</a:t>
            </a:r>
            <a:r>
              <a:rPr lang="tr-TR" altLang="tr-TR" sz="32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Kişilerle </a:t>
            </a:r>
            <a:r>
              <a:rPr lang="tr-TR" altLang="tr-TR" sz="32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Tevessül</a:t>
            </a:r>
          </a:p>
          <a:p>
            <a:pPr lvl="0" algn="just" defTabSz="914400" eaLnBrk="0" fontAlgn="base" hangingPunct="0">
              <a:lnSpc>
                <a:spcPct val="150000"/>
              </a:lnSpc>
              <a:spcBef>
                <a:spcPct val="0"/>
              </a:spcBef>
              <a:spcAft>
                <a:spcPct val="0"/>
              </a:spcAft>
              <a:buClrTx/>
              <a:buSzTx/>
              <a:tabLst>
                <a:tab pos="5754688" algn="r"/>
              </a:tabLst>
            </a:pPr>
            <a:r>
              <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Onların </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birbirine zıt tarzdaki görüş farklılıklarının sebebi,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Ebû</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Hanife ve İmam Muhammed’in bu tür ifadeleri Allah üzerine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vucubiyet</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ve Allah’tan başkası adına yemin şeklinde yorumlarken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Ebû</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Yusuf’un bunu bir icbar ve yemin türü olarak değil “hürmetine” şeklinde yorumlamasıdır</a:t>
            </a:r>
            <a:r>
              <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	</a:t>
            </a:r>
            <a:endPar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61557116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Unvan 1"/>
          <p:cNvSpPr>
            <a:spLocks noGrp="1"/>
          </p:cNvSpPr>
          <p:nvPr>
            <p:ph type="ctrTitle"/>
          </p:nvPr>
        </p:nvSpPr>
        <p:spPr>
          <a:xfrm>
            <a:off x="1751012" y="299802"/>
            <a:ext cx="8689976" cy="779489"/>
          </a:xfrm>
        </p:spPr>
        <p:txBody>
          <a:bodyPr>
            <a:noAutofit/>
          </a:bodyPr>
          <a:lstStyle/>
          <a:p>
            <a:pPr algn="ctr"/>
            <a:r>
              <a:rPr lang="tr-TR" sz="4000" b="1" dirty="0" smtClean="0"/>
              <a:t/>
            </a:r>
            <a:br>
              <a:rPr lang="tr-TR" sz="4000" b="1" dirty="0" smtClean="0"/>
            </a:br>
            <a:r>
              <a:rPr lang="tr-TR" altLang="tr-TR" sz="4000" b="1"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Üzerinde </a:t>
            </a:r>
            <a:r>
              <a:rPr lang="tr-TR" altLang="tr-TR" sz="4000" b="1"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ihtilaf edilen </a:t>
            </a:r>
            <a:r>
              <a:rPr lang="tr-TR" altLang="tr-TR" sz="4000" b="1"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tevessül </a:t>
            </a:r>
            <a:r>
              <a:rPr lang="tr-TR" altLang="tr-TR" sz="4000" b="1"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çeşitleri</a:t>
            </a:r>
            <a:endParaRPr lang="tr-TR" sz="4000" b="1" dirty="0"/>
          </a:p>
        </p:txBody>
      </p:sp>
      <p:sp>
        <p:nvSpPr>
          <p:cNvPr id="3" name="Alt Başlık 2"/>
          <p:cNvSpPr>
            <a:spLocks noGrp="1"/>
          </p:cNvSpPr>
          <p:nvPr>
            <p:ph type="subTitle" idx="1"/>
          </p:nvPr>
        </p:nvSpPr>
        <p:spPr>
          <a:xfrm>
            <a:off x="1751012" y="1573967"/>
            <a:ext cx="8689976" cy="4916774"/>
          </a:xfrm>
        </p:spPr>
        <p:txBody>
          <a:bodyPr>
            <a:noAutofit/>
          </a:bodyPr>
          <a:lstStyle/>
          <a:p>
            <a:pPr algn="just"/>
            <a:r>
              <a:rPr lang="tr-TR" sz="2900" b="1" dirty="0" smtClean="0">
                <a:solidFill>
                  <a:schemeClr val="tx1"/>
                </a:solidFill>
                <a:latin typeface="Arial" panose="020B0604020202020204" pitchFamily="34" charset="0"/>
                <a:cs typeface="Arial" panose="020B0604020202020204" pitchFamily="34" charset="0"/>
              </a:rPr>
              <a:t>11. HAFTA  </a:t>
            </a:r>
            <a:endParaRPr lang="tr-TR" sz="2900" b="1" dirty="0" smtClean="0">
              <a:solidFill>
                <a:schemeClr val="tx1"/>
              </a:solidFill>
              <a:latin typeface="Arial" panose="020B0604020202020204" pitchFamily="34" charset="0"/>
              <a:cs typeface="Arial" panose="020B0604020202020204" pitchFamily="34" charset="0"/>
            </a:endParaRPr>
          </a:p>
          <a:p>
            <a:pPr lvl="0" algn="ctr" defTabSz="914400" eaLnBrk="0" fontAlgn="base" hangingPunct="0">
              <a:lnSpc>
                <a:spcPct val="150000"/>
              </a:lnSpc>
              <a:spcBef>
                <a:spcPct val="0"/>
              </a:spcBef>
              <a:spcAft>
                <a:spcPct val="0"/>
              </a:spcAft>
              <a:buClrTx/>
              <a:buSzTx/>
              <a:tabLst>
                <a:tab pos="5754688" algn="r"/>
              </a:tabLst>
            </a:pPr>
            <a:r>
              <a:rPr lang="tr-TR" altLang="tr-TR" sz="32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Allah </a:t>
            </a:r>
            <a:r>
              <a:rPr lang="tr-TR" altLang="tr-TR" sz="32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Rasûlü</a:t>
            </a:r>
            <a:r>
              <a:rPr lang="tr-TR" altLang="tr-TR" sz="32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(s.) ve </a:t>
            </a:r>
            <a:r>
              <a:rPr lang="tr-TR" altLang="tr-TR" sz="32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Sâlih</a:t>
            </a:r>
            <a:r>
              <a:rPr lang="tr-TR" altLang="tr-TR" sz="32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Kişilerle </a:t>
            </a:r>
            <a:r>
              <a:rPr lang="tr-TR" altLang="tr-TR" sz="32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Tevessül</a:t>
            </a:r>
          </a:p>
          <a:p>
            <a:pPr lvl="0" algn="just" defTabSz="914400" eaLnBrk="0" fontAlgn="base" hangingPunct="0">
              <a:lnSpc>
                <a:spcPct val="150000"/>
              </a:lnSpc>
              <a:spcBef>
                <a:spcPct val="0"/>
              </a:spcBef>
              <a:spcAft>
                <a:spcPct val="0"/>
              </a:spcAft>
              <a:buClrTx/>
              <a:buSzTx/>
              <a:tabLst>
                <a:tab pos="5754688" algn="r"/>
              </a:tabLst>
            </a:pP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İbn</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Teymiyye</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Muhammed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Abduh</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M.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Reşîd</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Rızâ</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gibi isimler, Allah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Rasûlü</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(s.)’nün ve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sâlihlerin</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makam ve derecesiyle tevessülü Allah’a yapılan tazime benzeterek caiz görmezler. Tevessülle ilişkilendirilen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âyetlerde</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zâtla</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tevessüle dair bir işaret bulunmadığını, bu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âyetlerin</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mü’minleri</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sâlih</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amel yapmaya teşvik ettiğini söylerler</a:t>
            </a:r>
            <a:r>
              <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	</a:t>
            </a:r>
            <a:endPar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44027456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Unvan 1"/>
          <p:cNvSpPr>
            <a:spLocks noGrp="1"/>
          </p:cNvSpPr>
          <p:nvPr>
            <p:ph type="ctrTitle"/>
          </p:nvPr>
        </p:nvSpPr>
        <p:spPr>
          <a:xfrm>
            <a:off x="1751012" y="299802"/>
            <a:ext cx="8689976" cy="779489"/>
          </a:xfrm>
        </p:spPr>
        <p:txBody>
          <a:bodyPr>
            <a:noAutofit/>
          </a:bodyPr>
          <a:lstStyle/>
          <a:p>
            <a:pPr algn="ctr"/>
            <a:r>
              <a:rPr lang="tr-TR" sz="4000" b="1" dirty="0" smtClean="0"/>
              <a:t/>
            </a:r>
            <a:br>
              <a:rPr lang="tr-TR" sz="4000" b="1" dirty="0" smtClean="0"/>
            </a:br>
            <a:r>
              <a:rPr lang="tr-TR" altLang="tr-TR" sz="4000" b="1"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Üzerinde </a:t>
            </a:r>
            <a:r>
              <a:rPr lang="tr-TR" altLang="tr-TR" sz="4000" b="1"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ihtilaf edilen </a:t>
            </a:r>
            <a:r>
              <a:rPr lang="tr-TR" altLang="tr-TR" sz="4000" b="1"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tevessül </a:t>
            </a:r>
            <a:r>
              <a:rPr lang="tr-TR" altLang="tr-TR" sz="4000" b="1"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çeşitleri</a:t>
            </a:r>
            <a:endParaRPr lang="tr-TR" sz="4000" b="1" dirty="0"/>
          </a:p>
        </p:txBody>
      </p:sp>
      <p:sp>
        <p:nvSpPr>
          <p:cNvPr id="3" name="Alt Başlık 2"/>
          <p:cNvSpPr>
            <a:spLocks noGrp="1"/>
          </p:cNvSpPr>
          <p:nvPr>
            <p:ph type="subTitle" idx="1"/>
          </p:nvPr>
        </p:nvSpPr>
        <p:spPr>
          <a:xfrm>
            <a:off x="1751012" y="1573967"/>
            <a:ext cx="8689976" cy="4916774"/>
          </a:xfrm>
        </p:spPr>
        <p:txBody>
          <a:bodyPr>
            <a:noAutofit/>
          </a:bodyPr>
          <a:lstStyle/>
          <a:p>
            <a:pPr algn="just"/>
            <a:r>
              <a:rPr lang="tr-TR" sz="2900" b="1" dirty="0" smtClean="0">
                <a:solidFill>
                  <a:schemeClr val="tx1"/>
                </a:solidFill>
                <a:latin typeface="Arial" panose="020B0604020202020204" pitchFamily="34" charset="0"/>
                <a:cs typeface="Arial" panose="020B0604020202020204" pitchFamily="34" charset="0"/>
              </a:rPr>
              <a:t>11. HAFTA  </a:t>
            </a:r>
            <a:endParaRPr lang="tr-TR" sz="2900" b="1" dirty="0" smtClean="0">
              <a:solidFill>
                <a:schemeClr val="tx1"/>
              </a:solidFill>
              <a:latin typeface="Arial" panose="020B0604020202020204" pitchFamily="34" charset="0"/>
              <a:cs typeface="Arial" panose="020B0604020202020204" pitchFamily="34" charset="0"/>
            </a:endParaRPr>
          </a:p>
          <a:p>
            <a:pPr lvl="0" algn="ctr" defTabSz="914400" eaLnBrk="0" fontAlgn="base" hangingPunct="0">
              <a:lnSpc>
                <a:spcPct val="150000"/>
              </a:lnSpc>
              <a:spcBef>
                <a:spcPct val="0"/>
              </a:spcBef>
              <a:spcAft>
                <a:spcPct val="0"/>
              </a:spcAft>
              <a:buClrTx/>
              <a:buSzTx/>
              <a:tabLst>
                <a:tab pos="5754688" algn="r"/>
              </a:tabLst>
            </a:pPr>
            <a:r>
              <a:rPr lang="tr-TR" altLang="tr-TR" sz="32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Allah </a:t>
            </a:r>
            <a:r>
              <a:rPr lang="tr-TR" altLang="tr-TR" sz="32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Rasûlü</a:t>
            </a:r>
            <a:r>
              <a:rPr lang="tr-TR" altLang="tr-TR" sz="32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(s.) ve </a:t>
            </a:r>
            <a:r>
              <a:rPr lang="tr-TR" altLang="tr-TR" sz="32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Sâlih</a:t>
            </a:r>
            <a:r>
              <a:rPr lang="tr-TR" altLang="tr-TR" sz="32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Kişilerle </a:t>
            </a:r>
            <a:r>
              <a:rPr lang="tr-TR" altLang="tr-TR" sz="32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Tevessül</a:t>
            </a:r>
          </a:p>
          <a:p>
            <a:pPr lvl="0" algn="just" defTabSz="914400" eaLnBrk="0" fontAlgn="base" hangingPunct="0">
              <a:lnSpc>
                <a:spcPct val="150000"/>
              </a:lnSpc>
              <a:spcBef>
                <a:spcPct val="0"/>
              </a:spcBef>
              <a:spcAft>
                <a:spcPct val="0"/>
              </a:spcAft>
              <a:buClrTx/>
              <a:buSzTx/>
              <a:tabLst>
                <a:tab pos="5754688" algn="r"/>
              </a:tabLst>
            </a:pP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Âlûsi</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ise peygamberlerin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zâtı</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ve mertebesi ile tevessülü meşru görürken diğer insanların mertebesi ile tevessül edilemeyeceğini, zira bir kulun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velî</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olup olmadığını veya Allah katındaki mertebesini ancak Allah’ın bilebileceğini, dolayısıyla böyle bir tevessülün Allah’a karşı cüret olduğunu iddia eder</a:t>
            </a:r>
            <a:r>
              <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	</a:t>
            </a:r>
            <a:endPar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5880721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Unvan 1"/>
          <p:cNvSpPr>
            <a:spLocks noGrp="1"/>
          </p:cNvSpPr>
          <p:nvPr>
            <p:ph type="ctrTitle"/>
          </p:nvPr>
        </p:nvSpPr>
        <p:spPr>
          <a:xfrm>
            <a:off x="1751012" y="299802"/>
            <a:ext cx="8689976" cy="779489"/>
          </a:xfrm>
        </p:spPr>
        <p:txBody>
          <a:bodyPr>
            <a:noAutofit/>
          </a:bodyPr>
          <a:lstStyle/>
          <a:p>
            <a:pPr algn="ctr"/>
            <a:r>
              <a:rPr lang="tr-TR" sz="4000" b="1" dirty="0" smtClean="0"/>
              <a:t/>
            </a:r>
            <a:br>
              <a:rPr lang="tr-TR" sz="4000" b="1" dirty="0" smtClean="0"/>
            </a:br>
            <a:r>
              <a:rPr lang="tr-TR" altLang="tr-TR" sz="4000" b="1"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Üzerinde </a:t>
            </a:r>
            <a:r>
              <a:rPr lang="tr-TR" altLang="tr-TR" sz="4000" b="1"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ihtilaf edilen </a:t>
            </a:r>
            <a:r>
              <a:rPr lang="tr-TR" altLang="tr-TR" sz="4000" b="1"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tevessül </a:t>
            </a:r>
            <a:r>
              <a:rPr lang="tr-TR" altLang="tr-TR" sz="4000" b="1"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çeşitleri</a:t>
            </a:r>
            <a:endParaRPr lang="tr-TR" sz="4000" b="1" dirty="0"/>
          </a:p>
        </p:txBody>
      </p:sp>
      <p:sp>
        <p:nvSpPr>
          <p:cNvPr id="3" name="Alt Başlık 2"/>
          <p:cNvSpPr>
            <a:spLocks noGrp="1"/>
          </p:cNvSpPr>
          <p:nvPr>
            <p:ph type="subTitle" idx="1"/>
          </p:nvPr>
        </p:nvSpPr>
        <p:spPr>
          <a:xfrm>
            <a:off x="1751012" y="1573967"/>
            <a:ext cx="8689976" cy="4916774"/>
          </a:xfrm>
        </p:spPr>
        <p:txBody>
          <a:bodyPr>
            <a:noAutofit/>
          </a:bodyPr>
          <a:lstStyle/>
          <a:p>
            <a:pPr algn="just"/>
            <a:r>
              <a:rPr lang="tr-TR" sz="2900" b="1" dirty="0" smtClean="0">
                <a:solidFill>
                  <a:schemeClr val="tx1"/>
                </a:solidFill>
                <a:latin typeface="Arial" panose="020B0604020202020204" pitchFamily="34" charset="0"/>
                <a:cs typeface="Arial" panose="020B0604020202020204" pitchFamily="34" charset="0"/>
              </a:rPr>
              <a:t>11. HAFTA  </a:t>
            </a:r>
            <a:endParaRPr lang="tr-TR" sz="2900" b="1" dirty="0" smtClean="0">
              <a:solidFill>
                <a:schemeClr val="tx1"/>
              </a:solidFill>
              <a:latin typeface="Arial" panose="020B0604020202020204" pitchFamily="34" charset="0"/>
              <a:cs typeface="Arial" panose="020B0604020202020204" pitchFamily="34" charset="0"/>
            </a:endParaRPr>
          </a:p>
          <a:p>
            <a:pPr lvl="0" algn="ctr" defTabSz="914400" eaLnBrk="0" fontAlgn="base" hangingPunct="0">
              <a:lnSpc>
                <a:spcPct val="150000"/>
              </a:lnSpc>
              <a:spcBef>
                <a:spcPct val="0"/>
              </a:spcBef>
              <a:spcAft>
                <a:spcPct val="0"/>
              </a:spcAft>
              <a:buClrTx/>
              <a:buSzTx/>
              <a:tabLst>
                <a:tab pos="5754688" algn="r"/>
              </a:tabLst>
            </a:pPr>
            <a:r>
              <a:rPr lang="tr-TR" altLang="tr-TR" sz="32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Allah </a:t>
            </a:r>
            <a:r>
              <a:rPr lang="tr-TR" altLang="tr-TR" sz="32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Rasûlü</a:t>
            </a:r>
            <a:r>
              <a:rPr lang="tr-TR" altLang="tr-TR" sz="32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(s.) ve </a:t>
            </a:r>
            <a:r>
              <a:rPr lang="tr-TR" altLang="tr-TR" sz="32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Sâlih</a:t>
            </a:r>
            <a:r>
              <a:rPr lang="tr-TR" altLang="tr-TR" sz="32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Kişilerle </a:t>
            </a:r>
            <a:r>
              <a:rPr lang="tr-TR" altLang="tr-TR" sz="32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Tevessül</a:t>
            </a:r>
          </a:p>
          <a:p>
            <a:pPr lvl="0" algn="just" defTabSz="914400" eaLnBrk="0" fontAlgn="base" hangingPunct="0">
              <a:lnSpc>
                <a:spcPct val="150000"/>
              </a:lnSpc>
              <a:spcBef>
                <a:spcPct val="0"/>
              </a:spcBef>
              <a:spcAft>
                <a:spcPct val="0"/>
              </a:spcAft>
              <a:buClrTx/>
              <a:buSzTx/>
              <a:tabLst>
                <a:tab pos="5754688" algn="r"/>
              </a:tabLst>
            </a:pP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Selef âlimleri istimdat konusunda da benzer düşüncelere sahiptirler. Dua edildiğinde “Yetiş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Yâ</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Muhammed, yetiş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Yâ</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Abdulkâdir</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Geylânî</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Hızır” gibi ifadeler, adı anılan kişilerin, Tanrı’nın yerine konulması veya Allah’tan alacaklı olması anlamına geldiğini ileri sürerler</a:t>
            </a:r>
            <a:r>
              <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	</a:t>
            </a:r>
            <a:endPar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4447550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Unvan 1"/>
          <p:cNvSpPr>
            <a:spLocks noGrp="1"/>
          </p:cNvSpPr>
          <p:nvPr>
            <p:ph type="ctrTitle"/>
          </p:nvPr>
        </p:nvSpPr>
        <p:spPr>
          <a:xfrm>
            <a:off x="1751012" y="299802"/>
            <a:ext cx="8689976" cy="779489"/>
          </a:xfrm>
        </p:spPr>
        <p:txBody>
          <a:bodyPr>
            <a:noAutofit/>
          </a:bodyPr>
          <a:lstStyle/>
          <a:p>
            <a:pPr algn="ctr"/>
            <a:r>
              <a:rPr lang="tr-TR" sz="4000" b="1" dirty="0" smtClean="0"/>
              <a:t/>
            </a:r>
            <a:br>
              <a:rPr lang="tr-TR" sz="4000" b="1" dirty="0" smtClean="0"/>
            </a:br>
            <a:r>
              <a:rPr lang="tr-TR" altLang="tr-TR" sz="4000" b="1"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Üzerinde </a:t>
            </a:r>
            <a:r>
              <a:rPr lang="tr-TR" altLang="tr-TR" sz="4000" b="1"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ihtilaf edilen </a:t>
            </a:r>
            <a:r>
              <a:rPr lang="tr-TR" altLang="tr-TR" sz="4000" b="1"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tevessül </a:t>
            </a:r>
            <a:r>
              <a:rPr lang="tr-TR" altLang="tr-TR" sz="4000" b="1"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çeşitleri</a:t>
            </a:r>
            <a:endParaRPr lang="tr-TR" sz="4000" b="1" dirty="0"/>
          </a:p>
        </p:txBody>
      </p:sp>
      <p:sp>
        <p:nvSpPr>
          <p:cNvPr id="3" name="Alt Başlık 2"/>
          <p:cNvSpPr>
            <a:spLocks noGrp="1"/>
          </p:cNvSpPr>
          <p:nvPr>
            <p:ph type="subTitle" idx="1"/>
          </p:nvPr>
        </p:nvSpPr>
        <p:spPr>
          <a:xfrm>
            <a:off x="1751012" y="1573967"/>
            <a:ext cx="8689976" cy="4916774"/>
          </a:xfrm>
        </p:spPr>
        <p:txBody>
          <a:bodyPr>
            <a:noAutofit/>
          </a:bodyPr>
          <a:lstStyle/>
          <a:p>
            <a:pPr algn="just"/>
            <a:r>
              <a:rPr lang="tr-TR" sz="2900" b="1" dirty="0" smtClean="0">
                <a:solidFill>
                  <a:schemeClr val="tx1"/>
                </a:solidFill>
                <a:latin typeface="Arial" panose="020B0604020202020204" pitchFamily="34" charset="0"/>
                <a:cs typeface="Arial" panose="020B0604020202020204" pitchFamily="34" charset="0"/>
              </a:rPr>
              <a:t>11. HAFTA  </a:t>
            </a:r>
            <a:endParaRPr lang="tr-TR" sz="2900" b="1" dirty="0" smtClean="0">
              <a:solidFill>
                <a:schemeClr val="tx1"/>
              </a:solidFill>
              <a:latin typeface="Arial" panose="020B0604020202020204" pitchFamily="34" charset="0"/>
              <a:cs typeface="Arial" panose="020B0604020202020204" pitchFamily="34" charset="0"/>
            </a:endParaRPr>
          </a:p>
          <a:p>
            <a:pPr lvl="0" algn="ctr" defTabSz="914400" eaLnBrk="0" fontAlgn="base" hangingPunct="0">
              <a:lnSpc>
                <a:spcPct val="150000"/>
              </a:lnSpc>
              <a:spcBef>
                <a:spcPct val="0"/>
              </a:spcBef>
              <a:spcAft>
                <a:spcPct val="0"/>
              </a:spcAft>
              <a:buClrTx/>
              <a:buSzTx/>
              <a:tabLst>
                <a:tab pos="5754688" algn="r"/>
              </a:tabLst>
            </a:pPr>
            <a:r>
              <a:rPr lang="tr-TR" altLang="tr-TR" sz="32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Allah </a:t>
            </a:r>
            <a:r>
              <a:rPr lang="tr-TR" altLang="tr-TR" sz="32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Rasûlü</a:t>
            </a:r>
            <a:r>
              <a:rPr lang="tr-TR" altLang="tr-TR" sz="32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(s.) ve </a:t>
            </a:r>
            <a:r>
              <a:rPr lang="tr-TR" altLang="tr-TR" sz="32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Sâlih</a:t>
            </a:r>
            <a:r>
              <a:rPr lang="tr-TR" altLang="tr-TR" sz="32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Kişilerle </a:t>
            </a:r>
            <a:r>
              <a:rPr lang="tr-TR" altLang="tr-TR" sz="32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Tevessül</a:t>
            </a:r>
          </a:p>
          <a:p>
            <a:pPr lvl="0" algn="just" defTabSz="914400" eaLnBrk="0" fontAlgn="base" hangingPunct="0">
              <a:lnSpc>
                <a:spcPct val="150000"/>
              </a:lnSpc>
              <a:spcBef>
                <a:spcPct val="0"/>
              </a:spcBef>
              <a:spcAft>
                <a:spcPct val="0"/>
              </a:spcAft>
              <a:buClrTx/>
              <a:buSzTx/>
              <a:tabLst>
                <a:tab pos="5754688" algn="r"/>
              </a:tabLst>
            </a:pPr>
            <a:r>
              <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Bu </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tarz tevessüldeki temel tartışma mevzuları; </a:t>
            </a:r>
            <a:endPar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endParaRPr>
          </a:p>
          <a:p>
            <a:pPr lvl="0" algn="just" defTabSz="914400" eaLnBrk="0" fontAlgn="base" hangingPunct="0">
              <a:lnSpc>
                <a:spcPct val="150000"/>
              </a:lnSpc>
              <a:spcBef>
                <a:spcPct val="0"/>
              </a:spcBef>
              <a:spcAft>
                <a:spcPct val="0"/>
              </a:spcAft>
              <a:buClrTx/>
              <a:buSzTx/>
              <a:tabLst>
                <a:tab pos="5754688" algn="r"/>
              </a:tabLst>
            </a:pPr>
            <a:r>
              <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 Allah’tan </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başkası adına yemin, </a:t>
            </a:r>
            <a:endPar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endParaRPr>
          </a:p>
          <a:p>
            <a:pPr lvl="0" algn="just" defTabSz="914400" eaLnBrk="0" fontAlgn="base" hangingPunct="0">
              <a:lnSpc>
                <a:spcPct val="150000"/>
              </a:lnSpc>
              <a:spcBef>
                <a:spcPct val="0"/>
              </a:spcBef>
              <a:spcAft>
                <a:spcPct val="0"/>
              </a:spcAft>
              <a:buClrTx/>
              <a:buSzTx/>
              <a:tabLst>
                <a:tab pos="5754688" algn="r"/>
              </a:tabLst>
            </a:pPr>
            <a:r>
              <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 Allah </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üzerinde hak iddiası </a:t>
            </a:r>
            <a:r>
              <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 </a:t>
            </a:r>
          </a:p>
          <a:p>
            <a:pPr lvl="0" algn="just" defTabSz="914400" eaLnBrk="0" fontAlgn="base" hangingPunct="0">
              <a:lnSpc>
                <a:spcPct val="150000"/>
              </a:lnSpc>
              <a:spcBef>
                <a:spcPct val="0"/>
              </a:spcBef>
              <a:spcAft>
                <a:spcPct val="0"/>
              </a:spcAft>
              <a:buClrTx/>
              <a:buSzTx/>
              <a:tabLst>
                <a:tab pos="5754688" algn="r"/>
              </a:tabLst>
            </a:pPr>
            <a:r>
              <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 Allah’tan </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başkasından yardım dileme şeklindeki algılardır. </a:t>
            </a:r>
            <a:r>
              <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	</a:t>
            </a:r>
            <a:endPar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51153731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Unvan 1"/>
          <p:cNvSpPr>
            <a:spLocks noGrp="1"/>
          </p:cNvSpPr>
          <p:nvPr>
            <p:ph type="ctrTitle"/>
          </p:nvPr>
        </p:nvSpPr>
        <p:spPr>
          <a:xfrm>
            <a:off x="1751012" y="299802"/>
            <a:ext cx="8689976" cy="779489"/>
          </a:xfrm>
        </p:spPr>
        <p:txBody>
          <a:bodyPr>
            <a:noAutofit/>
          </a:bodyPr>
          <a:lstStyle/>
          <a:p>
            <a:pPr algn="ctr"/>
            <a:r>
              <a:rPr lang="tr-TR" sz="4000" b="1" dirty="0" smtClean="0"/>
              <a:t/>
            </a:r>
            <a:br>
              <a:rPr lang="tr-TR" sz="4000" b="1" dirty="0" smtClean="0"/>
            </a:br>
            <a:r>
              <a:rPr lang="tr-TR" altLang="tr-TR" sz="4000" b="1"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Üzerinde </a:t>
            </a:r>
            <a:r>
              <a:rPr lang="tr-TR" altLang="tr-TR" sz="4000" b="1"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ihtilaf edilen </a:t>
            </a:r>
            <a:r>
              <a:rPr lang="tr-TR" altLang="tr-TR" sz="4000" b="1"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tevessül </a:t>
            </a:r>
            <a:r>
              <a:rPr lang="tr-TR" altLang="tr-TR" sz="4000" b="1"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çeşitleri</a:t>
            </a:r>
            <a:endParaRPr lang="tr-TR" sz="4000" b="1" dirty="0"/>
          </a:p>
        </p:txBody>
      </p:sp>
      <p:sp>
        <p:nvSpPr>
          <p:cNvPr id="3" name="Alt Başlık 2"/>
          <p:cNvSpPr>
            <a:spLocks noGrp="1"/>
          </p:cNvSpPr>
          <p:nvPr>
            <p:ph type="subTitle" idx="1"/>
          </p:nvPr>
        </p:nvSpPr>
        <p:spPr>
          <a:xfrm>
            <a:off x="1751012" y="1573967"/>
            <a:ext cx="8689976" cy="4916774"/>
          </a:xfrm>
        </p:spPr>
        <p:txBody>
          <a:bodyPr>
            <a:noAutofit/>
          </a:bodyPr>
          <a:lstStyle/>
          <a:p>
            <a:pPr algn="just"/>
            <a:r>
              <a:rPr lang="tr-TR" sz="2900" b="1" dirty="0" smtClean="0">
                <a:solidFill>
                  <a:schemeClr val="tx1"/>
                </a:solidFill>
                <a:latin typeface="Arial" panose="020B0604020202020204" pitchFamily="34" charset="0"/>
                <a:cs typeface="Arial" panose="020B0604020202020204" pitchFamily="34" charset="0"/>
              </a:rPr>
              <a:t>11. HAFTA  </a:t>
            </a:r>
            <a:endParaRPr lang="tr-TR" sz="2900" b="1" dirty="0" smtClean="0">
              <a:solidFill>
                <a:schemeClr val="tx1"/>
              </a:solidFill>
              <a:latin typeface="Arial" panose="020B0604020202020204" pitchFamily="34" charset="0"/>
              <a:cs typeface="Arial" panose="020B0604020202020204" pitchFamily="34" charset="0"/>
            </a:endParaRPr>
          </a:p>
          <a:p>
            <a:pPr lvl="0" algn="ctr" defTabSz="914400" eaLnBrk="0" fontAlgn="base" hangingPunct="0">
              <a:lnSpc>
                <a:spcPct val="150000"/>
              </a:lnSpc>
              <a:spcBef>
                <a:spcPct val="0"/>
              </a:spcBef>
              <a:spcAft>
                <a:spcPct val="0"/>
              </a:spcAft>
              <a:buClrTx/>
              <a:buSzTx/>
              <a:tabLst>
                <a:tab pos="5754688" algn="r"/>
              </a:tabLst>
            </a:pPr>
            <a:r>
              <a:rPr lang="tr-TR" altLang="tr-TR" sz="32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Allah </a:t>
            </a:r>
            <a:r>
              <a:rPr lang="tr-TR" altLang="tr-TR" sz="32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Rasûlü</a:t>
            </a:r>
            <a:r>
              <a:rPr lang="tr-TR" altLang="tr-TR" sz="32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(s.) ve </a:t>
            </a:r>
            <a:r>
              <a:rPr lang="tr-TR" altLang="tr-TR" sz="32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Sâlih</a:t>
            </a:r>
            <a:r>
              <a:rPr lang="tr-TR" altLang="tr-TR" sz="32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Kişilerle </a:t>
            </a:r>
            <a:r>
              <a:rPr lang="tr-TR" altLang="tr-TR" sz="32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Tevessül</a:t>
            </a:r>
          </a:p>
          <a:p>
            <a:pPr lvl="0" algn="just" defTabSz="914400" eaLnBrk="0" fontAlgn="base" hangingPunct="0">
              <a:lnSpc>
                <a:spcPct val="150000"/>
              </a:lnSpc>
              <a:spcBef>
                <a:spcPct val="0"/>
              </a:spcBef>
              <a:spcAft>
                <a:spcPct val="0"/>
              </a:spcAft>
              <a:buClrTx/>
              <a:buSzTx/>
              <a:tabLst>
                <a:tab pos="5754688" algn="r"/>
              </a:tabLst>
            </a:pP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Buradaki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Bi</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hürmeti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seyyidi’l-mürselîn</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“….hakkı için..”, “yetiş ya…..” gibi ifadelerle yapılan dualarda acaba kelimelerin lafız anlamı mı kastedilmektedir? </a:t>
            </a:r>
            <a:endPar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endParaRPr>
          </a:p>
          <a:p>
            <a:pPr lvl="0" algn="just" defTabSz="914400" eaLnBrk="0" fontAlgn="base" hangingPunct="0">
              <a:lnSpc>
                <a:spcPct val="150000"/>
              </a:lnSpc>
              <a:spcBef>
                <a:spcPct val="0"/>
              </a:spcBef>
              <a:spcAft>
                <a:spcPct val="0"/>
              </a:spcAft>
              <a:buClrTx/>
              <a:buSzTx/>
              <a:tabLst>
                <a:tab pos="5754688" algn="r"/>
              </a:tabLst>
            </a:pPr>
            <a:r>
              <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Sorgulanması </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ya da bu ifadelerden lafız anlamları kastediliyorsa düzeltilmesi gereken husus budur</a:t>
            </a:r>
            <a:r>
              <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	</a:t>
            </a:r>
            <a:endPar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12892475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Unvan 1"/>
          <p:cNvSpPr>
            <a:spLocks noGrp="1"/>
          </p:cNvSpPr>
          <p:nvPr>
            <p:ph type="ctrTitle"/>
          </p:nvPr>
        </p:nvSpPr>
        <p:spPr>
          <a:xfrm>
            <a:off x="1751012" y="299802"/>
            <a:ext cx="8689976" cy="779489"/>
          </a:xfrm>
        </p:spPr>
        <p:txBody>
          <a:bodyPr>
            <a:noAutofit/>
          </a:bodyPr>
          <a:lstStyle/>
          <a:p>
            <a:pPr algn="ctr"/>
            <a:r>
              <a:rPr lang="tr-TR" sz="4000" b="1" dirty="0" smtClean="0"/>
              <a:t/>
            </a:r>
            <a:br>
              <a:rPr lang="tr-TR" sz="4000" b="1" dirty="0" smtClean="0"/>
            </a:br>
            <a:r>
              <a:rPr lang="tr-TR" altLang="tr-TR" sz="4000" b="1"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Üzerinde </a:t>
            </a:r>
            <a:r>
              <a:rPr lang="tr-TR" altLang="tr-TR" sz="4000" b="1"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ihtilaf edilen </a:t>
            </a:r>
            <a:r>
              <a:rPr lang="tr-TR" altLang="tr-TR" sz="4000" b="1"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tevessül </a:t>
            </a:r>
            <a:r>
              <a:rPr lang="tr-TR" altLang="tr-TR" sz="4000" b="1"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çeşitleri</a:t>
            </a:r>
            <a:endParaRPr lang="tr-TR" sz="4000" b="1" dirty="0"/>
          </a:p>
        </p:txBody>
      </p:sp>
      <p:sp>
        <p:nvSpPr>
          <p:cNvPr id="3" name="Alt Başlık 2"/>
          <p:cNvSpPr>
            <a:spLocks noGrp="1"/>
          </p:cNvSpPr>
          <p:nvPr>
            <p:ph type="subTitle" idx="1"/>
          </p:nvPr>
        </p:nvSpPr>
        <p:spPr>
          <a:xfrm>
            <a:off x="1751012" y="1573967"/>
            <a:ext cx="8689976" cy="4916774"/>
          </a:xfrm>
        </p:spPr>
        <p:txBody>
          <a:bodyPr>
            <a:noAutofit/>
          </a:bodyPr>
          <a:lstStyle/>
          <a:p>
            <a:pPr algn="just"/>
            <a:r>
              <a:rPr lang="tr-TR" sz="2900" b="1" dirty="0" smtClean="0">
                <a:solidFill>
                  <a:schemeClr val="tx1"/>
                </a:solidFill>
                <a:latin typeface="Arial" panose="020B0604020202020204" pitchFamily="34" charset="0"/>
                <a:cs typeface="Arial" panose="020B0604020202020204" pitchFamily="34" charset="0"/>
              </a:rPr>
              <a:t>11. HAFTA  </a:t>
            </a:r>
            <a:endParaRPr lang="tr-TR" sz="2900" b="1" dirty="0" smtClean="0">
              <a:solidFill>
                <a:schemeClr val="tx1"/>
              </a:solidFill>
              <a:latin typeface="Arial" panose="020B0604020202020204" pitchFamily="34" charset="0"/>
              <a:cs typeface="Arial" panose="020B0604020202020204" pitchFamily="34" charset="0"/>
            </a:endParaRPr>
          </a:p>
          <a:p>
            <a:pPr lvl="0" algn="ctr" defTabSz="914400" eaLnBrk="0" fontAlgn="base" hangingPunct="0">
              <a:lnSpc>
                <a:spcPct val="150000"/>
              </a:lnSpc>
              <a:spcBef>
                <a:spcPct val="0"/>
              </a:spcBef>
              <a:spcAft>
                <a:spcPct val="0"/>
              </a:spcAft>
              <a:buClrTx/>
              <a:buSzTx/>
              <a:tabLst>
                <a:tab pos="5754688" algn="r"/>
              </a:tabLst>
            </a:pPr>
            <a:r>
              <a:rPr lang="tr-TR" altLang="tr-TR" sz="32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Allah </a:t>
            </a:r>
            <a:r>
              <a:rPr lang="tr-TR" altLang="tr-TR" sz="32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Rasûlü</a:t>
            </a:r>
            <a:r>
              <a:rPr lang="tr-TR" altLang="tr-TR" sz="32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(s.) ve </a:t>
            </a:r>
            <a:r>
              <a:rPr lang="tr-TR" altLang="tr-TR" sz="32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Sâlih</a:t>
            </a:r>
            <a:r>
              <a:rPr lang="tr-TR" altLang="tr-TR" sz="32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Kişilerle </a:t>
            </a:r>
            <a:r>
              <a:rPr lang="tr-TR" altLang="tr-TR" sz="32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Tevessül</a:t>
            </a:r>
          </a:p>
          <a:p>
            <a:pPr lvl="0" algn="just" defTabSz="914400" eaLnBrk="0" fontAlgn="base" hangingPunct="0">
              <a:lnSpc>
                <a:spcPct val="150000"/>
              </a:lnSpc>
              <a:spcBef>
                <a:spcPct val="0"/>
              </a:spcBef>
              <a:spcAft>
                <a:spcPct val="0"/>
              </a:spcAft>
              <a:buClrTx/>
              <a:buSzTx/>
              <a:tabLst>
                <a:tab pos="5754688" algn="r"/>
              </a:tabLst>
            </a:pP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Sûfîlere</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göre biraz önceki tevessül çeşitleri, duaya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makbuliyet</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kazandırma gayretidir. </a:t>
            </a:r>
            <a:endPar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endParaRPr>
          </a:p>
          <a:p>
            <a:pPr lvl="0" algn="just" defTabSz="914400" eaLnBrk="0" fontAlgn="base" hangingPunct="0">
              <a:lnSpc>
                <a:spcPct val="150000"/>
              </a:lnSpc>
              <a:spcBef>
                <a:spcPct val="0"/>
              </a:spcBef>
              <a:spcAft>
                <a:spcPct val="0"/>
              </a:spcAft>
              <a:buClrTx/>
              <a:buSzTx/>
              <a:tabLst>
                <a:tab pos="5754688" algn="r"/>
              </a:tabLst>
            </a:pPr>
            <a:r>
              <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Kur’an’da </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Allah’ı sevenlerin peygamberine itaat etmeleri emredilmiş ve ona uyanları Cenâb-ı Hakk’ın seveceği bildirilmiştir</a:t>
            </a:r>
            <a:r>
              <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	</a:t>
            </a:r>
            <a:endPar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19845598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Unvan 1"/>
          <p:cNvSpPr>
            <a:spLocks noGrp="1"/>
          </p:cNvSpPr>
          <p:nvPr>
            <p:ph type="ctrTitle"/>
          </p:nvPr>
        </p:nvSpPr>
        <p:spPr>
          <a:xfrm>
            <a:off x="1751012" y="299802"/>
            <a:ext cx="8689976" cy="779489"/>
          </a:xfrm>
        </p:spPr>
        <p:txBody>
          <a:bodyPr>
            <a:noAutofit/>
          </a:bodyPr>
          <a:lstStyle/>
          <a:p>
            <a:pPr algn="ctr"/>
            <a:r>
              <a:rPr lang="tr-TR" sz="4000" b="1" dirty="0" smtClean="0"/>
              <a:t/>
            </a:r>
            <a:br>
              <a:rPr lang="tr-TR" sz="4000" b="1" dirty="0" smtClean="0"/>
            </a:br>
            <a:r>
              <a:rPr lang="tr-TR" altLang="tr-TR" sz="4000" b="1"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Üzerinde </a:t>
            </a:r>
            <a:r>
              <a:rPr lang="tr-TR" altLang="tr-TR" sz="4000" b="1"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ihtilaf edilen </a:t>
            </a:r>
            <a:r>
              <a:rPr lang="tr-TR" altLang="tr-TR" sz="4000" b="1"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tevessül </a:t>
            </a:r>
            <a:r>
              <a:rPr lang="tr-TR" altLang="tr-TR" sz="4000" b="1"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çeşitleri</a:t>
            </a:r>
            <a:endParaRPr lang="tr-TR" sz="4000" b="1" dirty="0"/>
          </a:p>
        </p:txBody>
      </p:sp>
      <p:sp>
        <p:nvSpPr>
          <p:cNvPr id="3" name="Alt Başlık 2"/>
          <p:cNvSpPr>
            <a:spLocks noGrp="1"/>
          </p:cNvSpPr>
          <p:nvPr>
            <p:ph type="subTitle" idx="1"/>
          </p:nvPr>
        </p:nvSpPr>
        <p:spPr>
          <a:xfrm>
            <a:off x="1751012" y="1573967"/>
            <a:ext cx="8689976" cy="4916774"/>
          </a:xfrm>
        </p:spPr>
        <p:txBody>
          <a:bodyPr>
            <a:noAutofit/>
          </a:bodyPr>
          <a:lstStyle/>
          <a:p>
            <a:pPr algn="just"/>
            <a:r>
              <a:rPr lang="tr-TR" sz="2900" b="1" dirty="0" smtClean="0">
                <a:solidFill>
                  <a:schemeClr val="tx1"/>
                </a:solidFill>
                <a:latin typeface="Arial" panose="020B0604020202020204" pitchFamily="34" charset="0"/>
                <a:cs typeface="Arial" panose="020B0604020202020204" pitchFamily="34" charset="0"/>
              </a:rPr>
              <a:t>11. HAFTA  </a:t>
            </a:r>
            <a:endParaRPr lang="tr-TR" sz="2900" b="1" dirty="0" smtClean="0">
              <a:solidFill>
                <a:schemeClr val="tx1"/>
              </a:solidFill>
              <a:latin typeface="Arial" panose="020B0604020202020204" pitchFamily="34" charset="0"/>
              <a:cs typeface="Arial" panose="020B0604020202020204" pitchFamily="34" charset="0"/>
            </a:endParaRPr>
          </a:p>
          <a:p>
            <a:pPr lvl="0" algn="ctr" defTabSz="914400" eaLnBrk="0" fontAlgn="base" hangingPunct="0">
              <a:lnSpc>
                <a:spcPct val="150000"/>
              </a:lnSpc>
              <a:spcBef>
                <a:spcPct val="0"/>
              </a:spcBef>
              <a:spcAft>
                <a:spcPct val="0"/>
              </a:spcAft>
              <a:buClrTx/>
              <a:buSzTx/>
              <a:tabLst>
                <a:tab pos="5754688" algn="r"/>
              </a:tabLst>
            </a:pPr>
            <a:r>
              <a:rPr lang="tr-TR" altLang="tr-TR" sz="32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Allah </a:t>
            </a:r>
            <a:r>
              <a:rPr lang="tr-TR" altLang="tr-TR" sz="32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Rasûlü</a:t>
            </a:r>
            <a:r>
              <a:rPr lang="tr-TR" altLang="tr-TR" sz="32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(s.) ve </a:t>
            </a:r>
            <a:r>
              <a:rPr lang="tr-TR" altLang="tr-TR" sz="32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Sâlih</a:t>
            </a:r>
            <a:r>
              <a:rPr lang="tr-TR" altLang="tr-TR" sz="32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Kişilerle </a:t>
            </a:r>
            <a:r>
              <a:rPr lang="tr-TR" altLang="tr-TR" sz="32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Tevessül</a:t>
            </a:r>
          </a:p>
          <a:p>
            <a:pPr lvl="0" algn="just" defTabSz="914400" eaLnBrk="0" fontAlgn="base" hangingPunct="0">
              <a:lnSpc>
                <a:spcPct val="150000"/>
              </a:lnSpc>
              <a:spcBef>
                <a:spcPct val="0"/>
              </a:spcBef>
              <a:spcAft>
                <a:spcPct val="0"/>
              </a:spcAft>
              <a:buClrTx/>
              <a:buSzTx/>
              <a:tabLst>
                <a:tab pos="5754688" algn="r"/>
              </a:tabLst>
            </a:pPr>
            <a:r>
              <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Peygamberlerin </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zatıyla ve onlardan dua istemek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sûretiyle</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tevessül </a:t>
            </a:r>
            <a:r>
              <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konusundaki misallerden biri şu </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hadis-i </a:t>
            </a:r>
            <a:r>
              <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şeriftir:	</a:t>
            </a:r>
            <a:endPar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21398390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Unvan 1"/>
          <p:cNvSpPr>
            <a:spLocks noGrp="1"/>
          </p:cNvSpPr>
          <p:nvPr>
            <p:ph type="ctrTitle"/>
          </p:nvPr>
        </p:nvSpPr>
        <p:spPr>
          <a:xfrm>
            <a:off x="1751012" y="299802"/>
            <a:ext cx="8689976" cy="779489"/>
          </a:xfrm>
        </p:spPr>
        <p:txBody>
          <a:bodyPr>
            <a:noAutofit/>
          </a:bodyPr>
          <a:lstStyle/>
          <a:p>
            <a:pPr algn="ctr"/>
            <a:r>
              <a:rPr lang="tr-TR" sz="4000" b="1" dirty="0" smtClean="0"/>
              <a:t/>
            </a:r>
            <a:br>
              <a:rPr lang="tr-TR" sz="4000" b="1" dirty="0" smtClean="0"/>
            </a:br>
            <a:r>
              <a:rPr lang="tr-TR" altLang="tr-TR" sz="4000" b="1"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Üzerinde </a:t>
            </a:r>
            <a:r>
              <a:rPr lang="tr-TR" altLang="tr-TR" sz="4000" b="1"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ihtilaf edilen </a:t>
            </a:r>
            <a:r>
              <a:rPr lang="tr-TR" altLang="tr-TR" sz="4000" b="1"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tevessül </a:t>
            </a:r>
            <a:r>
              <a:rPr lang="tr-TR" altLang="tr-TR" sz="4000" b="1"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çeşitleri</a:t>
            </a:r>
            <a:endParaRPr lang="tr-TR" sz="4000" b="1" dirty="0"/>
          </a:p>
        </p:txBody>
      </p:sp>
      <p:sp>
        <p:nvSpPr>
          <p:cNvPr id="3" name="Alt Başlık 2"/>
          <p:cNvSpPr>
            <a:spLocks noGrp="1"/>
          </p:cNvSpPr>
          <p:nvPr>
            <p:ph type="subTitle" idx="1"/>
          </p:nvPr>
        </p:nvSpPr>
        <p:spPr>
          <a:xfrm>
            <a:off x="1751012" y="1573967"/>
            <a:ext cx="8689976" cy="4916774"/>
          </a:xfrm>
        </p:spPr>
        <p:txBody>
          <a:bodyPr>
            <a:noAutofit/>
          </a:bodyPr>
          <a:lstStyle/>
          <a:p>
            <a:pPr algn="just"/>
            <a:r>
              <a:rPr lang="tr-TR" sz="2900" b="1" dirty="0" smtClean="0">
                <a:solidFill>
                  <a:schemeClr val="tx1"/>
                </a:solidFill>
                <a:latin typeface="Arial" panose="020B0604020202020204" pitchFamily="34" charset="0"/>
                <a:cs typeface="Arial" panose="020B0604020202020204" pitchFamily="34" charset="0"/>
              </a:rPr>
              <a:t>11. HAFTA  </a:t>
            </a:r>
            <a:endParaRPr lang="tr-TR" sz="2900" b="1" dirty="0" smtClean="0">
              <a:solidFill>
                <a:schemeClr val="tx1"/>
              </a:solidFill>
              <a:latin typeface="Arial" panose="020B0604020202020204" pitchFamily="34" charset="0"/>
              <a:cs typeface="Arial" panose="020B0604020202020204" pitchFamily="34" charset="0"/>
            </a:endParaRPr>
          </a:p>
          <a:p>
            <a:pPr lvl="0" algn="ctr" defTabSz="914400" eaLnBrk="0" fontAlgn="base" hangingPunct="0">
              <a:lnSpc>
                <a:spcPct val="150000"/>
              </a:lnSpc>
              <a:spcBef>
                <a:spcPct val="0"/>
              </a:spcBef>
              <a:spcAft>
                <a:spcPct val="0"/>
              </a:spcAft>
              <a:buClrTx/>
              <a:buSzTx/>
              <a:tabLst>
                <a:tab pos="5754688" algn="r"/>
              </a:tabLst>
            </a:pPr>
            <a:r>
              <a:rPr lang="tr-TR" altLang="tr-TR" sz="32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Allah </a:t>
            </a:r>
            <a:r>
              <a:rPr lang="tr-TR" altLang="tr-TR" sz="32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Rasûlü</a:t>
            </a:r>
            <a:r>
              <a:rPr lang="tr-TR" altLang="tr-TR" sz="32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(s.) ve </a:t>
            </a:r>
            <a:r>
              <a:rPr lang="tr-TR" altLang="tr-TR" sz="32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Sâlih</a:t>
            </a:r>
            <a:r>
              <a:rPr lang="tr-TR" altLang="tr-TR" sz="32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Kişilerle </a:t>
            </a:r>
            <a:r>
              <a:rPr lang="tr-TR" altLang="tr-TR" sz="32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Tevessül</a:t>
            </a:r>
          </a:p>
          <a:p>
            <a:pPr lvl="0" algn="just" defTabSz="914400" eaLnBrk="0" fontAlgn="base" hangingPunct="0">
              <a:lnSpc>
                <a:spcPct val="150000"/>
              </a:lnSpc>
              <a:spcBef>
                <a:spcPct val="0"/>
              </a:spcBef>
              <a:spcAft>
                <a:spcPct val="0"/>
              </a:spcAft>
              <a:buClrTx/>
              <a:buSzTx/>
              <a:tabLst>
                <a:tab pos="5754688" algn="r"/>
              </a:tabLst>
            </a:pPr>
            <a:r>
              <a:rPr lang="tr-TR" altLang="tr-TR" sz="28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Bir âmâ, </a:t>
            </a:r>
            <a:r>
              <a:rPr lang="tr-TR" altLang="tr-TR" sz="28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Rasûlullah</a:t>
            </a:r>
            <a:r>
              <a:rPr lang="tr-TR" altLang="tr-TR" sz="28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(s.)’ne gelerek,</a:t>
            </a:r>
          </a:p>
          <a:p>
            <a:pPr marL="342900" lvl="0" indent="-342900" algn="just" defTabSz="914400" eaLnBrk="0" fontAlgn="base" hangingPunct="0">
              <a:lnSpc>
                <a:spcPct val="150000"/>
              </a:lnSpc>
              <a:spcBef>
                <a:spcPct val="0"/>
              </a:spcBef>
              <a:spcAft>
                <a:spcPct val="0"/>
              </a:spcAft>
              <a:buClrTx/>
              <a:buSzTx/>
              <a:buFontTx/>
              <a:buChar char="-"/>
              <a:tabLst>
                <a:tab pos="5754688" algn="r"/>
              </a:tabLst>
            </a:pPr>
            <a:r>
              <a:rPr lang="tr-TR" altLang="tr-TR" sz="2800" b="1" cap="none" dirty="0" err="1"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Yâ</a:t>
            </a:r>
            <a:r>
              <a:rPr lang="tr-TR" altLang="tr-TR" sz="28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 </a:t>
            </a:r>
            <a:r>
              <a:rPr lang="tr-TR" altLang="tr-TR" sz="28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Rasûlallah</a:t>
            </a:r>
            <a:r>
              <a:rPr lang="tr-TR" altLang="tr-TR" sz="28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Görmemem bana çok zor geliyor. Benim için Allah’a dua et de gözümdeki hastalığı gidersin!” dedi. </a:t>
            </a:r>
          </a:p>
          <a:p>
            <a:pPr lvl="0" algn="just" defTabSz="914400" eaLnBrk="0" fontAlgn="base" hangingPunct="0">
              <a:lnSpc>
                <a:spcPct val="150000"/>
              </a:lnSpc>
              <a:spcBef>
                <a:spcPct val="0"/>
              </a:spcBef>
              <a:spcAft>
                <a:spcPct val="0"/>
              </a:spcAft>
              <a:buClrTx/>
              <a:buSzTx/>
              <a:tabLst>
                <a:tab pos="5754688" algn="r"/>
              </a:tabLst>
            </a:pPr>
            <a:r>
              <a:rPr lang="tr-TR" altLang="tr-TR" sz="28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	</a:t>
            </a:r>
            <a:endParaRPr lang="tr-TR" altLang="tr-TR" sz="28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01813196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Unvan 1"/>
          <p:cNvSpPr>
            <a:spLocks noGrp="1"/>
          </p:cNvSpPr>
          <p:nvPr>
            <p:ph type="ctrTitle"/>
          </p:nvPr>
        </p:nvSpPr>
        <p:spPr>
          <a:xfrm>
            <a:off x="1751012" y="520702"/>
            <a:ext cx="8689976" cy="1068256"/>
          </a:xfrm>
        </p:spPr>
        <p:txBody>
          <a:bodyPr>
            <a:normAutofit/>
          </a:bodyPr>
          <a:lstStyle/>
          <a:p>
            <a:pPr algn="ctr"/>
            <a:r>
              <a:rPr lang="tr-TR" sz="4400" b="1" dirty="0"/>
              <a:t>Tevessül şirk midir?</a:t>
            </a:r>
            <a:endParaRPr lang="tr-TR" b="1" dirty="0"/>
          </a:p>
        </p:txBody>
      </p:sp>
      <p:sp>
        <p:nvSpPr>
          <p:cNvPr id="3" name="Alt Başlık 2"/>
          <p:cNvSpPr>
            <a:spLocks noGrp="1"/>
          </p:cNvSpPr>
          <p:nvPr>
            <p:ph type="subTitle" idx="1"/>
          </p:nvPr>
        </p:nvSpPr>
        <p:spPr>
          <a:xfrm>
            <a:off x="1751012" y="2038663"/>
            <a:ext cx="8689976" cy="4452078"/>
          </a:xfrm>
        </p:spPr>
        <p:txBody>
          <a:bodyPr>
            <a:noAutofit/>
          </a:bodyPr>
          <a:lstStyle/>
          <a:p>
            <a:pPr algn="just"/>
            <a:r>
              <a:rPr lang="tr-TR" sz="2900" b="1" dirty="0" smtClean="0">
                <a:solidFill>
                  <a:schemeClr val="tx1"/>
                </a:solidFill>
                <a:latin typeface="Arial" panose="020B0604020202020204" pitchFamily="34" charset="0"/>
                <a:cs typeface="Arial" panose="020B0604020202020204" pitchFamily="34" charset="0"/>
              </a:rPr>
              <a:t>11. HAFTA  </a:t>
            </a:r>
            <a:endParaRPr lang="tr-TR" sz="2900" b="1" dirty="0" smtClean="0">
              <a:solidFill>
                <a:schemeClr val="tx1"/>
              </a:solidFill>
              <a:latin typeface="Arial" panose="020B0604020202020204" pitchFamily="34" charset="0"/>
              <a:cs typeface="Arial" panose="020B0604020202020204" pitchFamily="34" charset="0"/>
            </a:endParaRPr>
          </a:p>
          <a:p>
            <a:pPr lvl="0" defTabSz="914400" eaLnBrk="0" fontAlgn="base" hangingPunct="0">
              <a:lnSpc>
                <a:spcPct val="150000"/>
              </a:lnSpc>
              <a:spcBef>
                <a:spcPct val="0"/>
              </a:spcBef>
              <a:spcAft>
                <a:spcPct val="0"/>
              </a:spcAft>
              <a:buClrTx/>
              <a:buSzTx/>
              <a:tabLst>
                <a:tab pos="5754688" algn="r"/>
              </a:tabLst>
            </a:pP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Tevessül lügatte vesile edinmek demektir. Vesile ise yakınlık, yaklaşmak için vasıta kılınan şey, şefaat, anlamlarına gelir.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Teşeffu</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teveccüh,  istimdat,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isti‘âne</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istigase</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yakın anlamlı diğer terimlerdir</a:t>
            </a:r>
            <a:r>
              <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	</a:t>
            </a:r>
            <a:endPar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80541889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Unvan 1"/>
          <p:cNvSpPr>
            <a:spLocks noGrp="1"/>
          </p:cNvSpPr>
          <p:nvPr>
            <p:ph type="ctrTitle"/>
          </p:nvPr>
        </p:nvSpPr>
        <p:spPr>
          <a:xfrm>
            <a:off x="1751012" y="299802"/>
            <a:ext cx="8689976" cy="779489"/>
          </a:xfrm>
        </p:spPr>
        <p:txBody>
          <a:bodyPr>
            <a:noAutofit/>
          </a:bodyPr>
          <a:lstStyle/>
          <a:p>
            <a:pPr algn="ctr"/>
            <a:r>
              <a:rPr lang="tr-TR" sz="4000" b="1" dirty="0" smtClean="0"/>
              <a:t/>
            </a:r>
            <a:br>
              <a:rPr lang="tr-TR" sz="4000" b="1" dirty="0" smtClean="0"/>
            </a:br>
            <a:r>
              <a:rPr lang="tr-TR" altLang="tr-TR" sz="4000" b="1"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Üzerinde </a:t>
            </a:r>
            <a:r>
              <a:rPr lang="tr-TR" altLang="tr-TR" sz="4000" b="1"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ihtilaf edilen </a:t>
            </a:r>
            <a:r>
              <a:rPr lang="tr-TR" altLang="tr-TR" sz="4000" b="1"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tevessül </a:t>
            </a:r>
            <a:r>
              <a:rPr lang="tr-TR" altLang="tr-TR" sz="4000" b="1"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çeşitleri</a:t>
            </a:r>
            <a:endParaRPr lang="tr-TR" sz="4000" b="1" dirty="0"/>
          </a:p>
        </p:txBody>
      </p:sp>
      <p:sp>
        <p:nvSpPr>
          <p:cNvPr id="3" name="Alt Başlık 2"/>
          <p:cNvSpPr>
            <a:spLocks noGrp="1"/>
          </p:cNvSpPr>
          <p:nvPr>
            <p:ph type="subTitle" idx="1"/>
          </p:nvPr>
        </p:nvSpPr>
        <p:spPr>
          <a:xfrm>
            <a:off x="1751012" y="1573967"/>
            <a:ext cx="8689976" cy="4916774"/>
          </a:xfrm>
        </p:spPr>
        <p:txBody>
          <a:bodyPr>
            <a:noAutofit/>
          </a:bodyPr>
          <a:lstStyle/>
          <a:p>
            <a:pPr algn="just"/>
            <a:r>
              <a:rPr lang="tr-TR" sz="2900" b="1" dirty="0" smtClean="0">
                <a:solidFill>
                  <a:schemeClr val="tx1"/>
                </a:solidFill>
                <a:latin typeface="Arial" panose="020B0604020202020204" pitchFamily="34" charset="0"/>
                <a:cs typeface="Arial" panose="020B0604020202020204" pitchFamily="34" charset="0"/>
              </a:rPr>
              <a:t>11. HAFTA  </a:t>
            </a:r>
            <a:endParaRPr lang="tr-TR" sz="2900" b="1" dirty="0" smtClean="0">
              <a:solidFill>
                <a:schemeClr val="tx1"/>
              </a:solidFill>
              <a:latin typeface="Arial" panose="020B0604020202020204" pitchFamily="34" charset="0"/>
              <a:cs typeface="Arial" panose="020B0604020202020204" pitchFamily="34" charset="0"/>
            </a:endParaRPr>
          </a:p>
          <a:p>
            <a:pPr lvl="0" algn="ctr" defTabSz="914400" eaLnBrk="0" fontAlgn="base" hangingPunct="0">
              <a:lnSpc>
                <a:spcPct val="150000"/>
              </a:lnSpc>
              <a:spcBef>
                <a:spcPct val="0"/>
              </a:spcBef>
              <a:spcAft>
                <a:spcPct val="0"/>
              </a:spcAft>
              <a:buClrTx/>
              <a:buSzTx/>
              <a:tabLst>
                <a:tab pos="5754688" algn="r"/>
              </a:tabLst>
            </a:pPr>
            <a:r>
              <a:rPr lang="tr-TR" altLang="tr-TR" sz="32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Allah </a:t>
            </a:r>
            <a:r>
              <a:rPr lang="tr-TR" altLang="tr-TR" sz="32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Rasûlü</a:t>
            </a:r>
            <a:r>
              <a:rPr lang="tr-TR" altLang="tr-TR" sz="32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(s.) ve </a:t>
            </a:r>
            <a:r>
              <a:rPr lang="tr-TR" altLang="tr-TR" sz="32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Sâlih</a:t>
            </a:r>
            <a:r>
              <a:rPr lang="tr-TR" altLang="tr-TR" sz="32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Kişilerle </a:t>
            </a:r>
            <a:r>
              <a:rPr lang="tr-TR" altLang="tr-TR" sz="32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Tevessül</a:t>
            </a:r>
          </a:p>
          <a:p>
            <a:pPr marL="342900" lvl="0" indent="-342900" algn="just" defTabSz="914400" eaLnBrk="0" fontAlgn="base" hangingPunct="0">
              <a:lnSpc>
                <a:spcPct val="150000"/>
              </a:lnSpc>
              <a:spcBef>
                <a:spcPct val="0"/>
              </a:spcBef>
              <a:spcAft>
                <a:spcPct val="0"/>
              </a:spcAft>
              <a:buClrTx/>
              <a:buSzTx/>
              <a:buFontTx/>
              <a:buChar char="-"/>
              <a:tabLst>
                <a:tab pos="5754688" algn="r"/>
              </a:tabLst>
            </a:pPr>
            <a:r>
              <a:rPr lang="tr-TR" altLang="tr-TR" sz="28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Dilersen sabret, bu senin için daha hayırlıdır</a:t>
            </a:r>
            <a:r>
              <a:rPr lang="tr-TR" altLang="tr-TR" sz="28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 Buyurunca </a:t>
            </a:r>
            <a:r>
              <a:rPr lang="tr-TR" altLang="tr-TR" sz="28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âmâ,</a:t>
            </a:r>
          </a:p>
          <a:p>
            <a:pPr lvl="0" algn="just" defTabSz="914400" eaLnBrk="0" fontAlgn="base" hangingPunct="0">
              <a:lnSpc>
                <a:spcPct val="150000"/>
              </a:lnSpc>
              <a:spcBef>
                <a:spcPct val="0"/>
              </a:spcBef>
              <a:spcAft>
                <a:spcPct val="0"/>
              </a:spcAft>
              <a:buClrTx/>
              <a:buSzTx/>
              <a:tabLst>
                <a:tab pos="5754688" algn="r"/>
              </a:tabLst>
            </a:pPr>
            <a:r>
              <a:rPr lang="tr-TR" altLang="tr-TR" sz="28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a:t>
            </a:r>
            <a:r>
              <a:rPr lang="tr-TR" altLang="tr-TR" sz="28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Yâ</a:t>
            </a:r>
            <a:r>
              <a:rPr lang="tr-TR" altLang="tr-TR" sz="28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a:t>
            </a:r>
            <a:r>
              <a:rPr lang="tr-TR" altLang="tr-TR" sz="28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Rasûlallâh</a:t>
            </a:r>
            <a:r>
              <a:rPr lang="tr-TR" altLang="tr-TR" sz="28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elimden tutup götürecek kimsem yok. Bu hâl bana meşakkat veriyor. Lütfen gözlerimin açılması için </a:t>
            </a:r>
            <a:r>
              <a:rPr lang="tr-TR" altLang="tr-TR" sz="28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duâ</a:t>
            </a:r>
            <a:r>
              <a:rPr lang="tr-TR" altLang="tr-TR" sz="28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ediniz!” deyince Peygamber Efendimiz (s.) şöyle buyurdu:</a:t>
            </a:r>
          </a:p>
          <a:p>
            <a:pPr lvl="0" algn="just" defTabSz="914400" eaLnBrk="0" fontAlgn="base" hangingPunct="0">
              <a:lnSpc>
                <a:spcPct val="150000"/>
              </a:lnSpc>
              <a:spcBef>
                <a:spcPct val="0"/>
              </a:spcBef>
              <a:spcAft>
                <a:spcPct val="0"/>
              </a:spcAft>
              <a:buClrTx/>
              <a:buSzTx/>
              <a:tabLst>
                <a:tab pos="5754688" algn="r"/>
              </a:tabLst>
            </a:pPr>
            <a:endPar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endParaRPr>
          </a:p>
          <a:p>
            <a:pPr lvl="0" algn="just" defTabSz="914400" eaLnBrk="0" fontAlgn="base" hangingPunct="0">
              <a:lnSpc>
                <a:spcPct val="150000"/>
              </a:lnSpc>
              <a:spcBef>
                <a:spcPct val="0"/>
              </a:spcBef>
              <a:spcAft>
                <a:spcPct val="0"/>
              </a:spcAft>
              <a:buClrTx/>
              <a:buSzTx/>
              <a:tabLst>
                <a:tab pos="5754688" algn="r"/>
              </a:tabLst>
            </a:pPr>
            <a:r>
              <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	</a:t>
            </a:r>
            <a:endPar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24995096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Unvan 1"/>
          <p:cNvSpPr>
            <a:spLocks noGrp="1"/>
          </p:cNvSpPr>
          <p:nvPr>
            <p:ph type="ctrTitle"/>
          </p:nvPr>
        </p:nvSpPr>
        <p:spPr>
          <a:xfrm>
            <a:off x="1751012" y="299802"/>
            <a:ext cx="8689976" cy="779489"/>
          </a:xfrm>
        </p:spPr>
        <p:txBody>
          <a:bodyPr>
            <a:noAutofit/>
          </a:bodyPr>
          <a:lstStyle/>
          <a:p>
            <a:pPr algn="ctr"/>
            <a:r>
              <a:rPr lang="tr-TR" sz="4000" b="1" dirty="0" smtClean="0"/>
              <a:t/>
            </a:r>
            <a:br>
              <a:rPr lang="tr-TR" sz="4000" b="1" dirty="0" smtClean="0"/>
            </a:br>
            <a:r>
              <a:rPr lang="tr-TR" altLang="tr-TR" sz="4000" b="1"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Üzerinde </a:t>
            </a:r>
            <a:r>
              <a:rPr lang="tr-TR" altLang="tr-TR" sz="4000" b="1"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ihtilaf edilen </a:t>
            </a:r>
            <a:r>
              <a:rPr lang="tr-TR" altLang="tr-TR" sz="4000" b="1"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tevessül </a:t>
            </a:r>
            <a:r>
              <a:rPr lang="tr-TR" altLang="tr-TR" sz="4000" b="1"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çeşitleri</a:t>
            </a:r>
            <a:endParaRPr lang="tr-TR" sz="4000" b="1" dirty="0"/>
          </a:p>
        </p:txBody>
      </p:sp>
      <p:sp>
        <p:nvSpPr>
          <p:cNvPr id="3" name="Alt Başlık 2"/>
          <p:cNvSpPr>
            <a:spLocks noGrp="1"/>
          </p:cNvSpPr>
          <p:nvPr>
            <p:ph type="subTitle" idx="1"/>
          </p:nvPr>
        </p:nvSpPr>
        <p:spPr>
          <a:xfrm>
            <a:off x="1751012" y="1573967"/>
            <a:ext cx="8689976" cy="4916774"/>
          </a:xfrm>
        </p:spPr>
        <p:txBody>
          <a:bodyPr>
            <a:noAutofit/>
          </a:bodyPr>
          <a:lstStyle/>
          <a:p>
            <a:pPr lvl="0" algn="ctr" defTabSz="914400" eaLnBrk="0" fontAlgn="base" hangingPunct="0">
              <a:lnSpc>
                <a:spcPct val="150000"/>
              </a:lnSpc>
              <a:spcBef>
                <a:spcPct val="0"/>
              </a:spcBef>
              <a:spcAft>
                <a:spcPct val="0"/>
              </a:spcAft>
              <a:buClrTx/>
              <a:buSzTx/>
              <a:tabLst>
                <a:tab pos="5754688" algn="r"/>
              </a:tabLst>
            </a:pPr>
            <a:r>
              <a:rPr lang="tr-TR" altLang="tr-TR" sz="32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Allah </a:t>
            </a:r>
            <a:r>
              <a:rPr lang="tr-TR" altLang="tr-TR" sz="32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Rasûlü</a:t>
            </a:r>
            <a:r>
              <a:rPr lang="tr-TR" altLang="tr-TR" sz="32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(s.) ve </a:t>
            </a:r>
            <a:r>
              <a:rPr lang="tr-TR" altLang="tr-TR" sz="32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Sâlih</a:t>
            </a:r>
            <a:r>
              <a:rPr lang="tr-TR" altLang="tr-TR" sz="32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Kişilerle </a:t>
            </a:r>
            <a:r>
              <a:rPr lang="tr-TR" altLang="tr-TR" sz="32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Tevessül</a:t>
            </a:r>
          </a:p>
          <a:p>
            <a:pPr lvl="0" algn="just" defTabSz="914400" eaLnBrk="0" fontAlgn="base" hangingPunct="0">
              <a:lnSpc>
                <a:spcPct val="150000"/>
              </a:lnSpc>
              <a:spcBef>
                <a:spcPct val="0"/>
              </a:spcBef>
              <a:spcAft>
                <a:spcPct val="0"/>
              </a:spcAft>
              <a:buClrTx/>
              <a:buSzTx/>
              <a:tabLst>
                <a:tab pos="5754688" algn="r"/>
              </a:tabLst>
            </a:pPr>
            <a:r>
              <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Git abdest al! Sonra iki rekât namaz kıl! Ardından da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Allahım</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Nebin Muhammed’le Sana yöneliyorum… Ey Muhammed! Gözlerimin açılması için şefaatçi olmanı istiyorum.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Allahım</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Resulünün şefaatini kabul buyur’ diye dua et. Her dara düştüğünde böyle yap” buyurmuştur. Hâkim’in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rivâyetinde</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âmânın gözü görür bir hâlde ayağa kalktığı ziyadesi de bulunmaktadır. </a:t>
            </a:r>
            <a:r>
              <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	</a:t>
            </a:r>
            <a:endPar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02967226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Unvan 1"/>
          <p:cNvSpPr>
            <a:spLocks noGrp="1"/>
          </p:cNvSpPr>
          <p:nvPr>
            <p:ph type="ctrTitle"/>
          </p:nvPr>
        </p:nvSpPr>
        <p:spPr>
          <a:xfrm>
            <a:off x="1751012" y="299802"/>
            <a:ext cx="8689976" cy="779489"/>
          </a:xfrm>
        </p:spPr>
        <p:txBody>
          <a:bodyPr>
            <a:noAutofit/>
          </a:bodyPr>
          <a:lstStyle/>
          <a:p>
            <a:pPr algn="ctr"/>
            <a:r>
              <a:rPr lang="tr-TR" sz="4000" b="1" dirty="0" smtClean="0"/>
              <a:t/>
            </a:r>
            <a:br>
              <a:rPr lang="tr-TR" sz="4000" b="1" dirty="0" smtClean="0"/>
            </a:br>
            <a:r>
              <a:rPr lang="tr-TR" altLang="tr-TR" sz="4000" b="1"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Üzerinde </a:t>
            </a:r>
            <a:r>
              <a:rPr lang="tr-TR" altLang="tr-TR" sz="4000" b="1"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ihtilaf edilen </a:t>
            </a:r>
            <a:r>
              <a:rPr lang="tr-TR" altLang="tr-TR" sz="4000" b="1"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tevessül </a:t>
            </a:r>
            <a:r>
              <a:rPr lang="tr-TR" altLang="tr-TR" sz="4000" b="1"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çeşitleri</a:t>
            </a:r>
            <a:endParaRPr lang="tr-TR" sz="4000" b="1" dirty="0"/>
          </a:p>
        </p:txBody>
      </p:sp>
      <p:sp>
        <p:nvSpPr>
          <p:cNvPr id="3" name="Alt Başlık 2"/>
          <p:cNvSpPr>
            <a:spLocks noGrp="1"/>
          </p:cNvSpPr>
          <p:nvPr>
            <p:ph type="subTitle" idx="1"/>
          </p:nvPr>
        </p:nvSpPr>
        <p:spPr>
          <a:xfrm>
            <a:off x="1751012" y="1573967"/>
            <a:ext cx="8689976" cy="4916774"/>
          </a:xfrm>
        </p:spPr>
        <p:txBody>
          <a:bodyPr>
            <a:noAutofit/>
          </a:bodyPr>
          <a:lstStyle/>
          <a:p>
            <a:pPr lvl="0" algn="ctr" defTabSz="914400" eaLnBrk="0" fontAlgn="base" hangingPunct="0">
              <a:lnSpc>
                <a:spcPct val="150000"/>
              </a:lnSpc>
              <a:spcBef>
                <a:spcPct val="0"/>
              </a:spcBef>
              <a:spcAft>
                <a:spcPct val="0"/>
              </a:spcAft>
              <a:buClrTx/>
              <a:buSzTx/>
              <a:tabLst>
                <a:tab pos="5754688" algn="r"/>
              </a:tabLst>
            </a:pPr>
            <a:r>
              <a:rPr lang="tr-TR" altLang="tr-TR" sz="32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Allah </a:t>
            </a:r>
            <a:r>
              <a:rPr lang="tr-TR" altLang="tr-TR" sz="32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Rasûlü</a:t>
            </a:r>
            <a:r>
              <a:rPr lang="tr-TR" altLang="tr-TR" sz="32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(s.) ve </a:t>
            </a:r>
            <a:r>
              <a:rPr lang="tr-TR" altLang="tr-TR" sz="32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Sâlih</a:t>
            </a:r>
            <a:r>
              <a:rPr lang="tr-TR" altLang="tr-TR" sz="32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Kişilerle </a:t>
            </a:r>
            <a:r>
              <a:rPr lang="tr-TR" altLang="tr-TR" sz="32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Tevessül</a:t>
            </a:r>
          </a:p>
          <a:p>
            <a:pPr lvl="0" algn="just" defTabSz="914400" eaLnBrk="0" fontAlgn="base" hangingPunct="0">
              <a:lnSpc>
                <a:spcPct val="150000"/>
              </a:lnSpc>
              <a:spcBef>
                <a:spcPct val="0"/>
              </a:spcBef>
              <a:spcAft>
                <a:spcPct val="0"/>
              </a:spcAft>
              <a:buClrTx/>
              <a:buSzTx/>
              <a:tabLst>
                <a:tab pos="5754688" algn="r"/>
              </a:tabLst>
            </a:pPr>
            <a:r>
              <a:rPr lang="tr-TR" altLang="tr-TR" sz="28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Tevessülde, Allah’tan başkasına yemin ya da tazimi ifade eden kavramların zahiri anlamında değerlendirilmemesi gerektiği hususunda Allah </a:t>
            </a:r>
            <a:r>
              <a:rPr lang="tr-TR" altLang="tr-TR" sz="28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Rasûlü</a:t>
            </a:r>
            <a:r>
              <a:rPr lang="tr-TR" altLang="tr-TR" sz="28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(s.)’nün şu duası misal gösterilmektedir</a:t>
            </a:r>
            <a:r>
              <a:rPr lang="tr-TR" altLang="tr-TR" sz="28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	</a:t>
            </a:r>
            <a:endParaRPr lang="tr-TR" altLang="tr-TR" sz="28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84090251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Unvan 1"/>
          <p:cNvSpPr>
            <a:spLocks noGrp="1"/>
          </p:cNvSpPr>
          <p:nvPr>
            <p:ph type="ctrTitle"/>
          </p:nvPr>
        </p:nvSpPr>
        <p:spPr>
          <a:xfrm>
            <a:off x="1751012" y="299802"/>
            <a:ext cx="8689976" cy="779489"/>
          </a:xfrm>
        </p:spPr>
        <p:txBody>
          <a:bodyPr>
            <a:noAutofit/>
          </a:bodyPr>
          <a:lstStyle/>
          <a:p>
            <a:pPr algn="ctr"/>
            <a:r>
              <a:rPr lang="tr-TR" sz="4000" b="1" dirty="0" smtClean="0"/>
              <a:t/>
            </a:r>
            <a:br>
              <a:rPr lang="tr-TR" sz="4000" b="1" dirty="0" smtClean="0"/>
            </a:br>
            <a:r>
              <a:rPr lang="tr-TR" altLang="tr-TR" sz="4000" b="1"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Üzerinde </a:t>
            </a:r>
            <a:r>
              <a:rPr lang="tr-TR" altLang="tr-TR" sz="4000" b="1"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ihtilaf edilen </a:t>
            </a:r>
            <a:r>
              <a:rPr lang="tr-TR" altLang="tr-TR" sz="4000" b="1"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tevessül </a:t>
            </a:r>
            <a:r>
              <a:rPr lang="tr-TR" altLang="tr-TR" sz="4000" b="1"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çeşitleri</a:t>
            </a:r>
            <a:endParaRPr lang="tr-TR" sz="4000" b="1" dirty="0"/>
          </a:p>
        </p:txBody>
      </p:sp>
      <p:sp>
        <p:nvSpPr>
          <p:cNvPr id="3" name="Alt Başlık 2"/>
          <p:cNvSpPr>
            <a:spLocks noGrp="1"/>
          </p:cNvSpPr>
          <p:nvPr>
            <p:ph type="subTitle" idx="1"/>
          </p:nvPr>
        </p:nvSpPr>
        <p:spPr>
          <a:xfrm>
            <a:off x="1751012" y="1573967"/>
            <a:ext cx="8689976" cy="4916774"/>
          </a:xfrm>
        </p:spPr>
        <p:txBody>
          <a:bodyPr>
            <a:noAutofit/>
          </a:bodyPr>
          <a:lstStyle/>
          <a:p>
            <a:pPr lvl="0" algn="ctr" defTabSz="914400" eaLnBrk="0" fontAlgn="base" hangingPunct="0">
              <a:lnSpc>
                <a:spcPct val="150000"/>
              </a:lnSpc>
              <a:spcBef>
                <a:spcPct val="0"/>
              </a:spcBef>
              <a:spcAft>
                <a:spcPct val="0"/>
              </a:spcAft>
              <a:buClrTx/>
              <a:buSzTx/>
              <a:tabLst>
                <a:tab pos="5754688" algn="r"/>
              </a:tabLst>
            </a:pPr>
            <a:r>
              <a:rPr lang="tr-TR" altLang="tr-TR" sz="32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Allah </a:t>
            </a:r>
            <a:r>
              <a:rPr lang="tr-TR" altLang="tr-TR" sz="32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Rasûlü</a:t>
            </a:r>
            <a:r>
              <a:rPr lang="tr-TR" altLang="tr-TR" sz="32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(s.) ve </a:t>
            </a:r>
            <a:r>
              <a:rPr lang="tr-TR" altLang="tr-TR" sz="32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Sâlih</a:t>
            </a:r>
            <a:r>
              <a:rPr lang="tr-TR" altLang="tr-TR" sz="32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Kişilerle </a:t>
            </a:r>
            <a:r>
              <a:rPr lang="tr-TR" altLang="tr-TR" sz="32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Tevessül</a:t>
            </a:r>
          </a:p>
          <a:p>
            <a:pPr lvl="0" algn="just" defTabSz="914400" eaLnBrk="0" fontAlgn="base" hangingPunct="0">
              <a:lnSpc>
                <a:spcPct val="150000"/>
              </a:lnSpc>
              <a:spcBef>
                <a:spcPct val="0"/>
              </a:spcBef>
              <a:spcAft>
                <a:spcPct val="0"/>
              </a:spcAft>
              <a:buClrTx/>
              <a:buSzTx/>
              <a:tabLst>
                <a:tab pos="5754688" algn="r"/>
              </a:tabLst>
            </a:pPr>
            <a:endParaRPr lang="tr-TR" altLang="tr-TR" sz="28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endParaRPr>
          </a:p>
          <a:p>
            <a:pPr lvl="0" algn="just" defTabSz="914400" eaLnBrk="0" fontAlgn="base" hangingPunct="0">
              <a:lnSpc>
                <a:spcPct val="150000"/>
              </a:lnSpc>
              <a:spcBef>
                <a:spcPct val="0"/>
              </a:spcBef>
              <a:spcAft>
                <a:spcPct val="0"/>
              </a:spcAft>
              <a:buClrTx/>
              <a:buSzTx/>
              <a:tabLst>
                <a:tab pos="5754688" algn="r"/>
              </a:tabLst>
            </a:pPr>
            <a:r>
              <a:rPr lang="tr-TR" altLang="tr-TR" sz="28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a:t>
            </a:r>
            <a:r>
              <a:rPr lang="tr-TR" altLang="tr-TR" sz="28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Kim evinden namaz için çıkarken ‘Ya Rabbi Sen’den isteyenlerin hakkı için ve benim bu gidişimin hakkı için Sen’den istiyorum. Çünkü ben ne şer, ne kibir ve ne de riya, gösteriş için çıkmış değilim. </a:t>
            </a:r>
            <a:r>
              <a:rPr lang="tr-TR" altLang="tr-TR" sz="28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	</a:t>
            </a:r>
            <a:endParaRPr lang="tr-TR" altLang="tr-TR" sz="28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70723138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Unvan 1"/>
          <p:cNvSpPr>
            <a:spLocks noGrp="1"/>
          </p:cNvSpPr>
          <p:nvPr>
            <p:ph type="ctrTitle"/>
          </p:nvPr>
        </p:nvSpPr>
        <p:spPr>
          <a:xfrm>
            <a:off x="1751012" y="299802"/>
            <a:ext cx="8689976" cy="779489"/>
          </a:xfrm>
        </p:spPr>
        <p:txBody>
          <a:bodyPr>
            <a:noAutofit/>
          </a:bodyPr>
          <a:lstStyle/>
          <a:p>
            <a:pPr algn="ctr"/>
            <a:r>
              <a:rPr lang="tr-TR" sz="4000" b="1" dirty="0" smtClean="0"/>
              <a:t/>
            </a:r>
            <a:br>
              <a:rPr lang="tr-TR" sz="4000" b="1" dirty="0" smtClean="0"/>
            </a:br>
            <a:r>
              <a:rPr lang="tr-TR" altLang="tr-TR" sz="4000" b="1"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Üzerinde </a:t>
            </a:r>
            <a:r>
              <a:rPr lang="tr-TR" altLang="tr-TR" sz="4000" b="1"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ihtilaf edilen </a:t>
            </a:r>
            <a:r>
              <a:rPr lang="tr-TR" altLang="tr-TR" sz="4000" b="1"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tevessül </a:t>
            </a:r>
            <a:r>
              <a:rPr lang="tr-TR" altLang="tr-TR" sz="4000" b="1"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çeşitleri</a:t>
            </a:r>
            <a:endParaRPr lang="tr-TR" sz="4000" b="1" dirty="0"/>
          </a:p>
        </p:txBody>
      </p:sp>
      <p:sp>
        <p:nvSpPr>
          <p:cNvPr id="3" name="Alt Başlık 2"/>
          <p:cNvSpPr>
            <a:spLocks noGrp="1"/>
          </p:cNvSpPr>
          <p:nvPr>
            <p:ph type="subTitle" idx="1"/>
          </p:nvPr>
        </p:nvSpPr>
        <p:spPr>
          <a:xfrm>
            <a:off x="1751012" y="1573967"/>
            <a:ext cx="8689976" cy="4916774"/>
          </a:xfrm>
        </p:spPr>
        <p:txBody>
          <a:bodyPr>
            <a:noAutofit/>
          </a:bodyPr>
          <a:lstStyle/>
          <a:p>
            <a:pPr lvl="0" algn="ctr" defTabSz="914400" eaLnBrk="0" fontAlgn="base" hangingPunct="0">
              <a:lnSpc>
                <a:spcPct val="150000"/>
              </a:lnSpc>
              <a:spcBef>
                <a:spcPct val="0"/>
              </a:spcBef>
              <a:spcAft>
                <a:spcPct val="0"/>
              </a:spcAft>
              <a:buClrTx/>
              <a:buSzTx/>
              <a:tabLst>
                <a:tab pos="5754688" algn="r"/>
              </a:tabLst>
            </a:pPr>
            <a:r>
              <a:rPr lang="tr-TR" altLang="tr-TR" sz="32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Allah </a:t>
            </a:r>
            <a:r>
              <a:rPr lang="tr-TR" altLang="tr-TR" sz="32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Rasûlü</a:t>
            </a:r>
            <a:r>
              <a:rPr lang="tr-TR" altLang="tr-TR" sz="32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(s.) ve </a:t>
            </a:r>
            <a:r>
              <a:rPr lang="tr-TR" altLang="tr-TR" sz="32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Sâlih</a:t>
            </a:r>
            <a:r>
              <a:rPr lang="tr-TR" altLang="tr-TR" sz="32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Kişilerle </a:t>
            </a:r>
            <a:r>
              <a:rPr lang="tr-TR" altLang="tr-TR" sz="32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Tevessül</a:t>
            </a:r>
          </a:p>
          <a:p>
            <a:pPr lvl="0" algn="just" defTabSz="914400" eaLnBrk="0" fontAlgn="base" hangingPunct="0">
              <a:lnSpc>
                <a:spcPct val="150000"/>
              </a:lnSpc>
              <a:spcBef>
                <a:spcPct val="0"/>
              </a:spcBef>
              <a:spcAft>
                <a:spcPct val="0"/>
              </a:spcAft>
              <a:buClrTx/>
              <a:buSzTx/>
              <a:tabLst>
                <a:tab pos="5754688" algn="r"/>
              </a:tabLst>
            </a:pPr>
            <a:endPar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endParaRPr>
          </a:p>
          <a:p>
            <a:pPr lvl="0" algn="just" defTabSz="914400" eaLnBrk="0" fontAlgn="base" hangingPunct="0">
              <a:lnSpc>
                <a:spcPct val="150000"/>
              </a:lnSpc>
              <a:spcBef>
                <a:spcPct val="0"/>
              </a:spcBef>
              <a:spcAft>
                <a:spcPct val="0"/>
              </a:spcAft>
              <a:buClrTx/>
              <a:buSzTx/>
              <a:tabLst>
                <a:tab pos="5754688" algn="r"/>
              </a:tabLst>
            </a:pPr>
            <a:r>
              <a:rPr lang="tr-TR" altLang="tr-TR" sz="28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İstimdat </a:t>
            </a:r>
            <a:r>
              <a:rPr lang="tr-TR" altLang="tr-TR" sz="28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konusunda ise </a:t>
            </a:r>
            <a:r>
              <a:rPr lang="tr-TR" altLang="tr-TR" sz="28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Ashâbın</a:t>
            </a:r>
            <a:r>
              <a:rPr lang="tr-TR" altLang="tr-TR" sz="28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Yemâme Savaşı’ndaki parolası misal gösterilmektedir. </a:t>
            </a:r>
            <a:r>
              <a:rPr lang="tr-TR" altLang="tr-TR" sz="28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Ashâb</a:t>
            </a:r>
            <a:r>
              <a:rPr lang="tr-TR" altLang="tr-TR" sz="28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savaş esnasında birbirlerini tanıyıp yaralamamak için “Ey Muhammed, bize yardım eyle!” ifadesini kullanmışlardır. </a:t>
            </a:r>
            <a:r>
              <a:rPr lang="tr-TR" altLang="tr-TR" sz="28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	</a:t>
            </a:r>
            <a:endParaRPr lang="tr-TR" altLang="tr-TR" sz="28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97361093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Unvan 1"/>
          <p:cNvSpPr>
            <a:spLocks noGrp="1"/>
          </p:cNvSpPr>
          <p:nvPr>
            <p:ph type="ctrTitle"/>
          </p:nvPr>
        </p:nvSpPr>
        <p:spPr>
          <a:xfrm>
            <a:off x="1751012" y="299802"/>
            <a:ext cx="8689976" cy="779489"/>
          </a:xfrm>
        </p:spPr>
        <p:txBody>
          <a:bodyPr>
            <a:noAutofit/>
          </a:bodyPr>
          <a:lstStyle/>
          <a:p>
            <a:pPr algn="ctr"/>
            <a:r>
              <a:rPr lang="tr-TR" sz="4000" b="1" dirty="0" smtClean="0"/>
              <a:t/>
            </a:r>
            <a:br>
              <a:rPr lang="tr-TR" sz="4000" b="1" dirty="0" smtClean="0"/>
            </a:br>
            <a:r>
              <a:rPr lang="tr-TR" altLang="tr-TR" sz="4000" b="1"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Üzerinde </a:t>
            </a:r>
            <a:r>
              <a:rPr lang="tr-TR" altLang="tr-TR" sz="4000" b="1"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ihtilaf edilen </a:t>
            </a:r>
            <a:r>
              <a:rPr lang="tr-TR" altLang="tr-TR" sz="4000" b="1"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tevessül </a:t>
            </a:r>
            <a:r>
              <a:rPr lang="tr-TR" altLang="tr-TR" sz="4000" b="1"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çeşitleri</a:t>
            </a:r>
            <a:endParaRPr lang="tr-TR" sz="4000" b="1" dirty="0"/>
          </a:p>
        </p:txBody>
      </p:sp>
      <p:sp>
        <p:nvSpPr>
          <p:cNvPr id="3" name="Alt Başlık 2"/>
          <p:cNvSpPr>
            <a:spLocks noGrp="1"/>
          </p:cNvSpPr>
          <p:nvPr>
            <p:ph type="subTitle" idx="1"/>
          </p:nvPr>
        </p:nvSpPr>
        <p:spPr>
          <a:xfrm>
            <a:off x="1751012" y="1573967"/>
            <a:ext cx="8689976" cy="4916774"/>
          </a:xfrm>
        </p:spPr>
        <p:txBody>
          <a:bodyPr>
            <a:noAutofit/>
          </a:bodyPr>
          <a:lstStyle/>
          <a:p>
            <a:pPr lvl="0" algn="ctr" defTabSz="914400" eaLnBrk="0" fontAlgn="base" hangingPunct="0">
              <a:lnSpc>
                <a:spcPct val="150000"/>
              </a:lnSpc>
              <a:spcBef>
                <a:spcPct val="0"/>
              </a:spcBef>
              <a:spcAft>
                <a:spcPct val="0"/>
              </a:spcAft>
              <a:buClrTx/>
              <a:buSzTx/>
              <a:tabLst>
                <a:tab pos="5754688" algn="r"/>
              </a:tabLst>
            </a:pPr>
            <a:r>
              <a:rPr lang="tr-TR" altLang="tr-TR" sz="32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Allah </a:t>
            </a:r>
            <a:r>
              <a:rPr lang="tr-TR" altLang="tr-TR" sz="32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Rasûlü</a:t>
            </a:r>
            <a:r>
              <a:rPr lang="tr-TR" altLang="tr-TR" sz="32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(s.) ve </a:t>
            </a:r>
            <a:r>
              <a:rPr lang="tr-TR" altLang="tr-TR" sz="32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Sâlih</a:t>
            </a:r>
            <a:r>
              <a:rPr lang="tr-TR" altLang="tr-TR" sz="32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Kişilerle </a:t>
            </a:r>
            <a:r>
              <a:rPr lang="tr-TR" altLang="tr-TR" sz="32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Tevessül</a:t>
            </a:r>
          </a:p>
          <a:p>
            <a:pPr lvl="0" algn="just" defTabSz="914400" eaLnBrk="0" fontAlgn="base" hangingPunct="0">
              <a:lnSpc>
                <a:spcPct val="150000"/>
              </a:lnSpc>
              <a:spcBef>
                <a:spcPct val="0"/>
              </a:spcBef>
              <a:spcAft>
                <a:spcPct val="0"/>
              </a:spcAft>
              <a:buClrTx/>
              <a:buSzTx/>
              <a:tabLst>
                <a:tab pos="5754688" algn="r"/>
              </a:tabLst>
            </a:pPr>
            <a:endPar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endParaRPr>
          </a:p>
          <a:p>
            <a:pPr lvl="0" algn="just" defTabSz="914400" eaLnBrk="0" fontAlgn="base" hangingPunct="0">
              <a:lnSpc>
                <a:spcPct val="150000"/>
              </a:lnSpc>
              <a:spcBef>
                <a:spcPct val="0"/>
              </a:spcBef>
              <a:spcAft>
                <a:spcPct val="0"/>
              </a:spcAft>
              <a:buClrTx/>
              <a:buSzTx/>
              <a:tabLst>
                <a:tab pos="5754688" algn="r"/>
              </a:tabLst>
            </a:pPr>
            <a:r>
              <a:rPr lang="tr-TR" altLang="tr-TR" sz="28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Sahabenin </a:t>
            </a:r>
            <a:r>
              <a:rPr lang="tr-TR" altLang="tr-TR" sz="28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bu sözünden kastı; “Allah’ım! Sana Sevgili </a:t>
            </a:r>
            <a:r>
              <a:rPr lang="tr-TR" altLang="tr-TR" sz="28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Rasûlün</a:t>
            </a:r>
            <a:r>
              <a:rPr lang="tr-TR" altLang="tr-TR" sz="28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Muhammed (s.) vesilesiyle yöneliyoruz, O’nun hürmetine bize </a:t>
            </a:r>
            <a:r>
              <a:rPr lang="tr-TR" altLang="tr-TR" sz="28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nusret</a:t>
            </a:r>
            <a:r>
              <a:rPr lang="tr-TR" altLang="tr-TR" sz="28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ve zafer lütfeyle!” niyazıdır.</a:t>
            </a:r>
            <a:r>
              <a:rPr lang="tr-TR" altLang="tr-TR" sz="28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	</a:t>
            </a:r>
            <a:endParaRPr lang="tr-TR" altLang="tr-TR" sz="28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24000422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Unvan 1"/>
          <p:cNvSpPr>
            <a:spLocks noGrp="1"/>
          </p:cNvSpPr>
          <p:nvPr>
            <p:ph type="ctrTitle"/>
          </p:nvPr>
        </p:nvSpPr>
        <p:spPr>
          <a:xfrm>
            <a:off x="1751012" y="299802"/>
            <a:ext cx="8689976" cy="779489"/>
          </a:xfrm>
        </p:spPr>
        <p:txBody>
          <a:bodyPr>
            <a:noAutofit/>
          </a:bodyPr>
          <a:lstStyle/>
          <a:p>
            <a:pPr algn="ctr"/>
            <a:r>
              <a:rPr lang="tr-TR" sz="4000" b="1" dirty="0" smtClean="0"/>
              <a:t/>
            </a:r>
            <a:br>
              <a:rPr lang="tr-TR" sz="4000" b="1" dirty="0" smtClean="0"/>
            </a:br>
            <a:r>
              <a:rPr lang="tr-TR" altLang="tr-TR" sz="4000" b="1"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Üzerinde </a:t>
            </a:r>
            <a:r>
              <a:rPr lang="tr-TR" altLang="tr-TR" sz="4000" b="1"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ihtilaf edilen </a:t>
            </a:r>
            <a:r>
              <a:rPr lang="tr-TR" altLang="tr-TR" sz="4000" b="1"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tevessül </a:t>
            </a:r>
            <a:r>
              <a:rPr lang="tr-TR" altLang="tr-TR" sz="4000" b="1"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çeşitleri</a:t>
            </a:r>
            <a:endParaRPr lang="tr-TR" sz="4000" b="1" dirty="0"/>
          </a:p>
        </p:txBody>
      </p:sp>
      <p:sp>
        <p:nvSpPr>
          <p:cNvPr id="3" name="Alt Başlık 2"/>
          <p:cNvSpPr>
            <a:spLocks noGrp="1"/>
          </p:cNvSpPr>
          <p:nvPr>
            <p:ph type="subTitle" idx="1"/>
          </p:nvPr>
        </p:nvSpPr>
        <p:spPr>
          <a:xfrm>
            <a:off x="1751012" y="1573967"/>
            <a:ext cx="8689976" cy="4916774"/>
          </a:xfrm>
        </p:spPr>
        <p:txBody>
          <a:bodyPr>
            <a:noAutofit/>
          </a:bodyPr>
          <a:lstStyle/>
          <a:p>
            <a:pPr lvl="0" algn="ctr" defTabSz="914400" eaLnBrk="0" fontAlgn="base" hangingPunct="0">
              <a:lnSpc>
                <a:spcPct val="150000"/>
              </a:lnSpc>
              <a:spcBef>
                <a:spcPct val="0"/>
              </a:spcBef>
              <a:spcAft>
                <a:spcPct val="0"/>
              </a:spcAft>
              <a:buClrTx/>
              <a:buSzTx/>
              <a:tabLst>
                <a:tab pos="5754688" algn="r"/>
              </a:tabLst>
            </a:pPr>
            <a:r>
              <a:rPr lang="tr-TR" altLang="tr-TR" sz="32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Allah </a:t>
            </a:r>
            <a:r>
              <a:rPr lang="tr-TR" altLang="tr-TR" sz="32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Rasûlü</a:t>
            </a:r>
            <a:r>
              <a:rPr lang="tr-TR" altLang="tr-TR" sz="32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(s.) ve </a:t>
            </a:r>
            <a:r>
              <a:rPr lang="tr-TR" altLang="tr-TR" sz="32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Sâlih</a:t>
            </a:r>
            <a:r>
              <a:rPr lang="tr-TR" altLang="tr-TR" sz="32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Kişilerle </a:t>
            </a:r>
            <a:r>
              <a:rPr lang="tr-TR" altLang="tr-TR" sz="32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Tevessül</a:t>
            </a:r>
          </a:p>
          <a:p>
            <a:pPr lvl="0" algn="just" defTabSz="914400" eaLnBrk="0" fontAlgn="base" hangingPunct="0">
              <a:lnSpc>
                <a:spcPct val="150000"/>
              </a:lnSpc>
              <a:spcBef>
                <a:spcPct val="0"/>
              </a:spcBef>
              <a:spcAft>
                <a:spcPct val="0"/>
              </a:spcAft>
              <a:buClrTx/>
              <a:buSzTx/>
              <a:tabLst>
                <a:tab pos="5754688" algn="r"/>
              </a:tabLst>
            </a:pPr>
            <a:endPar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endParaRPr>
          </a:p>
          <a:p>
            <a:pPr lvl="0" algn="just" defTabSz="914400" eaLnBrk="0" fontAlgn="base" hangingPunct="0">
              <a:lnSpc>
                <a:spcPct val="150000"/>
              </a:lnSpc>
              <a:spcBef>
                <a:spcPct val="0"/>
              </a:spcBef>
              <a:spcAft>
                <a:spcPct val="0"/>
              </a:spcAft>
              <a:buClrTx/>
              <a:buSzTx/>
              <a:tabLst>
                <a:tab pos="5754688" algn="r"/>
              </a:tabLst>
            </a:pPr>
            <a:r>
              <a:rPr lang="tr-TR" altLang="tr-TR" sz="28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Peygamberler </a:t>
            </a:r>
            <a:r>
              <a:rPr lang="tr-TR" altLang="tr-TR" sz="28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ve </a:t>
            </a:r>
            <a:r>
              <a:rPr lang="tr-TR" altLang="tr-TR" sz="28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sâlihlerle</a:t>
            </a:r>
            <a:r>
              <a:rPr lang="tr-TR" altLang="tr-TR" sz="28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tevessülü savunanların da karşı çıkanların da öne sürdüğü argümanlardan biri, kuraklık zamanında Hz. Ömer’in Hz. Abbas ile tevessülde </a:t>
            </a:r>
            <a:r>
              <a:rPr lang="tr-TR" altLang="tr-TR" sz="28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bulunmasıdır.	</a:t>
            </a:r>
            <a:endParaRPr lang="tr-TR" altLang="tr-TR" sz="28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69920326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Unvan 1"/>
          <p:cNvSpPr>
            <a:spLocks noGrp="1"/>
          </p:cNvSpPr>
          <p:nvPr>
            <p:ph type="ctrTitle"/>
          </p:nvPr>
        </p:nvSpPr>
        <p:spPr>
          <a:xfrm>
            <a:off x="1751012" y="299802"/>
            <a:ext cx="8689976" cy="779489"/>
          </a:xfrm>
        </p:spPr>
        <p:txBody>
          <a:bodyPr>
            <a:noAutofit/>
          </a:bodyPr>
          <a:lstStyle/>
          <a:p>
            <a:pPr algn="ctr"/>
            <a:r>
              <a:rPr lang="tr-TR" sz="4000" b="1" dirty="0" smtClean="0"/>
              <a:t/>
            </a:r>
            <a:br>
              <a:rPr lang="tr-TR" sz="4000" b="1" dirty="0" smtClean="0"/>
            </a:br>
            <a:r>
              <a:rPr lang="tr-TR" altLang="tr-TR" sz="4000" b="1"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Üzerinde </a:t>
            </a:r>
            <a:r>
              <a:rPr lang="tr-TR" altLang="tr-TR" sz="4000" b="1"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ihtilaf edilen </a:t>
            </a:r>
            <a:r>
              <a:rPr lang="tr-TR" altLang="tr-TR" sz="4000" b="1"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tevessül </a:t>
            </a:r>
            <a:r>
              <a:rPr lang="tr-TR" altLang="tr-TR" sz="4000" b="1"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çeşitleri</a:t>
            </a:r>
            <a:endParaRPr lang="tr-TR" sz="4000" b="1" dirty="0"/>
          </a:p>
        </p:txBody>
      </p:sp>
      <p:sp>
        <p:nvSpPr>
          <p:cNvPr id="3" name="Alt Başlık 2"/>
          <p:cNvSpPr>
            <a:spLocks noGrp="1"/>
          </p:cNvSpPr>
          <p:nvPr>
            <p:ph type="subTitle" idx="1"/>
          </p:nvPr>
        </p:nvSpPr>
        <p:spPr>
          <a:xfrm>
            <a:off x="1751012" y="1573967"/>
            <a:ext cx="8689976" cy="4916774"/>
          </a:xfrm>
        </p:spPr>
        <p:txBody>
          <a:bodyPr>
            <a:noAutofit/>
          </a:bodyPr>
          <a:lstStyle/>
          <a:p>
            <a:pPr lvl="0" algn="ctr" defTabSz="914400" eaLnBrk="0" fontAlgn="base" hangingPunct="0">
              <a:lnSpc>
                <a:spcPct val="150000"/>
              </a:lnSpc>
              <a:spcBef>
                <a:spcPct val="0"/>
              </a:spcBef>
              <a:spcAft>
                <a:spcPct val="0"/>
              </a:spcAft>
              <a:buClrTx/>
              <a:buSzTx/>
              <a:tabLst>
                <a:tab pos="5754688" algn="r"/>
              </a:tabLst>
            </a:pPr>
            <a:r>
              <a:rPr lang="tr-TR" altLang="tr-TR" sz="32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Allah </a:t>
            </a:r>
            <a:r>
              <a:rPr lang="tr-TR" altLang="tr-TR" sz="32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Rasûlü</a:t>
            </a:r>
            <a:r>
              <a:rPr lang="tr-TR" altLang="tr-TR" sz="32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(s.) ve </a:t>
            </a:r>
            <a:r>
              <a:rPr lang="tr-TR" altLang="tr-TR" sz="32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Sâlih</a:t>
            </a:r>
            <a:r>
              <a:rPr lang="tr-TR" altLang="tr-TR" sz="32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Kişilerle </a:t>
            </a:r>
            <a:r>
              <a:rPr lang="tr-TR" altLang="tr-TR" sz="32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Tevessül</a:t>
            </a:r>
          </a:p>
          <a:p>
            <a:pPr lvl="0" algn="just" defTabSz="914400" eaLnBrk="0" fontAlgn="base" hangingPunct="0">
              <a:lnSpc>
                <a:spcPct val="150000"/>
              </a:lnSpc>
              <a:spcBef>
                <a:spcPct val="0"/>
              </a:spcBef>
              <a:spcAft>
                <a:spcPct val="0"/>
              </a:spcAft>
              <a:buClrTx/>
              <a:buSzTx/>
              <a:tabLst>
                <a:tab pos="5754688" algn="r"/>
              </a:tabLst>
            </a:pPr>
            <a:endParaRPr lang="tr-TR" altLang="tr-TR" sz="27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endParaRPr>
          </a:p>
          <a:p>
            <a:pPr lvl="0" algn="just" defTabSz="914400" eaLnBrk="0" fontAlgn="base" hangingPunct="0">
              <a:lnSpc>
                <a:spcPct val="150000"/>
              </a:lnSpc>
              <a:spcBef>
                <a:spcPct val="0"/>
              </a:spcBef>
              <a:spcAft>
                <a:spcPct val="0"/>
              </a:spcAft>
              <a:buClrTx/>
              <a:buSzTx/>
              <a:tabLst>
                <a:tab pos="5754688" algn="r"/>
              </a:tabLst>
            </a:pPr>
            <a:r>
              <a:rPr lang="tr-TR" altLang="tr-TR" sz="28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Allah </a:t>
            </a:r>
            <a:r>
              <a:rPr lang="tr-TR" altLang="tr-TR" sz="28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Rasûlü</a:t>
            </a:r>
            <a:r>
              <a:rPr lang="tr-TR" altLang="tr-TR" sz="28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(s.) sonrası halk kıtlığa maruz kaldığında Halife Ömer b. el-</a:t>
            </a:r>
            <a:r>
              <a:rPr lang="tr-TR" altLang="tr-TR" sz="28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Hattâb</a:t>
            </a:r>
            <a:r>
              <a:rPr lang="tr-TR" altLang="tr-TR" sz="28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a:t>
            </a:r>
            <a:r>
              <a:rPr lang="tr-TR" altLang="tr-TR" sz="28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r.a</a:t>
            </a:r>
            <a:r>
              <a:rPr lang="tr-TR" altLang="tr-TR" sz="28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Abbas b. </a:t>
            </a:r>
            <a:r>
              <a:rPr lang="tr-TR" altLang="tr-TR" sz="28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Abdulmuttalib’i</a:t>
            </a:r>
            <a:r>
              <a:rPr lang="tr-TR" altLang="tr-TR" sz="28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a:t>
            </a:r>
            <a:r>
              <a:rPr lang="tr-TR" altLang="tr-TR" sz="28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r.a</a:t>
            </a:r>
            <a:r>
              <a:rPr lang="tr-TR" altLang="tr-TR" sz="28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vesile edinerek, </a:t>
            </a:r>
            <a:r>
              <a:rPr lang="tr-TR" altLang="tr-TR" sz="28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	</a:t>
            </a:r>
            <a:endParaRPr lang="tr-TR" altLang="tr-TR" sz="28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85551777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Unvan 1"/>
          <p:cNvSpPr>
            <a:spLocks noGrp="1"/>
          </p:cNvSpPr>
          <p:nvPr>
            <p:ph type="ctrTitle"/>
          </p:nvPr>
        </p:nvSpPr>
        <p:spPr>
          <a:xfrm>
            <a:off x="1751012" y="299802"/>
            <a:ext cx="8689976" cy="779489"/>
          </a:xfrm>
        </p:spPr>
        <p:txBody>
          <a:bodyPr>
            <a:noAutofit/>
          </a:bodyPr>
          <a:lstStyle/>
          <a:p>
            <a:pPr algn="ctr"/>
            <a:r>
              <a:rPr lang="tr-TR" sz="4000" b="1" dirty="0" smtClean="0"/>
              <a:t/>
            </a:r>
            <a:br>
              <a:rPr lang="tr-TR" sz="4000" b="1" dirty="0" smtClean="0"/>
            </a:br>
            <a:r>
              <a:rPr lang="tr-TR" altLang="tr-TR" sz="4000" b="1"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Üzerinde </a:t>
            </a:r>
            <a:r>
              <a:rPr lang="tr-TR" altLang="tr-TR" sz="4000" b="1"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ihtilaf edilen </a:t>
            </a:r>
            <a:r>
              <a:rPr lang="tr-TR" altLang="tr-TR" sz="4000" b="1"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tevessül </a:t>
            </a:r>
            <a:r>
              <a:rPr lang="tr-TR" altLang="tr-TR" sz="4000" b="1"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çeşitleri</a:t>
            </a:r>
            <a:endParaRPr lang="tr-TR" sz="4000" b="1" dirty="0"/>
          </a:p>
        </p:txBody>
      </p:sp>
      <p:sp>
        <p:nvSpPr>
          <p:cNvPr id="3" name="Alt Başlık 2"/>
          <p:cNvSpPr>
            <a:spLocks noGrp="1"/>
          </p:cNvSpPr>
          <p:nvPr>
            <p:ph type="subTitle" idx="1"/>
          </p:nvPr>
        </p:nvSpPr>
        <p:spPr>
          <a:xfrm>
            <a:off x="1751012" y="1573967"/>
            <a:ext cx="8689976" cy="4916774"/>
          </a:xfrm>
        </p:spPr>
        <p:txBody>
          <a:bodyPr>
            <a:noAutofit/>
          </a:bodyPr>
          <a:lstStyle/>
          <a:p>
            <a:pPr lvl="0" algn="ctr" defTabSz="914400" eaLnBrk="0" fontAlgn="base" hangingPunct="0">
              <a:lnSpc>
                <a:spcPct val="150000"/>
              </a:lnSpc>
              <a:spcBef>
                <a:spcPct val="0"/>
              </a:spcBef>
              <a:spcAft>
                <a:spcPct val="0"/>
              </a:spcAft>
              <a:buClrTx/>
              <a:buSzTx/>
              <a:tabLst>
                <a:tab pos="5754688" algn="r"/>
              </a:tabLst>
            </a:pPr>
            <a:r>
              <a:rPr lang="tr-TR" altLang="tr-TR" sz="32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Allah </a:t>
            </a:r>
            <a:r>
              <a:rPr lang="tr-TR" altLang="tr-TR" sz="32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Rasûlü</a:t>
            </a:r>
            <a:r>
              <a:rPr lang="tr-TR" altLang="tr-TR" sz="32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(s.) ve </a:t>
            </a:r>
            <a:r>
              <a:rPr lang="tr-TR" altLang="tr-TR" sz="32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Sâlih</a:t>
            </a:r>
            <a:r>
              <a:rPr lang="tr-TR" altLang="tr-TR" sz="32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Kişilerle </a:t>
            </a:r>
            <a:r>
              <a:rPr lang="tr-TR" altLang="tr-TR" sz="32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Tevessül</a:t>
            </a:r>
          </a:p>
          <a:p>
            <a:pPr lvl="0" algn="just" defTabSz="914400" eaLnBrk="0" fontAlgn="base" hangingPunct="0">
              <a:lnSpc>
                <a:spcPct val="150000"/>
              </a:lnSpc>
              <a:spcBef>
                <a:spcPct val="0"/>
              </a:spcBef>
              <a:spcAft>
                <a:spcPct val="0"/>
              </a:spcAft>
              <a:buClrTx/>
              <a:buSzTx/>
              <a:tabLst>
                <a:tab pos="5754688" algn="r"/>
              </a:tabLst>
            </a:pPr>
            <a:endParaRPr lang="tr-TR" altLang="tr-TR" sz="27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endParaRPr>
          </a:p>
          <a:p>
            <a:pPr lvl="0" algn="just" defTabSz="914400" eaLnBrk="0" fontAlgn="base" hangingPunct="0">
              <a:lnSpc>
                <a:spcPct val="150000"/>
              </a:lnSpc>
              <a:spcBef>
                <a:spcPct val="0"/>
              </a:spcBef>
              <a:spcAft>
                <a:spcPct val="0"/>
              </a:spcAft>
              <a:buClrTx/>
              <a:buSzTx/>
              <a:tabLst>
                <a:tab pos="5754688" algn="r"/>
              </a:tabLst>
            </a:pPr>
            <a:r>
              <a:rPr lang="tr-TR" altLang="tr-TR" sz="28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a:t>
            </a:r>
            <a:r>
              <a:rPr lang="tr-TR" altLang="tr-TR" sz="28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Allâhım</a:t>
            </a:r>
            <a:r>
              <a:rPr lang="tr-TR" altLang="tr-TR" sz="28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Peygamberimiz ile Sana tevessül ederdik de bize yağmur verirdin. (Şimdi) Peygamberimizin amcası ile Sana tevessül ediyoruz, bize yağmur ver!” Demiş, </a:t>
            </a:r>
            <a:endParaRPr lang="tr-TR" altLang="tr-TR" sz="28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endParaRPr>
          </a:p>
          <a:p>
            <a:pPr lvl="0" algn="just" defTabSz="914400" eaLnBrk="0" fontAlgn="base" hangingPunct="0">
              <a:lnSpc>
                <a:spcPct val="150000"/>
              </a:lnSpc>
              <a:spcBef>
                <a:spcPct val="0"/>
              </a:spcBef>
              <a:spcAft>
                <a:spcPct val="0"/>
              </a:spcAft>
              <a:buClrTx/>
              <a:buSzTx/>
              <a:tabLst>
                <a:tab pos="5754688" algn="r"/>
              </a:tabLst>
            </a:pPr>
            <a:r>
              <a:rPr lang="tr-TR" altLang="tr-TR" sz="28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Bu </a:t>
            </a:r>
            <a:r>
              <a:rPr lang="tr-TR" altLang="tr-TR" sz="28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duanın ardından Allah yağmur ihsan etmiş ve halk suya kavuşmuştur</a:t>
            </a:r>
          </a:p>
        </p:txBody>
      </p:sp>
    </p:spTree>
    <p:extLst>
      <p:ext uri="{BB962C8B-B14F-4D97-AF65-F5344CB8AC3E}">
        <p14:creationId xmlns:p14="http://schemas.microsoft.com/office/powerpoint/2010/main" val="396853098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Unvan 1"/>
          <p:cNvSpPr>
            <a:spLocks noGrp="1"/>
          </p:cNvSpPr>
          <p:nvPr>
            <p:ph type="ctrTitle"/>
          </p:nvPr>
        </p:nvSpPr>
        <p:spPr>
          <a:xfrm>
            <a:off x="1751012" y="299802"/>
            <a:ext cx="8689976" cy="779489"/>
          </a:xfrm>
        </p:spPr>
        <p:txBody>
          <a:bodyPr>
            <a:noAutofit/>
          </a:bodyPr>
          <a:lstStyle/>
          <a:p>
            <a:pPr algn="ctr"/>
            <a:r>
              <a:rPr lang="tr-TR" sz="4000" b="1" dirty="0" smtClean="0"/>
              <a:t/>
            </a:r>
            <a:br>
              <a:rPr lang="tr-TR" sz="4000" b="1" dirty="0" smtClean="0"/>
            </a:br>
            <a:r>
              <a:rPr lang="tr-TR" altLang="tr-TR" sz="4000" b="1"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Üzerinde </a:t>
            </a:r>
            <a:r>
              <a:rPr lang="tr-TR" altLang="tr-TR" sz="4000" b="1"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ihtilaf edilen </a:t>
            </a:r>
            <a:r>
              <a:rPr lang="tr-TR" altLang="tr-TR" sz="4000" b="1"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tevessül </a:t>
            </a:r>
            <a:r>
              <a:rPr lang="tr-TR" altLang="tr-TR" sz="4000" b="1"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çeşitleri</a:t>
            </a:r>
            <a:endParaRPr lang="tr-TR" sz="4000" b="1" dirty="0"/>
          </a:p>
        </p:txBody>
      </p:sp>
      <p:sp>
        <p:nvSpPr>
          <p:cNvPr id="3" name="Alt Başlık 2"/>
          <p:cNvSpPr>
            <a:spLocks noGrp="1"/>
          </p:cNvSpPr>
          <p:nvPr>
            <p:ph type="subTitle" idx="1"/>
          </p:nvPr>
        </p:nvSpPr>
        <p:spPr>
          <a:xfrm>
            <a:off x="1751012" y="1573967"/>
            <a:ext cx="8689976" cy="4916774"/>
          </a:xfrm>
        </p:spPr>
        <p:txBody>
          <a:bodyPr>
            <a:noAutofit/>
          </a:bodyPr>
          <a:lstStyle/>
          <a:p>
            <a:pPr lvl="0" algn="ctr" defTabSz="914400" eaLnBrk="0" fontAlgn="base" hangingPunct="0">
              <a:lnSpc>
                <a:spcPct val="150000"/>
              </a:lnSpc>
              <a:spcBef>
                <a:spcPct val="0"/>
              </a:spcBef>
              <a:spcAft>
                <a:spcPct val="0"/>
              </a:spcAft>
              <a:buClrTx/>
              <a:buSzTx/>
              <a:tabLst>
                <a:tab pos="5754688" algn="r"/>
              </a:tabLst>
            </a:pPr>
            <a:r>
              <a:rPr lang="tr-TR" altLang="tr-TR" sz="32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Allah </a:t>
            </a:r>
            <a:r>
              <a:rPr lang="tr-TR" altLang="tr-TR" sz="32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Rasûlü</a:t>
            </a:r>
            <a:r>
              <a:rPr lang="tr-TR" altLang="tr-TR" sz="32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(s.) ve </a:t>
            </a:r>
            <a:r>
              <a:rPr lang="tr-TR" altLang="tr-TR" sz="32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Sâlih</a:t>
            </a:r>
            <a:r>
              <a:rPr lang="tr-TR" altLang="tr-TR" sz="32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Kişilerle </a:t>
            </a:r>
            <a:r>
              <a:rPr lang="tr-TR" altLang="tr-TR" sz="32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Tevessül</a:t>
            </a:r>
          </a:p>
          <a:p>
            <a:pPr lvl="0" algn="just" defTabSz="914400" eaLnBrk="0" fontAlgn="base" hangingPunct="0">
              <a:lnSpc>
                <a:spcPct val="150000"/>
              </a:lnSpc>
              <a:spcBef>
                <a:spcPct val="0"/>
              </a:spcBef>
              <a:spcAft>
                <a:spcPct val="0"/>
              </a:spcAft>
              <a:buClrTx/>
              <a:buSzTx/>
              <a:tabLst>
                <a:tab pos="5754688" algn="r"/>
              </a:tabLst>
            </a:pPr>
            <a:r>
              <a:rPr lang="tr-TR" altLang="tr-TR" sz="28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Bu tarz tevessülü kabul etmeyenler, Hz. Ömer’in hayatta olmayan </a:t>
            </a:r>
            <a:r>
              <a:rPr lang="tr-TR" altLang="tr-TR" sz="28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Rasûl</a:t>
            </a:r>
            <a:r>
              <a:rPr lang="tr-TR" altLang="tr-TR" sz="28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-i Ekrem yerine Abbas b. </a:t>
            </a:r>
            <a:r>
              <a:rPr lang="tr-TR" altLang="tr-TR" sz="28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Abdülmuttalib</a:t>
            </a:r>
            <a:r>
              <a:rPr lang="tr-TR" altLang="tr-TR" sz="28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ile tevessülde bulunmasını </a:t>
            </a:r>
            <a:r>
              <a:rPr lang="tr-TR" altLang="tr-TR" sz="28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vefât</a:t>
            </a:r>
            <a:r>
              <a:rPr lang="tr-TR" altLang="tr-TR" sz="28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etmiş kişilerle tevessül yapılamayacağına delil kabul ederken, hayatta olan Hz. Abbas ile tevessülün ise ondan dua istemeye işaret ettiğini ileri sürerler</a:t>
            </a:r>
            <a:r>
              <a:rPr lang="tr-TR" altLang="tr-TR" sz="28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	</a:t>
            </a:r>
            <a:endParaRPr lang="tr-TR" altLang="tr-TR" sz="28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96217444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Unvan 1"/>
          <p:cNvSpPr>
            <a:spLocks noGrp="1"/>
          </p:cNvSpPr>
          <p:nvPr>
            <p:ph type="ctrTitle"/>
          </p:nvPr>
        </p:nvSpPr>
        <p:spPr>
          <a:xfrm>
            <a:off x="1751012" y="520702"/>
            <a:ext cx="8689976" cy="1068256"/>
          </a:xfrm>
        </p:spPr>
        <p:txBody>
          <a:bodyPr>
            <a:normAutofit/>
          </a:bodyPr>
          <a:lstStyle/>
          <a:p>
            <a:pPr algn="ctr"/>
            <a:r>
              <a:rPr lang="tr-TR" sz="4400" b="1" dirty="0"/>
              <a:t>Tevessül şirk midir?</a:t>
            </a:r>
            <a:endParaRPr lang="tr-TR" b="1" dirty="0"/>
          </a:p>
        </p:txBody>
      </p:sp>
      <p:sp>
        <p:nvSpPr>
          <p:cNvPr id="3" name="Alt Başlık 2"/>
          <p:cNvSpPr>
            <a:spLocks noGrp="1"/>
          </p:cNvSpPr>
          <p:nvPr>
            <p:ph type="subTitle" idx="1"/>
          </p:nvPr>
        </p:nvSpPr>
        <p:spPr>
          <a:xfrm>
            <a:off x="1751012" y="2038663"/>
            <a:ext cx="8689976" cy="4452078"/>
          </a:xfrm>
        </p:spPr>
        <p:txBody>
          <a:bodyPr>
            <a:noAutofit/>
          </a:bodyPr>
          <a:lstStyle/>
          <a:p>
            <a:pPr algn="just"/>
            <a:r>
              <a:rPr lang="tr-TR" sz="2900" b="1" dirty="0" smtClean="0">
                <a:solidFill>
                  <a:schemeClr val="tx1"/>
                </a:solidFill>
                <a:latin typeface="Arial" panose="020B0604020202020204" pitchFamily="34" charset="0"/>
                <a:cs typeface="Arial" panose="020B0604020202020204" pitchFamily="34" charset="0"/>
              </a:rPr>
              <a:t>11. HAFTA  </a:t>
            </a:r>
            <a:endParaRPr lang="tr-TR" sz="2900" b="1" dirty="0" smtClean="0">
              <a:solidFill>
                <a:schemeClr val="tx1"/>
              </a:solidFill>
              <a:latin typeface="Arial" panose="020B0604020202020204" pitchFamily="34" charset="0"/>
              <a:cs typeface="Arial" panose="020B0604020202020204" pitchFamily="34" charset="0"/>
            </a:endParaRPr>
          </a:p>
          <a:p>
            <a:pPr lvl="0" defTabSz="914400" eaLnBrk="0" fontAlgn="base" hangingPunct="0">
              <a:lnSpc>
                <a:spcPct val="150000"/>
              </a:lnSpc>
              <a:spcBef>
                <a:spcPct val="0"/>
              </a:spcBef>
              <a:spcAft>
                <a:spcPct val="0"/>
              </a:spcAft>
              <a:buClrTx/>
              <a:buSzTx/>
              <a:tabLst>
                <a:tab pos="5754688" algn="r"/>
              </a:tabLst>
            </a:pP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Istılahta </a:t>
            </a:r>
            <a:r>
              <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Allah’a </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yaklaşma ve duanın kabulüne sebep olacağı ümidiyle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Esmâ</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-i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Hüsnâ</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Kur’ân</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-ı Kerîm,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sâlih</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ameller, peygamberler ve görüldüğünde Allah’ı hatırlatan kişileri vasıta, şefaatçi yahut vesile edinmek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sûretiyle</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Allah’a yakın olmaya çalışmak anlamındadır. </a:t>
            </a:r>
            <a:r>
              <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	</a:t>
            </a:r>
            <a:endPar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95604707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Unvan 1"/>
          <p:cNvSpPr>
            <a:spLocks noGrp="1"/>
          </p:cNvSpPr>
          <p:nvPr>
            <p:ph type="ctrTitle"/>
          </p:nvPr>
        </p:nvSpPr>
        <p:spPr>
          <a:xfrm>
            <a:off x="1751012" y="299802"/>
            <a:ext cx="8689976" cy="779489"/>
          </a:xfrm>
        </p:spPr>
        <p:txBody>
          <a:bodyPr>
            <a:noAutofit/>
          </a:bodyPr>
          <a:lstStyle/>
          <a:p>
            <a:pPr algn="ctr"/>
            <a:r>
              <a:rPr lang="tr-TR" sz="4000" b="1" dirty="0" smtClean="0"/>
              <a:t/>
            </a:r>
            <a:br>
              <a:rPr lang="tr-TR" sz="4000" b="1" dirty="0" smtClean="0"/>
            </a:br>
            <a:r>
              <a:rPr lang="tr-TR" altLang="tr-TR" sz="4000" b="1"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Üzerinde </a:t>
            </a:r>
            <a:r>
              <a:rPr lang="tr-TR" altLang="tr-TR" sz="4000" b="1"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ihtilaf edilen </a:t>
            </a:r>
            <a:r>
              <a:rPr lang="tr-TR" altLang="tr-TR" sz="4000" b="1"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tevessül </a:t>
            </a:r>
            <a:r>
              <a:rPr lang="tr-TR" altLang="tr-TR" sz="4000" b="1"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çeşitleri</a:t>
            </a:r>
            <a:endParaRPr lang="tr-TR" sz="4000" b="1" dirty="0"/>
          </a:p>
        </p:txBody>
      </p:sp>
      <p:sp>
        <p:nvSpPr>
          <p:cNvPr id="3" name="Alt Başlık 2"/>
          <p:cNvSpPr>
            <a:spLocks noGrp="1"/>
          </p:cNvSpPr>
          <p:nvPr>
            <p:ph type="subTitle" idx="1"/>
          </p:nvPr>
        </p:nvSpPr>
        <p:spPr>
          <a:xfrm>
            <a:off x="1751012" y="1573967"/>
            <a:ext cx="8689976" cy="4916774"/>
          </a:xfrm>
        </p:spPr>
        <p:txBody>
          <a:bodyPr>
            <a:noAutofit/>
          </a:bodyPr>
          <a:lstStyle/>
          <a:p>
            <a:pPr lvl="0" algn="ctr" defTabSz="914400" eaLnBrk="0" fontAlgn="base" hangingPunct="0">
              <a:lnSpc>
                <a:spcPct val="150000"/>
              </a:lnSpc>
              <a:spcBef>
                <a:spcPct val="0"/>
              </a:spcBef>
              <a:spcAft>
                <a:spcPct val="0"/>
              </a:spcAft>
              <a:buClrTx/>
              <a:buSzTx/>
              <a:tabLst>
                <a:tab pos="5754688" algn="r"/>
              </a:tabLst>
            </a:pPr>
            <a:r>
              <a:rPr lang="tr-TR" altLang="tr-TR" sz="32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Allah </a:t>
            </a:r>
            <a:r>
              <a:rPr lang="tr-TR" altLang="tr-TR" sz="32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Rasûlü</a:t>
            </a:r>
            <a:r>
              <a:rPr lang="tr-TR" altLang="tr-TR" sz="32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(s.) ve </a:t>
            </a:r>
            <a:r>
              <a:rPr lang="tr-TR" altLang="tr-TR" sz="32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Sâlih</a:t>
            </a:r>
            <a:r>
              <a:rPr lang="tr-TR" altLang="tr-TR" sz="32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Kişilerle </a:t>
            </a:r>
            <a:r>
              <a:rPr lang="tr-TR" altLang="tr-TR" sz="32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Tevessül</a:t>
            </a:r>
          </a:p>
          <a:p>
            <a:pPr lvl="0" algn="just" defTabSz="914400" eaLnBrk="0" fontAlgn="base" hangingPunct="0">
              <a:lnSpc>
                <a:spcPct val="150000"/>
              </a:lnSpc>
              <a:spcBef>
                <a:spcPct val="0"/>
              </a:spcBef>
              <a:spcAft>
                <a:spcPct val="0"/>
              </a:spcAft>
              <a:buClrTx/>
              <a:buSzTx/>
              <a:tabLst>
                <a:tab pos="5754688" algn="r"/>
              </a:tabLst>
            </a:pPr>
            <a:r>
              <a:rPr lang="tr-TR" altLang="tr-TR" sz="28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Hz. Ömer, </a:t>
            </a:r>
          </a:p>
          <a:p>
            <a:pPr lvl="0" algn="just" defTabSz="914400" eaLnBrk="0" fontAlgn="base" hangingPunct="0">
              <a:lnSpc>
                <a:spcPct val="150000"/>
              </a:lnSpc>
              <a:spcBef>
                <a:spcPct val="0"/>
              </a:spcBef>
              <a:spcAft>
                <a:spcPct val="0"/>
              </a:spcAft>
              <a:buClrTx/>
              <a:buSzTx/>
              <a:tabLst>
                <a:tab pos="5754688" algn="r"/>
              </a:tabLst>
            </a:pPr>
            <a:r>
              <a:rPr lang="tr-TR" altLang="tr-TR" sz="28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a:t>
            </a:r>
            <a:r>
              <a:rPr lang="tr-TR" altLang="tr-TR" sz="28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Allâhım</a:t>
            </a:r>
            <a:r>
              <a:rPr lang="tr-TR" altLang="tr-TR" sz="28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bulut da su da Senin katındadır, bulutu gönder ve bize yağmur indir...!" </a:t>
            </a:r>
            <a:r>
              <a:rPr lang="tr-TR" altLang="tr-TR" sz="28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 Diyerek </a:t>
            </a:r>
            <a:r>
              <a:rPr lang="tr-TR" altLang="tr-TR" sz="28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uzun bir </a:t>
            </a:r>
            <a:r>
              <a:rPr lang="tr-TR" altLang="tr-TR" sz="28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duâ</a:t>
            </a:r>
            <a:r>
              <a:rPr lang="tr-TR" altLang="tr-TR" sz="28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yapmıştır. Bu duadan sonra Hz. </a:t>
            </a:r>
            <a:r>
              <a:rPr lang="tr-TR" altLang="tr-TR" sz="28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Ömer, </a:t>
            </a:r>
            <a:endParaRPr lang="tr-TR" altLang="tr-TR" sz="28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endParaRPr>
          </a:p>
          <a:p>
            <a:pPr lvl="0" algn="just" defTabSz="914400" eaLnBrk="0" fontAlgn="base" hangingPunct="0">
              <a:lnSpc>
                <a:spcPct val="150000"/>
              </a:lnSpc>
              <a:spcBef>
                <a:spcPct val="0"/>
              </a:spcBef>
              <a:spcAft>
                <a:spcPct val="0"/>
              </a:spcAft>
              <a:buClrTx/>
              <a:buSzTx/>
              <a:tabLst>
                <a:tab pos="5754688" algn="r"/>
              </a:tabLst>
            </a:pPr>
            <a:r>
              <a:rPr lang="tr-TR" altLang="tr-TR" sz="28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“Vallahi bu (Abbas), Allah’a vesiledir ve O’nun nezdindeki yeridir, itibarıdır</a:t>
            </a:r>
            <a:r>
              <a:rPr lang="tr-TR" altLang="tr-TR" sz="28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 demiştir</a:t>
            </a:r>
            <a:endParaRPr lang="tr-TR" altLang="tr-TR" sz="28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54829657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Unvan 1"/>
          <p:cNvSpPr>
            <a:spLocks noGrp="1"/>
          </p:cNvSpPr>
          <p:nvPr>
            <p:ph type="ctrTitle"/>
          </p:nvPr>
        </p:nvSpPr>
        <p:spPr>
          <a:xfrm>
            <a:off x="1751012" y="299802"/>
            <a:ext cx="8689976" cy="779489"/>
          </a:xfrm>
        </p:spPr>
        <p:txBody>
          <a:bodyPr>
            <a:noAutofit/>
          </a:bodyPr>
          <a:lstStyle/>
          <a:p>
            <a:pPr algn="ctr"/>
            <a:r>
              <a:rPr lang="tr-TR" sz="4000" b="1" dirty="0" smtClean="0"/>
              <a:t/>
            </a:r>
            <a:br>
              <a:rPr lang="tr-TR" sz="4000" b="1" dirty="0" smtClean="0"/>
            </a:br>
            <a:r>
              <a:rPr lang="tr-TR" altLang="tr-TR" sz="4000" b="1"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Üzerinde </a:t>
            </a:r>
            <a:r>
              <a:rPr lang="tr-TR" altLang="tr-TR" sz="4000" b="1"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ihtilaf edilen </a:t>
            </a:r>
            <a:r>
              <a:rPr lang="tr-TR" altLang="tr-TR" sz="4000" b="1"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tevessül </a:t>
            </a:r>
            <a:r>
              <a:rPr lang="tr-TR" altLang="tr-TR" sz="4000" b="1"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çeşitleri</a:t>
            </a:r>
            <a:endParaRPr lang="tr-TR" sz="4000" b="1" dirty="0"/>
          </a:p>
        </p:txBody>
      </p:sp>
      <p:sp>
        <p:nvSpPr>
          <p:cNvPr id="3" name="Alt Başlık 2"/>
          <p:cNvSpPr>
            <a:spLocks noGrp="1"/>
          </p:cNvSpPr>
          <p:nvPr>
            <p:ph type="subTitle" idx="1"/>
          </p:nvPr>
        </p:nvSpPr>
        <p:spPr>
          <a:xfrm>
            <a:off x="1751012" y="1573967"/>
            <a:ext cx="8689976" cy="4916774"/>
          </a:xfrm>
        </p:spPr>
        <p:txBody>
          <a:bodyPr>
            <a:noAutofit/>
          </a:bodyPr>
          <a:lstStyle/>
          <a:p>
            <a:pPr lvl="0" algn="ctr" defTabSz="914400" eaLnBrk="0" fontAlgn="base" hangingPunct="0">
              <a:lnSpc>
                <a:spcPct val="150000"/>
              </a:lnSpc>
              <a:spcBef>
                <a:spcPct val="0"/>
              </a:spcBef>
              <a:spcAft>
                <a:spcPct val="0"/>
              </a:spcAft>
              <a:buClrTx/>
              <a:buSzTx/>
              <a:tabLst>
                <a:tab pos="5754688" algn="r"/>
              </a:tabLst>
            </a:pPr>
            <a:r>
              <a:rPr lang="tr-TR" altLang="tr-TR" sz="36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Allah </a:t>
            </a:r>
            <a:r>
              <a:rPr lang="tr-TR" altLang="tr-TR" sz="36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Rasûlü</a:t>
            </a:r>
            <a:r>
              <a:rPr lang="tr-TR" altLang="tr-TR" sz="36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(s.) ve </a:t>
            </a:r>
            <a:r>
              <a:rPr lang="tr-TR" altLang="tr-TR" sz="36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Sâlih</a:t>
            </a:r>
            <a:r>
              <a:rPr lang="tr-TR" altLang="tr-TR" sz="36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Kişilerle </a:t>
            </a:r>
            <a:r>
              <a:rPr lang="tr-TR" altLang="tr-TR" sz="36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Tevessül</a:t>
            </a:r>
          </a:p>
          <a:p>
            <a:pPr lvl="0" algn="just" defTabSz="914400" eaLnBrk="0" fontAlgn="base" hangingPunct="0">
              <a:lnSpc>
                <a:spcPct val="150000"/>
              </a:lnSpc>
              <a:spcBef>
                <a:spcPct val="0"/>
              </a:spcBef>
              <a:spcAft>
                <a:spcPct val="0"/>
              </a:spcAft>
              <a:buClrTx/>
              <a:buSzTx/>
              <a:tabLst>
                <a:tab pos="5754688" algn="r"/>
              </a:tabLst>
            </a:pPr>
            <a:endPar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endParaRPr>
          </a:p>
          <a:p>
            <a:pPr lvl="0" algn="just" defTabSz="914400" eaLnBrk="0" fontAlgn="base" hangingPunct="0">
              <a:lnSpc>
                <a:spcPct val="150000"/>
              </a:lnSpc>
              <a:spcBef>
                <a:spcPct val="0"/>
              </a:spcBef>
              <a:spcAft>
                <a:spcPct val="0"/>
              </a:spcAft>
              <a:buClrTx/>
              <a:buSzTx/>
              <a:tabLst>
                <a:tab pos="5754688" algn="r"/>
              </a:tabLst>
            </a:pPr>
            <a:r>
              <a:rPr lang="tr-TR" altLang="tr-TR" sz="32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Peygamberler </a:t>
            </a:r>
            <a:r>
              <a:rPr lang="tr-TR" altLang="tr-TR" sz="32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ve </a:t>
            </a:r>
            <a:r>
              <a:rPr lang="tr-TR" altLang="tr-TR" sz="32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sâlihlerle</a:t>
            </a:r>
            <a:r>
              <a:rPr lang="tr-TR" altLang="tr-TR" sz="32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tevessülün meşruiyeti konusunda şu gerekçeler de ileri </a:t>
            </a:r>
            <a:r>
              <a:rPr lang="tr-TR" altLang="tr-TR" sz="32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sürülür:</a:t>
            </a:r>
          </a:p>
          <a:p>
            <a:pPr lvl="0" algn="just" defTabSz="914400" eaLnBrk="0" fontAlgn="base" hangingPunct="0">
              <a:lnSpc>
                <a:spcPct val="150000"/>
              </a:lnSpc>
              <a:spcBef>
                <a:spcPct val="0"/>
              </a:spcBef>
              <a:spcAft>
                <a:spcPct val="0"/>
              </a:spcAft>
              <a:buClrTx/>
              <a:buSzTx/>
              <a:tabLst>
                <a:tab pos="5754688" algn="r"/>
              </a:tabLst>
            </a:pPr>
            <a:r>
              <a:rPr lang="tr-TR" altLang="tr-TR" sz="32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1</a:t>
            </a:r>
            <a:r>
              <a:rPr lang="tr-TR" altLang="tr-TR" sz="32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a:t>
            </a:r>
            <a:r>
              <a:rPr lang="tr-TR" altLang="tr-TR" sz="32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 </a:t>
            </a:r>
            <a:r>
              <a:rPr lang="tr-TR" altLang="tr-TR" sz="3200" b="1" cap="none" dirty="0" err="1"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Rasûlullah</a:t>
            </a:r>
            <a:r>
              <a:rPr lang="tr-TR" altLang="tr-TR" sz="32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 </a:t>
            </a:r>
            <a:r>
              <a:rPr lang="tr-TR" altLang="tr-TR" sz="32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ile tevessül, ona tâbi olan ve bunu teşvik eden </a:t>
            </a:r>
            <a:r>
              <a:rPr lang="tr-TR" altLang="tr-TR" sz="32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velîler</a:t>
            </a:r>
            <a:r>
              <a:rPr lang="tr-TR" altLang="tr-TR" sz="32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ve </a:t>
            </a:r>
            <a:r>
              <a:rPr lang="tr-TR" altLang="tr-TR" sz="32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sâlihlerle</a:t>
            </a:r>
            <a:r>
              <a:rPr lang="tr-TR" altLang="tr-TR" sz="32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tevessülü de meşru kılar. </a:t>
            </a:r>
          </a:p>
          <a:p>
            <a:pPr lvl="0" algn="just" defTabSz="914400" eaLnBrk="0" fontAlgn="base" hangingPunct="0">
              <a:lnSpc>
                <a:spcPct val="150000"/>
              </a:lnSpc>
              <a:spcBef>
                <a:spcPct val="0"/>
              </a:spcBef>
              <a:spcAft>
                <a:spcPct val="0"/>
              </a:spcAft>
              <a:buClrTx/>
              <a:buSzTx/>
              <a:tabLst>
                <a:tab pos="5754688" algn="r"/>
              </a:tabLst>
            </a:pPr>
            <a:r>
              <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	</a:t>
            </a:r>
            <a:endPar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15149995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Unvan 1"/>
          <p:cNvSpPr>
            <a:spLocks noGrp="1"/>
          </p:cNvSpPr>
          <p:nvPr>
            <p:ph type="ctrTitle"/>
          </p:nvPr>
        </p:nvSpPr>
        <p:spPr>
          <a:xfrm>
            <a:off x="1751012" y="299802"/>
            <a:ext cx="8689976" cy="779489"/>
          </a:xfrm>
        </p:spPr>
        <p:txBody>
          <a:bodyPr>
            <a:noAutofit/>
          </a:bodyPr>
          <a:lstStyle/>
          <a:p>
            <a:pPr algn="ctr"/>
            <a:r>
              <a:rPr lang="tr-TR" sz="4000" b="1" dirty="0" smtClean="0"/>
              <a:t/>
            </a:r>
            <a:br>
              <a:rPr lang="tr-TR" sz="4000" b="1" dirty="0" smtClean="0"/>
            </a:br>
            <a:r>
              <a:rPr lang="tr-TR" altLang="tr-TR" sz="4000" b="1"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Üzerinde </a:t>
            </a:r>
            <a:r>
              <a:rPr lang="tr-TR" altLang="tr-TR" sz="4000" b="1"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ihtilaf edilen </a:t>
            </a:r>
            <a:r>
              <a:rPr lang="tr-TR" altLang="tr-TR" sz="4000" b="1"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tevessül </a:t>
            </a:r>
            <a:r>
              <a:rPr lang="tr-TR" altLang="tr-TR" sz="4000" b="1"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çeşitleri</a:t>
            </a:r>
            <a:endParaRPr lang="tr-TR" sz="4000" b="1" dirty="0"/>
          </a:p>
        </p:txBody>
      </p:sp>
      <p:sp>
        <p:nvSpPr>
          <p:cNvPr id="3" name="Alt Başlık 2"/>
          <p:cNvSpPr>
            <a:spLocks noGrp="1"/>
          </p:cNvSpPr>
          <p:nvPr>
            <p:ph type="subTitle" idx="1"/>
          </p:nvPr>
        </p:nvSpPr>
        <p:spPr>
          <a:xfrm>
            <a:off x="1751012" y="1573967"/>
            <a:ext cx="8689976" cy="4916774"/>
          </a:xfrm>
        </p:spPr>
        <p:txBody>
          <a:bodyPr>
            <a:noAutofit/>
          </a:bodyPr>
          <a:lstStyle/>
          <a:p>
            <a:pPr lvl="0" algn="ctr" defTabSz="914400" eaLnBrk="0" fontAlgn="base" hangingPunct="0">
              <a:lnSpc>
                <a:spcPct val="150000"/>
              </a:lnSpc>
              <a:spcBef>
                <a:spcPct val="0"/>
              </a:spcBef>
              <a:spcAft>
                <a:spcPct val="0"/>
              </a:spcAft>
              <a:buClrTx/>
              <a:buSzTx/>
              <a:tabLst>
                <a:tab pos="5754688" algn="r"/>
              </a:tabLst>
            </a:pPr>
            <a:r>
              <a:rPr lang="tr-TR" altLang="tr-TR" sz="36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Allah </a:t>
            </a:r>
            <a:r>
              <a:rPr lang="tr-TR" altLang="tr-TR" sz="36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Rasûlü</a:t>
            </a:r>
            <a:r>
              <a:rPr lang="tr-TR" altLang="tr-TR" sz="36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(s.) ve </a:t>
            </a:r>
            <a:r>
              <a:rPr lang="tr-TR" altLang="tr-TR" sz="36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Sâlih</a:t>
            </a:r>
            <a:r>
              <a:rPr lang="tr-TR" altLang="tr-TR" sz="36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Kişilerle </a:t>
            </a:r>
            <a:r>
              <a:rPr lang="tr-TR" altLang="tr-TR" sz="36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Tevessül</a:t>
            </a:r>
          </a:p>
          <a:p>
            <a:pPr lvl="0" algn="just" defTabSz="914400" eaLnBrk="0" fontAlgn="base" hangingPunct="0">
              <a:lnSpc>
                <a:spcPct val="150000"/>
              </a:lnSpc>
              <a:spcBef>
                <a:spcPct val="0"/>
              </a:spcBef>
              <a:spcAft>
                <a:spcPct val="0"/>
              </a:spcAft>
              <a:buClrTx/>
              <a:buSzTx/>
              <a:tabLst>
                <a:tab pos="5754688" algn="r"/>
              </a:tabLst>
            </a:pPr>
            <a:endPar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endParaRPr>
          </a:p>
          <a:p>
            <a:pPr lvl="0" algn="just" defTabSz="914400" eaLnBrk="0" fontAlgn="base" hangingPunct="0">
              <a:lnSpc>
                <a:spcPct val="150000"/>
              </a:lnSpc>
              <a:spcBef>
                <a:spcPct val="0"/>
              </a:spcBef>
              <a:spcAft>
                <a:spcPct val="0"/>
              </a:spcAft>
              <a:buClrTx/>
              <a:buSzTx/>
              <a:tabLst>
                <a:tab pos="5754688" algn="r"/>
              </a:tabLst>
            </a:pPr>
            <a:r>
              <a:rPr lang="tr-TR" altLang="tr-TR" sz="32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2</a:t>
            </a:r>
            <a:r>
              <a:rPr lang="tr-TR" altLang="tr-TR" sz="32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a:t>
            </a:r>
            <a:r>
              <a:rPr lang="tr-TR" altLang="tr-TR" sz="32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 Kur’an’da </a:t>
            </a:r>
            <a:r>
              <a:rPr lang="tr-TR" altLang="tr-TR" sz="32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Allah’a yaklaştıran vesileler aramayı emreden </a:t>
            </a:r>
            <a:r>
              <a:rPr lang="tr-TR" altLang="tr-TR" sz="32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âyette</a:t>
            </a:r>
            <a:r>
              <a:rPr lang="tr-TR" altLang="tr-TR" sz="32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bir sınırlama bulunmaması, </a:t>
            </a:r>
            <a:r>
              <a:rPr lang="tr-TR" altLang="tr-TR" sz="32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sâlih</a:t>
            </a:r>
            <a:r>
              <a:rPr lang="tr-TR" altLang="tr-TR" sz="32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kişilerle tevessülü de dolaylı biçimde kapsar. </a:t>
            </a:r>
          </a:p>
          <a:p>
            <a:pPr lvl="0" algn="just" defTabSz="914400" eaLnBrk="0" fontAlgn="base" hangingPunct="0">
              <a:lnSpc>
                <a:spcPct val="150000"/>
              </a:lnSpc>
              <a:spcBef>
                <a:spcPct val="0"/>
              </a:spcBef>
              <a:spcAft>
                <a:spcPct val="0"/>
              </a:spcAft>
              <a:buClrTx/>
              <a:buSzTx/>
              <a:tabLst>
                <a:tab pos="5754688" algn="r"/>
              </a:tabLst>
            </a:pPr>
            <a:r>
              <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	</a:t>
            </a:r>
            <a:endPar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44103713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Unvan 1"/>
          <p:cNvSpPr>
            <a:spLocks noGrp="1"/>
          </p:cNvSpPr>
          <p:nvPr>
            <p:ph type="ctrTitle"/>
          </p:nvPr>
        </p:nvSpPr>
        <p:spPr>
          <a:xfrm>
            <a:off x="1751012" y="299802"/>
            <a:ext cx="8689976" cy="779489"/>
          </a:xfrm>
        </p:spPr>
        <p:txBody>
          <a:bodyPr>
            <a:noAutofit/>
          </a:bodyPr>
          <a:lstStyle/>
          <a:p>
            <a:pPr algn="ctr"/>
            <a:r>
              <a:rPr lang="tr-TR" sz="4000" b="1" dirty="0" smtClean="0"/>
              <a:t/>
            </a:r>
            <a:br>
              <a:rPr lang="tr-TR" sz="4000" b="1" dirty="0" smtClean="0"/>
            </a:br>
            <a:r>
              <a:rPr lang="tr-TR" altLang="tr-TR" sz="4000" b="1"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Üzerinde </a:t>
            </a:r>
            <a:r>
              <a:rPr lang="tr-TR" altLang="tr-TR" sz="4000" b="1"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ihtilaf edilen </a:t>
            </a:r>
            <a:r>
              <a:rPr lang="tr-TR" altLang="tr-TR" sz="4000" b="1"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tevessül </a:t>
            </a:r>
            <a:r>
              <a:rPr lang="tr-TR" altLang="tr-TR" sz="4000" b="1"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çeşitleri</a:t>
            </a:r>
            <a:endParaRPr lang="tr-TR" sz="4000" b="1" dirty="0"/>
          </a:p>
        </p:txBody>
      </p:sp>
      <p:sp>
        <p:nvSpPr>
          <p:cNvPr id="3" name="Alt Başlık 2"/>
          <p:cNvSpPr>
            <a:spLocks noGrp="1"/>
          </p:cNvSpPr>
          <p:nvPr>
            <p:ph type="subTitle" idx="1"/>
          </p:nvPr>
        </p:nvSpPr>
        <p:spPr>
          <a:xfrm>
            <a:off x="1751012" y="1573967"/>
            <a:ext cx="8689976" cy="4916774"/>
          </a:xfrm>
        </p:spPr>
        <p:txBody>
          <a:bodyPr>
            <a:noAutofit/>
          </a:bodyPr>
          <a:lstStyle/>
          <a:p>
            <a:pPr lvl="0" algn="ctr" defTabSz="914400" eaLnBrk="0" fontAlgn="base" hangingPunct="0">
              <a:lnSpc>
                <a:spcPct val="150000"/>
              </a:lnSpc>
              <a:spcBef>
                <a:spcPct val="0"/>
              </a:spcBef>
              <a:spcAft>
                <a:spcPct val="0"/>
              </a:spcAft>
              <a:buClrTx/>
              <a:buSzTx/>
              <a:tabLst>
                <a:tab pos="5754688" algn="r"/>
              </a:tabLst>
            </a:pPr>
            <a:r>
              <a:rPr lang="tr-TR" altLang="tr-TR" sz="36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Allah </a:t>
            </a:r>
            <a:r>
              <a:rPr lang="tr-TR" altLang="tr-TR" sz="36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Rasûlü</a:t>
            </a:r>
            <a:r>
              <a:rPr lang="tr-TR" altLang="tr-TR" sz="36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(s.) ve </a:t>
            </a:r>
            <a:r>
              <a:rPr lang="tr-TR" altLang="tr-TR" sz="36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Sâlih</a:t>
            </a:r>
            <a:r>
              <a:rPr lang="tr-TR" altLang="tr-TR" sz="36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Kişilerle </a:t>
            </a:r>
            <a:r>
              <a:rPr lang="tr-TR" altLang="tr-TR" sz="36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Tevessül</a:t>
            </a:r>
          </a:p>
          <a:p>
            <a:pPr lvl="0" algn="just" defTabSz="914400" eaLnBrk="0" fontAlgn="base" hangingPunct="0">
              <a:lnSpc>
                <a:spcPct val="150000"/>
              </a:lnSpc>
              <a:spcBef>
                <a:spcPct val="0"/>
              </a:spcBef>
              <a:spcAft>
                <a:spcPct val="0"/>
              </a:spcAft>
              <a:buClrTx/>
              <a:buSzTx/>
              <a:tabLst>
                <a:tab pos="5754688" algn="r"/>
              </a:tabLst>
            </a:pPr>
            <a:endPar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endParaRPr>
          </a:p>
          <a:p>
            <a:pPr lvl="0" algn="just" defTabSz="914400" eaLnBrk="0" fontAlgn="base" hangingPunct="0">
              <a:lnSpc>
                <a:spcPct val="150000"/>
              </a:lnSpc>
              <a:spcBef>
                <a:spcPct val="0"/>
              </a:spcBef>
              <a:spcAft>
                <a:spcPct val="0"/>
              </a:spcAft>
              <a:buClrTx/>
              <a:buSzTx/>
              <a:tabLst>
                <a:tab pos="5754688" algn="r"/>
              </a:tabLst>
            </a:pPr>
            <a:r>
              <a:rPr lang="tr-TR" altLang="tr-TR" sz="32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3</a:t>
            </a:r>
            <a:r>
              <a:rPr lang="tr-TR" altLang="tr-TR" sz="32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a:t>
            </a:r>
            <a:r>
              <a:rPr lang="tr-TR" altLang="tr-TR" sz="32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 </a:t>
            </a:r>
            <a:r>
              <a:rPr lang="tr-TR" altLang="tr-TR" sz="3200" b="1" cap="none" dirty="0" err="1"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Sâlih</a:t>
            </a:r>
            <a:r>
              <a:rPr lang="tr-TR" altLang="tr-TR" sz="32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 </a:t>
            </a:r>
            <a:r>
              <a:rPr lang="tr-TR" altLang="tr-TR" sz="32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amellerle tevessülde bulunmak nasıl meşru ise bu amelleri yapanlarla tevessül de meşrudur. Zira zât asıl, </a:t>
            </a:r>
            <a:r>
              <a:rPr lang="tr-TR" altLang="tr-TR" sz="32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zâta</a:t>
            </a:r>
            <a:r>
              <a:rPr lang="tr-TR" altLang="tr-TR" sz="32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ait fiil </a:t>
            </a:r>
            <a:r>
              <a:rPr lang="tr-TR" altLang="tr-TR" sz="32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fer‘îdir</a:t>
            </a:r>
            <a:r>
              <a:rPr lang="tr-TR" altLang="tr-TR" sz="32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a:t>
            </a:r>
            <a:r>
              <a:rPr lang="tr-TR" altLang="tr-TR" sz="32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	</a:t>
            </a:r>
            <a:endParaRPr lang="tr-TR" altLang="tr-TR" sz="32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06961434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Unvan 1"/>
          <p:cNvSpPr>
            <a:spLocks noGrp="1"/>
          </p:cNvSpPr>
          <p:nvPr>
            <p:ph type="ctrTitle"/>
          </p:nvPr>
        </p:nvSpPr>
        <p:spPr>
          <a:xfrm>
            <a:off x="1751012" y="299802"/>
            <a:ext cx="8689976" cy="779489"/>
          </a:xfrm>
        </p:spPr>
        <p:txBody>
          <a:bodyPr>
            <a:noAutofit/>
          </a:bodyPr>
          <a:lstStyle/>
          <a:p>
            <a:pPr algn="ctr"/>
            <a:r>
              <a:rPr lang="tr-TR" sz="4000" b="1" dirty="0" smtClean="0"/>
              <a:t/>
            </a:r>
            <a:br>
              <a:rPr lang="tr-TR" sz="4000" b="1" dirty="0" smtClean="0"/>
            </a:br>
            <a:r>
              <a:rPr lang="tr-TR" altLang="tr-TR" sz="4000" b="1"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Üzerinde </a:t>
            </a:r>
            <a:r>
              <a:rPr lang="tr-TR" altLang="tr-TR" sz="4000" b="1"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ihtilaf edilen </a:t>
            </a:r>
            <a:r>
              <a:rPr lang="tr-TR" altLang="tr-TR" sz="4000" b="1"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tevessül </a:t>
            </a:r>
            <a:r>
              <a:rPr lang="tr-TR" altLang="tr-TR" sz="4000" b="1"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çeşitleri</a:t>
            </a:r>
            <a:endParaRPr lang="tr-TR" sz="4000" b="1" dirty="0"/>
          </a:p>
        </p:txBody>
      </p:sp>
      <p:sp>
        <p:nvSpPr>
          <p:cNvPr id="3" name="Alt Başlık 2"/>
          <p:cNvSpPr>
            <a:spLocks noGrp="1"/>
          </p:cNvSpPr>
          <p:nvPr>
            <p:ph type="subTitle" idx="1"/>
          </p:nvPr>
        </p:nvSpPr>
        <p:spPr>
          <a:xfrm>
            <a:off x="1751012" y="1573967"/>
            <a:ext cx="8689976" cy="4916774"/>
          </a:xfrm>
        </p:spPr>
        <p:txBody>
          <a:bodyPr>
            <a:noAutofit/>
          </a:bodyPr>
          <a:lstStyle/>
          <a:p>
            <a:pPr lvl="0" algn="ctr" defTabSz="914400" eaLnBrk="0" fontAlgn="base" hangingPunct="0">
              <a:lnSpc>
                <a:spcPct val="150000"/>
              </a:lnSpc>
              <a:spcBef>
                <a:spcPct val="0"/>
              </a:spcBef>
              <a:spcAft>
                <a:spcPct val="0"/>
              </a:spcAft>
              <a:buClrTx/>
              <a:buSzTx/>
              <a:tabLst>
                <a:tab pos="5754688" algn="r"/>
              </a:tabLst>
            </a:pPr>
            <a:r>
              <a:rPr lang="tr-TR" altLang="tr-TR" sz="32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Allah </a:t>
            </a:r>
            <a:r>
              <a:rPr lang="tr-TR" altLang="tr-TR" sz="32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Rasûlü</a:t>
            </a:r>
            <a:r>
              <a:rPr lang="tr-TR" altLang="tr-TR" sz="32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(s.) ve </a:t>
            </a:r>
            <a:r>
              <a:rPr lang="tr-TR" altLang="tr-TR" sz="32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Sâlih</a:t>
            </a:r>
            <a:r>
              <a:rPr lang="tr-TR" altLang="tr-TR" sz="32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Kişilerle </a:t>
            </a:r>
            <a:r>
              <a:rPr lang="tr-TR" altLang="tr-TR" sz="32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Tevessül</a:t>
            </a:r>
          </a:p>
          <a:p>
            <a:pPr lvl="0" algn="just" defTabSz="914400" eaLnBrk="0" fontAlgn="base" hangingPunct="0">
              <a:lnSpc>
                <a:spcPct val="150000"/>
              </a:lnSpc>
              <a:spcBef>
                <a:spcPct val="0"/>
              </a:spcBef>
              <a:spcAft>
                <a:spcPct val="0"/>
              </a:spcAft>
              <a:buClrTx/>
              <a:buSzTx/>
              <a:tabLst>
                <a:tab pos="5754688" algn="r"/>
              </a:tabLst>
            </a:pPr>
            <a:r>
              <a:rPr lang="tr-TR" altLang="tr-TR" sz="28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Hz. Ömer’in, </a:t>
            </a:r>
            <a:r>
              <a:rPr lang="tr-TR" altLang="tr-TR" sz="28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dilimizde, </a:t>
            </a:r>
            <a:r>
              <a:rPr lang="tr-TR" altLang="tr-TR" sz="28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“Peygamberimizin amcası hürmetine" diye </a:t>
            </a:r>
            <a:r>
              <a:rPr lang="tr-TR" altLang="tr-TR" sz="28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duâ</a:t>
            </a:r>
            <a:r>
              <a:rPr lang="tr-TR" altLang="tr-TR" sz="28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etmek şeklinde ifadesini bulan Abbas ile tevessülünün, öncelikle onun zatı yani, Allah </a:t>
            </a:r>
            <a:r>
              <a:rPr lang="tr-TR" altLang="tr-TR" sz="28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Rasûlü</a:t>
            </a:r>
            <a:r>
              <a:rPr lang="tr-TR" altLang="tr-TR" sz="28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(s.)’ne yakınlığı sebebiyle Allah katındaki mertebesi; değer ve konumu ile tevessül </a:t>
            </a:r>
            <a:r>
              <a:rPr lang="tr-TR" altLang="tr-TR" sz="28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mânâsına</a:t>
            </a:r>
            <a:r>
              <a:rPr lang="tr-TR" altLang="tr-TR" sz="28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geldiği </a:t>
            </a:r>
            <a:r>
              <a:rPr lang="tr-TR" altLang="tr-TR" sz="28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anlaşılmaktadır.	</a:t>
            </a:r>
            <a:endParaRPr lang="tr-TR" altLang="tr-TR" sz="28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3455480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Unvan 1"/>
          <p:cNvSpPr>
            <a:spLocks noGrp="1"/>
          </p:cNvSpPr>
          <p:nvPr>
            <p:ph type="ctrTitle"/>
          </p:nvPr>
        </p:nvSpPr>
        <p:spPr>
          <a:xfrm>
            <a:off x="1751012" y="299802"/>
            <a:ext cx="8689976" cy="779489"/>
          </a:xfrm>
        </p:spPr>
        <p:txBody>
          <a:bodyPr>
            <a:noAutofit/>
          </a:bodyPr>
          <a:lstStyle/>
          <a:p>
            <a:pPr algn="ctr"/>
            <a:r>
              <a:rPr lang="tr-TR" sz="4000" b="1" dirty="0" smtClean="0"/>
              <a:t/>
            </a:r>
            <a:br>
              <a:rPr lang="tr-TR" sz="4000" b="1" dirty="0" smtClean="0"/>
            </a:br>
            <a:r>
              <a:rPr lang="tr-TR" altLang="tr-TR" sz="4000" b="1"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Üzerinde </a:t>
            </a:r>
            <a:r>
              <a:rPr lang="tr-TR" altLang="tr-TR" sz="4000" b="1"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ihtilaf edilen </a:t>
            </a:r>
            <a:r>
              <a:rPr lang="tr-TR" altLang="tr-TR" sz="4000" b="1"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tevessül </a:t>
            </a:r>
            <a:r>
              <a:rPr lang="tr-TR" altLang="tr-TR" sz="4000" b="1"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çeşitleri</a:t>
            </a:r>
            <a:endParaRPr lang="tr-TR" sz="4000" b="1" dirty="0"/>
          </a:p>
        </p:txBody>
      </p:sp>
      <p:sp>
        <p:nvSpPr>
          <p:cNvPr id="3" name="Alt Başlık 2"/>
          <p:cNvSpPr>
            <a:spLocks noGrp="1"/>
          </p:cNvSpPr>
          <p:nvPr>
            <p:ph type="subTitle" idx="1"/>
          </p:nvPr>
        </p:nvSpPr>
        <p:spPr>
          <a:xfrm>
            <a:off x="1751012" y="1573967"/>
            <a:ext cx="8689976" cy="4916774"/>
          </a:xfrm>
        </p:spPr>
        <p:txBody>
          <a:bodyPr>
            <a:noAutofit/>
          </a:bodyPr>
          <a:lstStyle/>
          <a:p>
            <a:pPr lvl="0" algn="ctr" defTabSz="914400" eaLnBrk="0" fontAlgn="base" hangingPunct="0">
              <a:lnSpc>
                <a:spcPct val="150000"/>
              </a:lnSpc>
              <a:spcBef>
                <a:spcPct val="0"/>
              </a:spcBef>
              <a:spcAft>
                <a:spcPct val="0"/>
              </a:spcAft>
              <a:buClrTx/>
              <a:buSzTx/>
              <a:tabLst>
                <a:tab pos="5754688" algn="r"/>
              </a:tabLst>
            </a:pPr>
            <a:r>
              <a:rPr lang="tr-TR" altLang="tr-TR" sz="36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Allah </a:t>
            </a:r>
            <a:r>
              <a:rPr lang="tr-TR" altLang="tr-TR" sz="36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Rasûlü</a:t>
            </a:r>
            <a:r>
              <a:rPr lang="tr-TR" altLang="tr-TR" sz="36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(s.) ve </a:t>
            </a:r>
            <a:r>
              <a:rPr lang="tr-TR" altLang="tr-TR" sz="36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Sâlih</a:t>
            </a:r>
            <a:r>
              <a:rPr lang="tr-TR" altLang="tr-TR" sz="36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Kişilerle </a:t>
            </a:r>
            <a:r>
              <a:rPr lang="tr-TR" altLang="tr-TR" sz="36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Tevessül</a:t>
            </a:r>
          </a:p>
          <a:p>
            <a:pPr lvl="0" algn="just" defTabSz="914400" eaLnBrk="0" fontAlgn="base" hangingPunct="0">
              <a:lnSpc>
                <a:spcPct val="150000"/>
              </a:lnSpc>
              <a:spcBef>
                <a:spcPct val="0"/>
              </a:spcBef>
              <a:spcAft>
                <a:spcPct val="0"/>
              </a:spcAft>
              <a:buClrTx/>
              <a:buSzTx/>
              <a:tabLst>
                <a:tab pos="5754688" algn="r"/>
              </a:tabLst>
            </a:pPr>
            <a:endPar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endParaRPr>
          </a:p>
          <a:p>
            <a:pPr lvl="0" algn="just" defTabSz="914400" eaLnBrk="0" fontAlgn="base" hangingPunct="0">
              <a:lnSpc>
                <a:spcPct val="150000"/>
              </a:lnSpc>
              <a:spcBef>
                <a:spcPct val="0"/>
              </a:spcBef>
              <a:spcAft>
                <a:spcPct val="0"/>
              </a:spcAft>
              <a:buClrTx/>
              <a:buSzTx/>
              <a:tabLst>
                <a:tab pos="5754688" algn="r"/>
              </a:tabLst>
            </a:pPr>
            <a:r>
              <a:rPr lang="tr-TR" altLang="tr-TR" sz="32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İmam Şafiî, Ahmet </a:t>
            </a:r>
            <a:r>
              <a:rPr lang="tr-TR" altLang="tr-TR" sz="32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b. </a:t>
            </a:r>
            <a:r>
              <a:rPr lang="tr-TR" altLang="tr-TR" sz="3200" b="1" cap="none" dirty="0" err="1"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Hanbel</a:t>
            </a:r>
            <a:r>
              <a:rPr lang="tr-TR" altLang="tr-TR" sz="32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 İmam Mâlik, </a:t>
            </a:r>
            <a:r>
              <a:rPr lang="tr-TR" altLang="tr-TR" sz="32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İmam </a:t>
            </a:r>
            <a:r>
              <a:rPr lang="tr-TR" altLang="tr-TR" sz="3200" b="1" cap="none" dirty="0" err="1"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Cezeri</a:t>
            </a:r>
            <a:r>
              <a:rPr lang="tr-TR" altLang="tr-TR" sz="32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a:t>
            </a:r>
            <a:r>
              <a:rPr lang="tr-TR" altLang="tr-TR" sz="32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Fahreddin </a:t>
            </a:r>
            <a:r>
              <a:rPr lang="tr-TR" altLang="tr-TR" sz="32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er-</a:t>
            </a:r>
            <a:r>
              <a:rPr lang="tr-TR" altLang="tr-TR" sz="32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Râzî</a:t>
            </a:r>
            <a:r>
              <a:rPr lang="tr-TR" altLang="tr-TR" sz="32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a:t>
            </a:r>
            <a:r>
              <a:rPr lang="tr-TR" altLang="tr-TR" sz="32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Tâceddin</a:t>
            </a:r>
            <a:r>
              <a:rPr lang="tr-TR" altLang="tr-TR" sz="32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es-</a:t>
            </a:r>
            <a:r>
              <a:rPr lang="tr-TR" altLang="tr-TR" sz="32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Sübkî</a:t>
            </a:r>
            <a:r>
              <a:rPr lang="tr-TR" altLang="tr-TR" sz="32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a:t>
            </a:r>
            <a:r>
              <a:rPr lang="tr-TR" altLang="tr-TR" sz="32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Teftâzânî</a:t>
            </a:r>
            <a:r>
              <a:rPr lang="tr-TR" altLang="tr-TR" sz="32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a:t>
            </a:r>
            <a:r>
              <a:rPr lang="tr-TR" altLang="tr-TR" sz="32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Seyyid</a:t>
            </a:r>
            <a:r>
              <a:rPr lang="tr-TR" altLang="tr-TR" sz="32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a:t>
            </a:r>
            <a:r>
              <a:rPr lang="tr-TR" altLang="tr-TR" sz="32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Şerîf</a:t>
            </a:r>
            <a:r>
              <a:rPr lang="tr-TR" altLang="tr-TR" sz="32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el-</a:t>
            </a:r>
            <a:r>
              <a:rPr lang="tr-TR" altLang="tr-TR" sz="32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Cürcânî</a:t>
            </a:r>
            <a:r>
              <a:rPr lang="tr-TR" altLang="tr-TR" sz="32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gibi isimler de bu tevessülü meşru kabul </a:t>
            </a:r>
            <a:r>
              <a:rPr lang="tr-TR" altLang="tr-TR" sz="32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etmektedirler.	</a:t>
            </a:r>
            <a:endParaRPr lang="tr-TR" altLang="tr-TR" sz="32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28487702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Unvan 1"/>
          <p:cNvSpPr>
            <a:spLocks noGrp="1"/>
          </p:cNvSpPr>
          <p:nvPr>
            <p:ph type="ctrTitle"/>
          </p:nvPr>
        </p:nvSpPr>
        <p:spPr>
          <a:xfrm>
            <a:off x="1751012" y="299802"/>
            <a:ext cx="8689976" cy="779489"/>
          </a:xfrm>
        </p:spPr>
        <p:txBody>
          <a:bodyPr>
            <a:noAutofit/>
          </a:bodyPr>
          <a:lstStyle/>
          <a:p>
            <a:pPr algn="ctr"/>
            <a:r>
              <a:rPr lang="tr-TR" sz="4000" b="1" dirty="0" smtClean="0"/>
              <a:t/>
            </a:r>
            <a:br>
              <a:rPr lang="tr-TR" sz="4000" b="1" dirty="0" smtClean="0"/>
            </a:br>
            <a:r>
              <a:rPr lang="tr-TR" altLang="tr-TR" sz="4000" b="1"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Üzerinde </a:t>
            </a:r>
            <a:r>
              <a:rPr lang="tr-TR" altLang="tr-TR" sz="4000" b="1"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ihtilaf edilen </a:t>
            </a:r>
            <a:r>
              <a:rPr lang="tr-TR" altLang="tr-TR" sz="4000" b="1"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tevessül </a:t>
            </a:r>
            <a:r>
              <a:rPr lang="tr-TR" altLang="tr-TR" sz="4000" b="1"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çeşitleri</a:t>
            </a:r>
            <a:endParaRPr lang="tr-TR" sz="4000" b="1" dirty="0"/>
          </a:p>
        </p:txBody>
      </p:sp>
      <p:sp>
        <p:nvSpPr>
          <p:cNvPr id="3" name="Alt Başlık 2"/>
          <p:cNvSpPr>
            <a:spLocks noGrp="1"/>
          </p:cNvSpPr>
          <p:nvPr>
            <p:ph type="subTitle" idx="1"/>
          </p:nvPr>
        </p:nvSpPr>
        <p:spPr>
          <a:xfrm>
            <a:off x="1751012" y="1573967"/>
            <a:ext cx="8689976" cy="4916774"/>
          </a:xfrm>
        </p:spPr>
        <p:txBody>
          <a:bodyPr>
            <a:noAutofit/>
          </a:bodyPr>
          <a:lstStyle/>
          <a:p>
            <a:pPr lvl="0" algn="ctr" defTabSz="914400" eaLnBrk="0" fontAlgn="base" hangingPunct="0">
              <a:lnSpc>
                <a:spcPct val="150000"/>
              </a:lnSpc>
              <a:spcBef>
                <a:spcPct val="0"/>
              </a:spcBef>
              <a:spcAft>
                <a:spcPct val="0"/>
              </a:spcAft>
              <a:buClrTx/>
              <a:buSzTx/>
              <a:tabLst>
                <a:tab pos="5754688" algn="r"/>
              </a:tabLst>
            </a:pPr>
            <a:r>
              <a:rPr lang="tr-TR" altLang="tr-TR" sz="32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Vefat </a:t>
            </a:r>
            <a:r>
              <a:rPr lang="tr-TR" altLang="tr-TR" sz="32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etmiş peygamberler ve </a:t>
            </a:r>
            <a:r>
              <a:rPr lang="tr-TR" altLang="tr-TR" sz="32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sâlihler</a:t>
            </a:r>
            <a:r>
              <a:rPr lang="tr-TR" altLang="tr-TR" sz="32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ile </a:t>
            </a:r>
            <a:r>
              <a:rPr lang="tr-TR" altLang="tr-TR" sz="32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tevessül</a:t>
            </a:r>
          </a:p>
          <a:p>
            <a:pPr lvl="0" algn="just" defTabSz="914400" eaLnBrk="0" fontAlgn="base" hangingPunct="0">
              <a:lnSpc>
                <a:spcPct val="150000"/>
              </a:lnSpc>
              <a:spcBef>
                <a:spcPct val="0"/>
              </a:spcBef>
              <a:spcAft>
                <a:spcPct val="0"/>
              </a:spcAft>
              <a:buClrTx/>
              <a:buSzTx/>
              <a:tabLst>
                <a:tab pos="5754688" algn="r"/>
              </a:tabLst>
            </a:pPr>
            <a:endPar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endParaRPr>
          </a:p>
          <a:p>
            <a:pPr lvl="0" algn="just" defTabSz="914400" eaLnBrk="0" fontAlgn="base" hangingPunct="0">
              <a:lnSpc>
                <a:spcPct val="150000"/>
              </a:lnSpc>
              <a:spcBef>
                <a:spcPct val="0"/>
              </a:spcBef>
              <a:spcAft>
                <a:spcPct val="0"/>
              </a:spcAft>
              <a:buClrTx/>
              <a:buSzTx/>
              <a:tabLst>
                <a:tab pos="5754688" algn="r"/>
              </a:tabLst>
            </a:pPr>
            <a:r>
              <a:rPr lang="tr-TR" altLang="tr-TR" sz="28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Peygamberler</a:t>
            </a:r>
            <a:r>
              <a:rPr lang="tr-TR" altLang="tr-TR" sz="28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a:t>
            </a:r>
            <a:r>
              <a:rPr lang="tr-TR" altLang="tr-TR" sz="28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velîler</a:t>
            </a:r>
            <a:r>
              <a:rPr lang="tr-TR" altLang="tr-TR" sz="28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ve </a:t>
            </a:r>
            <a:r>
              <a:rPr lang="tr-TR" altLang="tr-TR" sz="28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sâlih</a:t>
            </a:r>
            <a:r>
              <a:rPr lang="tr-TR" altLang="tr-TR" sz="28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kullarla ölümlerinden sonra tevessülde bulunulamayacağını ileri sürenler, </a:t>
            </a:r>
            <a:r>
              <a:rPr lang="tr-TR" altLang="tr-TR" sz="28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cahiliyyye</a:t>
            </a:r>
            <a:r>
              <a:rPr lang="tr-TR" altLang="tr-TR" sz="28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dönemi âdetlerini örnek gösterirler</a:t>
            </a:r>
            <a:r>
              <a:rPr lang="tr-TR" altLang="tr-TR" sz="28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	</a:t>
            </a:r>
            <a:endParaRPr lang="tr-TR" altLang="tr-TR" sz="28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13654076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Unvan 1"/>
          <p:cNvSpPr>
            <a:spLocks noGrp="1"/>
          </p:cNvSpPr>
          <p:nvPr>
            <p:ph type="ctrTitle"/>
          </p:nvPr>
        </p:nvSpPr>
        <p:spPr>
          <a:xfrm>
            <a:off x="1751012" y="299802"/>
            <a:ext cx="8689976" cy="779489"/>
          </a:xfrm>
        </p:spPr>
        <p:txBody>
          <a:bodyPr>
            <a:noAutofit/>
          </a:bodyPr>
          <a:lstStyle/>
          <a:p>
            <a:pPr algn="ctr"/>
            <a:r>
              <a:rPr lang="tr-TR" sz="4000" b="1" dirty="0" smtClean="0"/>
              <a:t/>
            </a:r>
            <a:br>
              <a:rPr lang="tr-TR" sz="4000" b="1" dirty="0" smtClean="0"/>
            </a:br>
            <a:r>
              <a:rPr lang="tr-TR" altLang="tr-TR" sz="4000" b="1"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Üzerinde </a:t>
            </a:r>
            <a:r>
              <a:rPr lang="tr-TR" altLang="tr-TR" sz="4000" b="1"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ihtilaf edilen </a:t>
            </a:r>
            <a:r>
              <a:rPr lang="tr-TR" altLang="tr-TR" sz="4000" b="1"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tevessül </a:t>
            </a:r>
            <a:r>
              <a:rPr lang="tr-TR" altLang="tr-TR" sz="4000" b="1"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çeşitleri</a:t>
            </a:r>
            <a:endParaRPr lang="tr-TR" sz="4000" b="1" dirty="0"/>
          </a:p>
        </p:txBody>
      </p:sp>
      <p:sp>
        <p:nvSpPr>
          <p:cNvPr id="3" name="Alt Başlık 2"/>
          <p:cNvSpPr>
            <a:spLocks noGrp="1"/>
          </p:cNvSpPr>
          <p:nvPr>
            <p:ph type="subTitle" idx="1"/>
          </p:nvPr>
        </p:nvSpPr>
        <p:spPr>
          <a:xfrm>
            <a:off x="1751012" y="1573967"/>
            <a:ext cx="8689976" cy="4916774"/>
          </a:xfrm>
        </p:spPr>
        <p:txBody>
          <a:bodyPr>
            <a:noAutofit/>
          </a:bodyPr>
          <a:lstStyle/>
          <a:p>
            <a:pPr lvl="0" algn="ctr" defTabSz="914400" eaLnBrk="0" fontAlgn="base" hangingPunct="0">
              <a:lnSpc>
                <a:spcPct val="150000"/>
              </a:lnSpc>
              <a:spcBef>
                <a:spcPct val="0"/>
              </a:spcBef>
              <a:spcAft>
                <a:spcPct val="0"/>
              </a:spcAft>
              <a:buClrTx/>
              <a:buSzTx/>
              <a:tabLst>
                <a:tab pos="5754688" algn="r"/>
              </a:tabLst>
            </a:pPr>
            <a:r>
              <a:rPr lang="tr-TR" altLang="tr-TR" sz="32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Vefat </a:t>
            </a:r>
            <a:r>
              <a:rPr lang="tr-TR" altLang="tr-TR" sz="32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etmiş peygamberler ve </a:t>
            </a:r>
            <a:r>
              <a:rPr lang="tr-TR" altLang="tr-TR" sz="32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sâlihler</a:t>
            </a:r>
            <a:r>
              <a:rPr lang="tr-TR" altLang="tr-TR" sz="32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ile tevessül</a:t>
            </a:r>
          </a:p>
          <a:p>
            <a:pPr lvl="0" algn="just" defTabSz="914400" eaLnBrk="0" fontAlgn="base" hangingPunct="0">
              <a:lnSpc>
                <a:spcPct val="150000"/>
              </a:lnSpc>
              <a:spcBef>
                <a:spcPct val="0"/>
              </a:spcBef>
              <a:spcAft>
                <a:spcPct val="0"/>
              </a:spcAft>
              <a:buClrTx/>
              <a:buSzTx/>
              <a:tabLst>
                <a:tab pos="5754688" algn="r"/>
              </a:tabLst>
            </a:pPr>
            <a:endPar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endParaRPr>
          </a:p>
          <a:p>
            <a:pPr lvl="0" algn="just" defTabSz="914400" eaLnBrk="0" fontAlgn="base" hangingPunct="0">
              <a:lnSpc>
                <a:spcPct val="150000"/>
              </a:lnSpc>
              <a:spcBef>
                <a:spcPct val="0"/>
              </a:spcBef>
              <a:spcAft>
                <a:spcPct val="0"/>
              </a:spcAft>
              <a:buClrTx/>
              <a:buSzTx/>
              <a:tabLst>
                <a:tab pos="5754688" algn="r"/>
              </a:tabLst>
            </a:pPr>
            <a:r>
              <a:rPr lang="tr-TR" altLang="tr-TR" sz="28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İslam’dan </a:t>
            </a:r>
            <a:r>
              <a:rPr lang="tr-TR" altLang="tr-TR" sz="28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önceki dönemde Araplar tek bir yaratıcı Allah’a inanıyor, “yerleri ve gökleri kim yarattı?”  Sorusuna “Allah” diye cevap veriyor, “putlar yarattı” diye bir iddiada </a:t>
            </a:r>
            <a:r>
              <a:rPr lang="tr-TR" altLang="tr-TR" sz="28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bulunmuyorlardı	</a:t>
            </a:r>
            <a:endParaRPr lang="tr-TR" altLang="tr-TR" sz="28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06733769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Unvan 1"/>
          <p:cNvSpPr>
            <a:spLocks noGrp="1"/>
          </p:cNvSpPr>
          <p:nvPr>
            <p:ph type="ctrTitle"/>
          </p:nvPr>
        </p:nvSpPr>
        <p:spPr>
          <a:xfrm>
            <a:off x="1751012" y="299802"/>
            <a:ext cx="8689976" cy="779489"/>
          </a:xfrm>
        </p:spPr>
        <p:txBody>
          <a:bodyPr>
            <a:noAutofit/>
          </a:bodyPr>
          <a:lstStyle/>
          <a:p>
            <a:pPr algn="ctr"/>
            <a:r>
              <a:rPr lang="tr-TR" sz="4000" b="1" dirty="0" smtClean="0"/>
              <a:t/>
            </a:r>
            <a:br>
              <a:rPr lang="tr-TR" sz="4000" b="1" dirty="0" smtClean="0"/>
            </a:br>
            <a:r>
              <a:rPr lang="tr-TR" altLang="tr-TR" sz="4000" b="1"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Üzerinde </a:t>
            </a:r>
            <a:r>
              <a:rPr lang="tr-TR" altLang="tr-TR" sz="4000" b="1"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ihtilaf edilen </a:t>
            </a:r>
            <a:r>
              <a:rPr lang="tr-TR" altLang="tr-TR" sz="4000" b="1"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tevessül </a:t>
            </a:r>
            <a:r>
              <a:rPr lang="tr-TR" altLang="tr-TR" sz="4000" b="1"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çeşitleri</a:t>
            </a:r>
            <a:endParaRPr lang="tr-TR" sz="4000" b="1" dirty="0"/>
          </a:p>
        </p:txBody>
      </p:sp>
      <p:sp>
        <p:nvSpPr>
          <p:cNvPr id="3" name="Alt Başlık 2"/>
          <p:cNvSpPr>
            <a:spLocks noGrp="1"/>
          </p:cNvSpPr>
          <p:nvPr>
            <p:ph type="subTitle" idx="1"/>
          </p:nvPr>
        </p:nvSpPr>
        <p:spPr>
          <a:xfrm>
            <a:off x="1751012" y="1573967"/>
            <a:ext cx="8689976" cy="4916774"/>
          </a:xfrm>
        </p:spPr>
        <p:txBody>
          <a:bodyPr>
            <a:noAutofit/>
          </a:bodyPr>
          <a:lstStyle/>
          <a:p>
            <a:pPr lvl="0" algn="ctr" defTabSz="914400" eaLnBrk="0" fontAlgn="base" hangingPunct="0">
              <a:lnSpc>
                <a:spcPct val="150000"/>
              </a:lnSpc>
              <a:spcBef>
                <a:spcPct val="0"/>
              </a:spcBef>
              <a:spcAft>
                <a:spcPct val="0"/>
              </a:spcAft>
              <a:buClrTx/>
              <a:buSzTx/>
              <a:tabLst>
                <a:tab pos="5754688" algn="r"/>
              </a:tabLst>
            </a:pPr>
            <a:r>
              <a:rPr lang="tr-TR" altLang="tr-TR" sz="32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Vefat </a:t>
            </a:r>
            <a:r>
              <a:rPr lang="tr-TR" altLang="tr-TR" sz="32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etmiş peygamberler ve </a:t>
            </a:r>
            <a:r>
              <a:rPr lang="tr-TR" altLang="tr-TR" sz="32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sâlihler</a:t>
            </a:r>
            <a:r>
              <a:rPr lang="tr-TR" altLang="tr-TR" sz="32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ile tevessül</a:t>
            </a:r>
          </a:p>
          <a:p>
            <a:pPr lvl="0" algn="just" defTabSz="914400" eaLnBrk="0" fontAlgn="base" hangingPunct="0">
              <a:lnSpc>
                <a:spcPct val="150000"/>
              </a:lnSpc>
              <a:spcBef>
                <a:spcPct val="0"/>
              </a:spcBef>
              <a:spcAft>
                <a:spcPct val="0"/>
              </a:spcAft>
              <a:buClrTx/>
              <a:buSzTx/>
              <a:tabLst>
                <a:tab pos="5754688" algn="r"/>
              </a:tabLst>
            </a:pPr>
            <a:endPar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endParaRPr>
          </a:p>
          <a:p>
            <a:pPr lvl="0" algn="just" defTabSz="914400" eaLnBrk="0" fontAlgn="base" hangingPunct="0">
              <a:lnSpc>
                <a:spcPct val="150000"/>
              </a:lnSpc>
              <a:spcBef>
                <a:spcPct val="0"/>
              </a:spcBef>
              <a:spcAft>
                <a:spcPct val="0"/>
              </a:spcAft>
              <a:buClrTx/>
              <a:buSzTx/>
              <a:tabLst>
                <a:tab pos="5754688" algn="r"/>
              </a:tabLst>
            </a:pPr>
            <a:r>
              <a:rPr lang="tr-TR" altLang="tr-TR" sz="28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O halde niçin onlara tapıyorsunuz sorusuna “çünkü onlar bizi Allah’a yaklaştırıyor, Allah’a yaklaşmamıza vesile, vasıta oluyor,”  “Bunlar Allah katında bizim şefaatçilerimizdir”  diyorlardı</a:t>
            </a:r>
          </a:p>
        </p:txBody>
      </p:sp>
    </p:spTree>
    <p:extLst>
      <p:ext uri="{BB962C8B-B14F-4D97-AF65-F5344CB8AC3E}">
        <p14:creationId xmlns:p14="http://schemas.microsoft.com/office/powerpoint/2010/main" val="288912534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Unvan 1"/>
          <p:cNvSpPr>
            <a:spLocks noGrp="1"/>
          </p:cNvSpPr>
          <p:nvPr>
            <p:ph type="ctrTitle"/>
          </p:nvPr>
        </p:nvSpPr>
        <p:spPr>
          <a:xfrm>
            <a:off x="1751012" y="299802"/>
            <a:ext cx="8689976" cy="779489"/>
          </a:xfrm>
        </p:spPr>
        <p:txBody>
          <a:bodyPr>
            <a:noAutofit/>
          </a:bodyPr>
          <a:lstStyle/>
          <a:p>
            <a:pPr algn="ctr"/>
            <a:r>
              <a:rPr lang="tr-TR" sz="4000" b="1" dirty="0" smtClean="0"/>
              <a:t/>
            </a:r>
            <a:br>
              <a:rPr lang="tr-TR" sz="4000" b="1" dirty="0" smtClean="0"/>
            </a:br>
            <a:r>
              <a:rPr lang="tr-TR" altLang="tr-TR" sz="4000" b="1"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Üzerinde </a:t>
            </a:r>
            <a:r>
              <a:rPr lang="tr-TR" altLang="tr-TR" sz="4000" b="1"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ihtilaf edilen </a:t>
            </a:r>
            <a:r>
              <a:rPr lang="tr-TR" altLang="tr-TR" sz="4000" b="1"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tevessül </a:t>
            </a:r>
            <a:r>
              <a:rPr lang="tr-TR" altLang="tr-TR" sz="4000" b="1"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çeşitleri</a:t>
            </a:r>
            <a:endParaRPr lang="tr-TR" sz="4000" b="1" dirty="0"/>
          </a:p>
        </p:txBody>
      </p:sp>
      <p:sp>
        <p:nvSpPr>
          <p:cNvPr id="3" name="Alt Başlık 2"/>
          <p:cNvSpPr>
            <a:spLocks noGrp="1"/>
          </p:cNvSpPr>
          <p:nvPr>
            <p:ph type="subTitle" idx="1"/>
          </p:nvPr>
        </p:nvSpPr>
        <p:spPr>
          <a:xfrm>
            <a:off x="1751012" y="1573967"/>
            <a:ext cx="8689976" cy="4916774"/>
          </a:xfrm>
        </p:spPr>
        <p:txBody>
          <a:bodyPr>
            <a:noAutofit/>
          </a:bodyPr>
          <a:lstStyle/>
          <a:p>
            <a:pPr lvl="0" algn="ctr" defTabSz="914400" eaLnBrk="0" fontAlgn="base" hangingPunct="0">
              <a:lnSpc>
                <a:spcPct val="150000"/>
              </a:lnSpc>
              <a:spcBef>
                <a:spcPct val="0"/>
              </a:spcBef>
              <a:spcAft>
                <a:spcPct val="0"/>
              </a:spcAft>
              <a:buClrTx/>
              <a:buSzTx/>
              <a:tabLst>
                <a:tab pos="5754688" algn="r"/>
              </a:tabLst>
            </a:pPr>
            <a:r>
              <a:rPr lang="tr-TR" altLang="tr-TR" sz="32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Vefat </a:t>
            </a:r>
            <a:r>
              <a:rPr lang="tr-TR" altLang="tr-TR" sz="32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etmiş peygamberler ve </a:t>
            </a:r>
            <a:r>
              <a:rPr lang="tr-TR" altLang="tr-TR" sz="32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sâlihler</a:t>
            </a:r>
            <a:r>
              <a:rPr lang="tr-TR" altLang="tr-TR" sz="32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ile tevessül</a:t>
            </a:r>
          </a:p>
          <a:p>
            <a:pPr lvl="0" algn="just" defTabSz="914400" eaLnBrk="0" fontAlgn="base" hangingPunct="0">
              <a:lnSpc>
                <a:spcPct val="150000"/>
              </a:lnSpc>
              <a:spcBef>
                <a:spcPct val="0"/>
              </a:spcBef>
              <a:spcAft>
                <a:spcPct val="0"/>
              </a:spcAft>
              <a:buClrTx/>
              <a:buSzTx/>
              <a:tabLst>
                <a:tab pos="5754688" algn="r"/>
              </a:tabLst>
            </a:pPr>
            <a:endPar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endParaRPr>
          </a:p>
          <a:p>
            <a:pPr lvl="0" algn="just" defTabSz="914400" eaLnBrk="0" fontAlgn="base" hangingPunct="0">
              <a:lnSpc>
                <a:spcPct val="150000"/>
              </a:lnSpc>
              <a:spcBef>
                <a:spcPct val="0"/>
              </a:spcBef>
              <a:spcAft>
                <a:spcPct val="0"/>
              </a:spcAft>
              <a:buClrTx/>
              <a:buSzTx/>
              <a:tabLst>
                <a:tab pos="5754688" algn="r"/>
              </a:tabLst>
            </a:pPr>
            <a:r>
              <a:rPr lang="tr-TR" altLang="tr-TR" sz="2800" b="1" cap="none" dirty="0" err="1"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İbn</a:t>
            </a:r>
            <a:r>
              <a:rPr lang="tr-TR" altLang="tr-TR" sz="28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 </a:t>
            </a:r>
            <a:r>
              <a:rPr lang="tr-TR" altLang="tr-TR" sz="28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Teymiyye</a:t>
            </a:r>
            <a:r>
              <a:rPr lang="tr-TR" altLang="tr-TR" sz="28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ve takipçilerine göre tarihte putperestlik, ölen </a:t>
            </a:r>
            <a:r>
              <a:rPr lang="tr-TR" altLang="tr-TR" sz="28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sâlih</a:t>
            </a:r>
            <a:r>
              <a:rPr lang="tr-TR" altLang="tr-TR" sz="28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kişilerden yardım dilemekle başlamıştır. </a:t>
            </a:r>
            <a:r>
              <a:rPr lang="tr-TR" altLang="tr-TR" sz="28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	</a:t>
            </a:r>
            <a:endParaRPr lang="tr-TR" altLang="tr-TR" sz="28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65302341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Unvan 1"/>
          <p:cNvSpPr>
            <a:spLocks noGrp="1"/>
          </p:cNvSpPr>
          <p:nvPr>
            <p:ph type="ctrTitle"/>
          </p:nvPr>
        </p:nvSpPr>
        <p:spPr>
          <a:xfrm>
            <a:off x="1751012" y="520702"/>
            <a:ext cx="8689976" cy="1068256"/>
          </a:xfrm>
        </p:spPr>
        <p:txBody>
          <a:bodyPr>
            <a:normAutofit/>
          </a:bodyPr>
          <a:lstStyle/>
          <a:p>
            <a:pPr algn="ctr"/>
            <a:r>
              <a:rPr lang="tr-TR" sz="4400" b="1" dirty="0"/>
              <a:t>Tevessül şirk midir?</a:t>
            </a:r>
            <a:endParaRPr lang="tr-TR" b="1" dirty="0"/>
          </a:p>
        </p:txBody>
      </p:sp>
      <p:sp>
        <p:nvSpPr>
          <p:cNvPr id="3" name="Alt Başlık 2"/>
          <p:cNvSpPr>
            <a:spLocks noGrp="1"/>
          </p:cNvSpPr>
          <p:nvPr>
            <p:ph type="subTitle" idx="1"/>
          </p:nvPr>
        </p:nvSpPr>
        <p:spPr>
          <a:xfrm>
            <a:off x="1751012" y="2038663"/>
            <a:ext cx="8689976" cy="4452078"/>
          </a:xfrm>
        </p:spPr>
        <p:txBody>
          <a:bodyPr>
            <a:noAutofit/>
          </a:bodyPr>
          <a:lstStyle/>
          <a:p>
            <a:pPr algn="just"/>
            <a:r>
              <a:rPr lang="tr-TR" sz="2900" b="1" dirty="0" smtClean="0">
                <a:solidFill>
                  <a:schemeClr val="tx1"/>
                </a:solidFill>
                <a:latin typeface="Arial" panose="020B0604020202020204" pitchFamily="34" charset="0"/>
                <a:cs typeface="Arial" panose="020B0604020202020204" pitchFamily="34" charset="0"/>
              </a:rPr>
              <a:t>11. HAFTA  </a:t>
            </a:r>
            <a:endParaRPr lang="tr-TR" sz="2900" b="1" dirty="0" smtClean="0">
              <a:solidFill>
                <a:schemeClr val="tx1"/>
              </a:solidFill>
              <a:latin typeface="Arial" panose="020B0604020202020204" pitchFamily="34" charset="0"/>
              <a:cs typeface="Arial" panose="020B0604020202020204" pitchFamily="34" charset="0"/>
            </a:endParaRPr>
          </a:p>
          <a:p>
            <a:pPr lvl="0" defTabSz="914400" eaLnBrk="0" fontAlgn="base" hangingPunct="0">
              <a:lnSpc>
                <a:spcPct val="150000"/>
              </a:lnSpc>
              <a:spcBef>
                <a:spcPct val="0"/>
              </a:spcBef>
              <a:spcAft>
                <a:spcPct val="0"/>
              </a:spcAft>
              <a:buClrTx/>
              <a:buSzTx/>
              <a:tabLst>
                <a:tab pos="5754688" algn="r"/>
              </a:tabLst>
            </a:pPr>
            <a:r>
              <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Cenâb-ı </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Hakk’ın sevdikleri hürmetine, meramını Hakk’a arz ederek duaya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makbûliyet</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kazandırma gayretidir</a:t>
            </a:r>
            <a:r>
              <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	</a:t>
            </a:r>
            <a:endPar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64620724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Unvan 1"/>
          <p:cNvSpPr>
            <a:spLocks noGrp="1"/>
          </p:cNvSpPr>
          <p:nvPr>
            <p:ph type="ctrTitle"/>
          </p:nvPr>
        </p:nvSpPr>
        <p:spPr>
          <a:xfrm>
            <a:off x="1751012" y="299802"/>
            <a:ext cx="8689976" cy="779489"/>
          </a:xfrm>
        </p:spPr>
        <p:txBody>
          <a:bodyPr>
            <a:noAutofit/>
          </a:bodyPr>
          <a:lstStyle/>
          <a:p>
            <a:pPr algn="ctr"/>
            <a:r>
              <a:rPr lang="tr-TR" sz="4000" b="1" dirty="0" smtClean="0"/>
              <a:t/>
            </a:r>
            <a:br>
              <a:rPr lang="tr-TR" sz="4000" b="1" dirty="0" smtClean="0"/>
            </a:br>
            <a:r>
              <a:rPr lang="tr-TR" altLang="tr-TR" sz="4000" b="1"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Üzerinde </a:t>
            </a:r>
            <a:r>
              <a:rPr lang="tr-TR" altLang="tr-TR" sz="4000" b="1"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ihtilaf edilen </a:t>
            </a:r>
            <a:r>
              <a:rPr lang="tr-TR" altLang="tr-TR" sz="4000" b="1"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tevessül </a:t>
            </a:r>
            <a:r>
              <a:rPr lang="tr-TR" altLang="tr-TR" sz="4000" b="1"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çeşitleri</a:t>
            </a:r>
            <a:endParaRPr lang="tr-TR" sz="4000" b="1" dirty="0"/>
          </a:p>
        </p:txBody>
      </p:sp>
      <p:sp>
        <p:nvSpPr>
          <p:cNvPr id="3" name="Alt Başlık 2"/>
          <p:cNvSpPr>
            <a:spLocks noGrp="1"/>
          </p:cNvSpPr>
          <p:nvPr>
            <p:ph type="subTitle" idx="1"/>
          </p:nvPr>
        </p:nvSpPr>
        <p:spPr>
          <a:xfrm>
            <a:off x="1751012" y="1573967"/>
            <a:ext cx="8689976" cy="4916774"/>
          </a:xfrm>
        </p:spPr>
        <p:txBody>
          <a:bodyPr>
            <a:noAutofit/>
          </a:bodyPr>
          <a:lstStyle/>
          <a:p>
            <a:pPr lvl="0" algn="ctr" defTabSz="914400" eaLnBrk="0" fontAlgn="base" hangingPunct="0">
              <a:lnSpc>
                <a:spcPct val="150000"/>
              </a:lnSpc>
              <a:spcBef>
                <a:spcPct val="0"/>
              </a:spcBef>
              <a:spcAft>
                <a:spcPct val="0"/>
              </a:spcAft>
              <a:buClrTx/>
              <a:buSzTx/>
              <a:tabLst>
                <a:tab pos="5754688" algn="r"/>
              </a:tabLst>
            </a:pPr>
            <a:r>
              <a:rPr lang="tr-TR" altLang="tr-TR" sz="32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Vefat </a:t>
            </a:r>
            <a:r>
              <a:rPr lang="tr-TR" altLang="tr-TR" sz="32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etmiş peygamberler ve </a:t>
            </a:r>
            <a:r>
              <a:rPr lang="tr-TR" altLang="tr-TR" sz="32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sâlihler</a:t>
            </a:r>
            <a:r>
              <a:rPr lang="tr-TR" altLang="tr-TR" sz="32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ile tevessül</a:t>
            </a:r>
          </a:p>
          <a:p>
            <a:pPr lvl="0" algn="just" defTabSz="914400" eaLnBrk="0" fontAlgn="base" hangingPunct="0">
              <a:lnSpc>
                <a:spcPct val="150000"/>
              </a:lnSpc>
              <a:spcBef>
                <a:spcPct val="0"/>
              </a:spcBef>
              <a:spcAft>
                <a:spcPct val="0"/>
              </a:spcAft>
              <a:buClrTx/>
              <a:buSzTx/>
              <a:tabLst>
                <a:tab pos="5754688" algn="r"/>
              </a:tabLst>
            </a:pPr>
            <a:endPar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endParaRPr>
          </a:p>
          <a:p>
            <a:pPr lvl="0" algn="just" defTabSz="914400" eaLnBrk="0" fontAlgn="base" hangingPunct="0">
              <a:lnSpc>
                <a:spcPct val="150000"/>
              </a:lnSpc>
              <a:spcBef>
                <a:spcPct val="0"/>
              </a:spcBef>
              <a:spcAft>
                <a:spcPct val="0"/>
              </a:spcAft>
              <a:buClrTx/>
              <a:buSzTx/>
              <a:tabLst>
                <a:tab pos="5754688" algn="r"/>
              </a:tabLst>
            </a:pPr>
            <a:r>
              <a:rPr lang="tr-TR" altLang="tr-TR" sz="28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Tevessülle </a:t>
            </a:r>
            <a:r>
              <a:rPr lang="tr-TR" altLang="tr-TR" sz="28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ilgili en önemli </a:t>
            </a:r>
            <a:r>
              <a:rPr lang="tr-TR" altLang="tr-TR" sz="28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endişe, </a:t>
            </a:r>
            <a:r>
              <a:rPr lang="tr-TR" altLang="tr-TR" sz="28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tevhid</a:t>
            </a:r>
            <a:r>
              <a:rPr lang="tr-TR" altLang="tr-TR" sz="28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hassasiyetinin kaybolup şirke düşme kaygısıdır. </a:t>
            </a:r>
            <a:r>
              <a:rPr lang="tr-TR" altLang="tr-TR" sz="28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	</a:t>
            </a:r>
            <a:endParaRPr lang="tr-TR" altLang="tr-TR" sz="28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4615408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Unvan 1"/>
          <p:cNvSpPr>
            <a:spLocks noGrp="1"/>
          </p:cNvSpPr>
          <p:nvPr>
            <p:ph type="ctrTitle"/>
          </p:nvPr>
        </p:nvSpPr>
        <p:spPr>
          <a:xfrm>
            <a:off x="1751012" y="299802"/>
            <a:ext cx="8689976" cy="779489"/>
          </a:xfrm>
        </p:spPr>
        <p:txBody>
          <a:bodyPr>
            <a:noAutofit/>
          </a:bodyPr>
          <a:lstStyle/>
          <a:p>
            <a:pPr algn="ctr"/>
            <a:r>
              <a:rPr lang="tr-TR" sz="4000" b="1" dirty="0" smtClean="0"/>
              <a:t/>
            </a:r>
            <a:br>
              <a:rPr lang="tr-TR" sz="4000" b="1" dirty="0" smtClean="0"/>
            </a:br>
            <a:r>
              <a:rPr lang="tr-TR" altLang="tr-TR" sz="4000" b="1"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Üzerinde </a:t>
            </a:r>
            <a:r>
              <a:rPr lang="tr-TR" altLang="tr-TR" sz="4000" b="1"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ihtilaf edilen </a:t>
            </a:r>
            <a:r>
              <a:rPr lang="tr-TR" altLang="tr-TR" sz="4000" b="1"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tevessül </a:t>
            </a:r>
            <a:r>
              <a:rPr lang="tr-TR" altLang="tr-TR" sz="4000" b="1"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çeşitleri</a:t>
            </a:r>
            <a:endParaRPr lang="tr-TR" sz="4000" b="1" dirty="0"/>
          </a:p>
        </p:txBody>
      </p:sp>
      <p:sp>
        <p:nvSpPr>
          <p:cNvPr id="3" name="Alt Başlık 2"/>
          <p:cNvSpPr>
            <a:spLocks noGrp="1"/>
          </p:cNvSpPr>
          <p:nvPr>
            <p:ph type="subTitle" idx="1"/>
          </p:nvPr>
        </p:nvSpPr>
        <p:spPr>
          <a:xfrm>
            <a:off x="1751012" y="1573967"/>
            <a:ext cx="8689976" cy="4916774"/>
          </a:xfrm>
        </p:spPr>
        <p:txBody>
          <a:bodyPr>
            <a:noAutofit/>
          </a:bodyPr>
          <a:lstStyle/>
          <a:p>
            <a:pPr lvl="0" algn="ctr" defTabSz="914400" eaLnBrk="0" fontAlgn="base" hangingPunct="0">
              <a:lnSpc>
                <a:spcPct val="150000"/>
              </a:lnSpc>
              <a:spcBef>
                <a:spcPct val="0"/>
              </a:spcBef>
              <a:spcAft>
                <a:spcPct val="0"/>
              </a:spcAft>
              <a:buClrTx/>
              <a:buSzTx/>
              <a:tabLst>
                <a:tab pos="5754688" algn="r"/>
              </a:tabLst>
            </a:pPr>
            <a:r>
              <a:rPr lang="tr-TR" altLang="tr-TR" sz="32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Vefat </a:t>
            </a:r>
            <a:r>
              <a:rPr lang="tr-TR" altLang="tr-TR" sz="32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etmiş peygamberler ve </a:t>
            </a:r>
            <a:r>
              <a:rPr lang="tr-TR" altLang="tr-TR" sz="32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sâlihler</a:t>
            </a:r>
            <a:r>
              <a:rPr lang="tr-TR" altLang="tr-TR" sz="32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ile tevessül</a:t>
            </a:r>
          </a:p>
          <a:p>
            <a:pPr lvl="0" algn="just" defTabSz="914400" eaLnBrk="0" fontAlgn="base" hangingPunct="0">
              <a:lnSpc>
                <a:spcPct val="150000"/>
              </a:lnSpc>
              <a:spcBef>
                <a:spcPct val="0"/>
              </a:spcBef>
              <a:spcAft>
                <a:spcPct val="0"/>
              </a:spcAft>
              <a:buClrTx/>
              <a:buSzTx/>
              <a:tabLst>
                <a:tab pos="5754688" algn="r"/>
              </a:tabLst>
            </a:pPr>
            <a:endParaRPr lang="tr-TR" altLang="tr-TR" sz="28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endParaRPr>
          </a:p>
          <a:p>
            <a:pPr lvl="0" algn="just" defTabSz="914400" eaLnBrk="0" fontAlgn="base" hangingPunct="0">
              <a:lnSpc>
                <a:spcPct val="150000"/>
              </a:lnSpc>
              <a:spcBef>
                <a:spcPct val="0"/>
              </a:spcBef>
              <a:spcAft>
                <a:spcPct val="0"/>
              </a:spcAft>
              <a:buClrTx/>
              <a:buSzTx/>
              <a:tabLst>
                <a:tab pos="5754688" algn="r"/>
              </a:tabLst>
            </a:pPr>
            <a:r>
              <a:rPr lang="tr-TR" altLang="tr-TR" sz="28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Ayetlere </a:t>
            </a:r>
            <a:r>
              <a:rPr lang="tr-TR" altLang="tr-TR" sz="28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bütüncül yaklaşıldığında mesele daha iyi anlaşılacaktır. </a:t>
            </a:r>
            <a:endParaRPr lang="tr-TR" altLang="tr-TR" sz="28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endParaRPr>
          </a:p>
          <a:p>
            <a:pPr lvl="0" algn="just" defTabSz="914400" eaLnBrk="0" fontAlgn="base" hangingPunct="0">
              <a:lnSpc>
                <a:spcPct val="150000"/>
              </a:lnSpc>
              <a:spcBef>
                <a:spcPct val="0"/>
              </a:spcBef>
              <a:spcAft>
                <a:spcPct val="0"/>
              </a:spcAft>
              <a:buClrTx/>
              <a:buSzTx/>
              <a:tabLst>
                <a:tab pos="5754688" algn="r"/>
              </a:tabLst>
            </a:pPr>
            <a:r>
              <a:rPr lang="tr-TR" altLang="tr-TR" sz="28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	</a:t>
            </a:r>
            <a:endParaRPr lang="tr-TR" altLang="tr-TR" sz="28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46680378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Unvan 1"/>
          <p:cNvSpPr>
            <a:spLocks noGrp="1"/>
          </p:cNvSpPr>
          <p:nvPr>
            <p:ph type="ctrTitle"/>
          </p:nvPr>
        </p:nvSpPr>
        <p:spPr>
          <a:xfrm>
            <a:off x="1751012" y="299802"/>
            <a:ext cx="8689976" cy="779489"/>
          </a:xfrm>
        </p:spPr>
        <p:txBody>
          <a:bodyPr>
            <a:noAutofit/>
          </a:bodyPr>
          <a:lstStyle/>
          <a:p>
            <a:pPr algn="ctr"/>
            <a:r>
              <a:rPr lang="tr-TR" sz="4000" b="1" dirty="0" smtClean="0"/>
              <a:t/>
            </a:r>
            <a:br>
              <a:rPr lang="tr-TR" sz="4000" b="1" dirty="0" smtClean="0"/>
            </a:br>
            <a:r>
              <a:rPr lang="tr-TR" altLang="tr-TR" sz="4000" b="1"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Üzerinde </a:t>
            </a:r>
            <a:r>
              <a:rPr lang="tr-TR" altLang="tr-TR" sz="4000" b="1"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ihtilaf edilen </a:t>
            </a:r>
            <a:r>
              <a:rPr lang="tr-TR" altLang="tr-TR" sz="4000" b="1"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tevessül </a:t>
            </a:r>
            <a:r>
              <a:rPr lang="tr-TR" altLang="tr-TR" sz="4000" b="1"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çeşitleri</a:t>
            </a:r>
            <a:endParaRPr lang="tr-TR" sz="4000" b="1" dirty="0"/>
          </a:p>
        </p:txBody>
      </p:sp>
      <p:sp>
        <p:nvSpPr>
          <p:cNvPr id="3" name="Alt Başlık 2"/>
          <p:cNvSpPr>
            <a:spLocks noGrp="1"/>
          </p:cNvSpPr>
          <p:nvPr>
            <p:ph type="subTitle" idx="1"/>
          </p:nvPr>
        </p:nvSpPr>
        <p:spPr>
          <a:xfrm>
            <a:off x="1751012" y="1573967"/>
            <a:ext cx="8689976" cy="4916774"/>
          </a:xfrm>
        </p:spPr>
        <p:txBody>
          <a:bodyPr>
            <a:noAutofit/>
          </a:bodyPr>
          <a:lstStyle/>
          <a:p>
            <a:pPr lvl="0" algn="ctr" defTabSz="914400" eaLnBrk="0" fontAlgn="base" hangingPunct="0">
              <a:lnSpc>
                <a:spcPct val="150000"/>
              </a:lnSpc>
              <a:spcBef>
                <a:spcPct val="0"/>
              </a:spcBef>
              <a:spcAft>
                <a:spcPct val="0"/>
              </a:spcAft>
              <a:buClrTx/>
              <a:buSzTx/>
              <a:tabLst>
                <a:tab pos="5754688" algn="r"/>
              </a:tabLst>
            </a:pPr>
            <a:r>
              <a:rPr lang="tr-TR" altLang="tr-TR" sz="32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Vefat </a:t>
            </a:r>
            <a:r>
              <a:rPr lang="tr-TR" altLang="tr-TR" sz="32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etmiş peygamberler ve </a:t>
            </a:r>
            <a:r>
              <a:rPr lang="tr-TR" altLang="tr-TR" sz="32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sâlihler</a:t>
            </a:r>
            <a:r>
              <a:rPr lang="tr-TR" altLang="tr-TR" sz="32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ile tevessül</a:t>
            </a:r>
          </a:p>
          <a:p>
            <a:pPr lvl="0" algn="just" defTabSz="914400" eaLnBrk="0" fontAlgn="base" hangingPunct="0">
              <a:lnSpc>
                <a:spcPct val="150000"/>
              </a:lnSpc>
              <a:spcBef>
                <a:spcPct val="0"/>
              </a:spcBef>
              <a:spcAft>
                <a:spcPct val="0"/>
              </a:spcAft>
              <a:buClrTx/>
              <a:buSzTx/>
              <a:tabLst>
                <a:tab pos="5754688" algn="r"/>
              </a:tabLst>
            </a:pPr>
            <a:endParaRPr lang="tr-TR" altLang="tr-TR" sz="28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endParaRPr>
          </a:p>
          <a:p>
            <a:pPr lvl="0" algn="just" defTabSz="914400" eaLnBrk="0" fontAlgn="base" hangingPunct="0">
              <a:lnSpc>
                <a:spcPct val="150000"/>
              </a:lnSpc>
              <a:spcBef>
                <a:spcPct val="0"/>
              </a:spcBef>
              <a:spcAft>
                <a:spcPct val="0"/>
              </a:spcAft>
              <a:buClrTx/>
              <a:buSzTx/>
              <a:tabLst>
                <a:tab pos="5754688" algn="r"/>
              </a:tabLst>
            </a:pPr>
            <a:r>
              <a:rPr lang="tr-TR" altLang="tr-TR" sz="28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“Allah’tan başka sizin için şefaatçi ve dost yoktur”  </a:t>
            </a:r>
            <a:r>
              <a:rPr lang="tr-TR" altLang="tr-TR" sz="28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âyeti</a:t>
            </a:r>
            <a:r>
              <a:rPr lang="tr-TR" altLang="tr-TR" sz="28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vesile ve şefaati reddedenlerin sunduğu bir delil iken “O'nun huzurunda, izin verdiği kimselerden başkasının şefaati fayda da vermez”  </a:t>
            </a:r>
            <a:r>
              <a:rPr lang="tr-TR" altLang="tr-TR" sz="28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âyetinin</a:t>
            </a:r>
            <a:r>
              <a:rPr lang="tr-TR" altLang="tr-TR" sz="28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göz önünde bulundurulmadığı söylenebilir</a:t>
            </a:r>
            <a:r>
              <a:rPr lang="tr-TR" altLang="tr-TR" sz="28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	</a:t>
            </a:r>
            <a:endParaRPr lang="tr-TR" altLang="tr-TR" sz="28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98501963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Unvan 1"/>
          <p:cNvSpPr>
            <a:spLocks noGrp="1"/>
          </p:cNvSpPr>
          <p:nvPr>
            <p:ph type="ctrTitle"/>
          </p:nvPr>
        </p:nvSpPr>
        <p:spPr>
          <a:xfrm>
            <a:off x="1751012" y="299802"/>
            <a:ext cx="8689976" cy="779489"/>
          </a:xfrm>
        </p:spPr>
        <p:txBody>
          <a:bodyPr>
            <a:noAutofit/>
          </a:bodyPr>
          <a:lstStyle/>
          <a:p>
            <a:pPr algn="ctr"/>
            <a:r>
              <a:rPr lang="tr-TR" sz="4000" b="1" dirty="0" smtClean="0"/>
              <a:t/>
            </a:r>
            <a:br>
              <a:rPr lang="tr-TR" sz="4000" b="1" dirty="0" smtClean="0"/>
            </a:br>
            <a:r>
              <a:rPr lang="tr-TR" altLang="tr-TR" sz="4000" b="1"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Üzerinde </a:t>
            </a:r>
            <a:r>
              <a:rPr lang="tr-TR" altLang="tr-TR" sz="4000" b="1"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ihtilaf edilen </a:t>
            </a:r>
            <a:r>
              <a:rPr lang="tr-TR" altLang="tr-TR" sz="4000" b="1"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tevessül </a:t>
            </a:r>
            <a:r>
              <a:rPr lang="tr-TR" altLang="tr-TR" sz="4000" b="1"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çeşitleri</a:t>
            </a:r>
            <a:endParaRPr lang="tr-TR" sz="4000" b="1" dirty="0"/>
          </a:p>
        </p:txBody>
      </p:sp>
      <p:sp>
        <p:nvSpPr>
          <p:cNvPr id="3" name="Alt Başlık 2"/>
          <p:cNvSpPr>
            <a:spLocks noGrp="1"/>
          </p:cNvSpPr>
          <p:nvPr>
            <p:ph type="subTitle" idx="1"/>
          </p:nvPr>
        </p:nvSpPr>
        <p:spPr>
          <a:xfrm>
            <a:off x="1751012" y="1573967"/>
            <a:ext cx="8689976" cy="4916774"/>
          </a:xfrm>
        </p:spPr>
        <p:txBody>
          <a:bodyPr>
            <a:noAutofit/>
          </a:bodyPr>
          <a:lstStyle/>
          <a:p>
            <a:pPr lvl="0" algn="ctr" defTabSz="914400" eaLnBrk="0" fontAlgn="base" hangingPunct="0">
              <a:lnSpc>
                <a:spcPct val="150000"/>
              </a:lnSpc>
              <a:spcBef>
                <a:spcPct val="0"/>
              </a:spcBef>
              <a:spcAft>
                <a:spcPct val="0"/>
              </a:spcAft>
              <a:buClrTx/>
              <a:buSzTx/>
              <a:tabLst>
                <a:tab pos="5754688" algn="r"/>
              </a:tabLst>
            </a:pPr>
            <a:r>
              <a:rPr lang="tr-TR" altLang="tr-TR" sz="32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Vefat </a:t>
            </a:r>
            <a:r>
              <a:rPr lang="tr-TR" altLang="tr-TR" sz="32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etmiş peygamberler ve </a:t>
            </a:r>
            <a:r>
              <a:rPr lang="tr-TR" altLang="tr-TR" sz="32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sâlihler</a:t>
            </a:r>
            <a:r>
              <a:rPr lang="tr-TR" altLang="tr-TR" sz="32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ile tevessül</a:t>
            </a:r>
          </a:p>
          <a:p>
            <a:pPr lvl="0" algn="just" defTabSz="914400" eaLnBrk="0" fontAlgn="base" hangingPunct="0">
              <a:lnSpc>
                <a:spcPct val="150000"/>
              </a:lnSpc>
              <a:spcBef>
                <a:spcPct val="0"/>
              </a:spcBef>
              <a:spcAft>
                <a:spcPct val="0"/>
              </a:spcAft>
              <a:buClrTx/>
              <a:buSzTx/>
              <a:tabLst>
                <a:tab pos="5754688" algn="r"/>
              </a:tabLst>
            </a:pPr>
            <a:endPar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endParaRPr>
          </a:p>
          <a:p>
            <a:pPr lvl="0" algn="just" defTabSz="914400" eaLnBrk="0" fontAlgn="base" hangingPunct="0">
              <a:lnSpc>
                <a:spcPct val="150000"/>
              </a:lnSpc>
              <a:spcBef>
                <a:spcPct val="0"/>
              </a:spcBef>
              <a:spcAft>
                <a:spcPct val="0"/>
              </a:spcAft>
              <a:buClrTx/>
              <a:buSzTx/>
              <a:tabLst>
                <a:tab pos="5754688" algn="r"/>
              </a:tabLst>
            </a:pPr>
            <a:r>
              <a:rPr lang="tr-TR" altLang="tr-TR" sz="28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Bütün tevessül çeşitlerinde olduğu gibi bunda da </a:t>
            </a:r>
            <a:r>
              <a:rPr lang="tr-TR" altLang="tr-TR" sz="28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yegâne </a:t>
            </a:r>
            <a:r>
              <a:rPr lang="tr-TR" altLang="tr-TR" sz="28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mutasarrıfın Allah olduğu farkındalığı önemlidir. 	</a:t>
            </a:r>
            <a:endParaRPr lang="tr-TR" altLang="tr-TR" sz="28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25056798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Unvan 1"/>
          <p:cNvSpPr>
            <a:spLocks noGrp="1"/>
          </p:cNvSpPr>
          <p:nvPr>
            <p:ph type="ctrTitle"/>
          </p:nvPr>
        </p:nvSpPr>
        <p:spPr>
          <a:xfrm>
            <a:off x="1751012" y="299802"/>
            <a:ext cx="8689976" cy="779489"/>
          </a:xfrm>
        </p:spPr>
        <p:txBody>
          <a:bodyPr>
            <a:noAutofit/>
          </a:bodyPr>
          <a:lstStyle/>
          <a:p>
            <a:pPr algn="ctr"/>
            <a:r>
              <a:rPr lang="tr-TR" sz="4000" b="1" dirty="0" smtClean="0"/>
              <a:t/>
            </a:r>
            <a:br>
              <a:rPr lang="tr-TR" sz="4000" b="1" dirty="0" smtClean="0"/>
            </a:br>
            <a:r>
              <a:rPr lang="tr-TR" altLang="tr-TR" sz="4000" b="1"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Üzerinde </a:t>
            </a:r>
            <a:r>
              <a:rPr lang="tr-TR" altLang="tr-TR" sz="4000" b="1"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ihtilaf edilen </a:t>
            </a:r>
            <a:r>
              <a:rPr lang="tr-TR" altLang="tr-TR" sz="4000" b="1"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tevessül </a:t>
            </a:r>
            <a:r>
              <a:rPr lang="tr-TR" altLang="tr-TR" sz="4000" b="1"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çeşitleri</a:t>
            </a:r>
            <a:endParaRPr lang="tr-TR" sz="4000" b="1" dirty="0"/>
          </a:p>
        </p:txBody>
      </p:sp>
      <p:sp>
        <p:nvSpPr>
          <p:cNvPr id="3" name="Alt Başlık 2"/>
          <p:cNvSpPr>
            <a:spLocks noGrp="1"/>
          </p:cNvSpPr>
          <p:nvPr>
            <p:ph type="subTitle" idx="1"/>
          </p:nvPr>
        </p:nvSpPr>
        <p:spPr>
          <a:xfrm>
            <a:off x="1751012" y="1573967"/>
            <a:ext cx="8689976" cy="4916774"/>
          </a:xfrm>
        </p:spPr>
        <p:txBody>
          <a:bodyPr>
            <a:noAutofit/>
          </a:bodyPr>
          <a:lstStyle/>
          <a:p>
            <a:pPr lvl="0" algn="ctr" defTabSz="914400" eaLnBrk="0" fontAlgn="base" hangingPunct="0">
              <a:lnSpc>
                <a:spcPct val="150000"/>
              </a:lnSpc>
              <a:spcBef>
                <a:spcPct val="0"/>
              </a:spcBef>
              <a:spcAft>
                <a:spcPct val="0"/>
              </a:spcAft>
              <a:buClrTx/>
              <a:buSzTx/>
              <a:tabLst>
                <a:tab pos="5754688" algn="r"/>
              </a:tabLst>
            </a:pPr>
            <a:r>
              <a:rPr lang="tr-TR" altLang="tr-TR" sz="32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Vefat </a:t>
            </a:r>
            <a:r>
              <a:rPr lang="tr-TR" altLang="tr-TR" sz="32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etmiş peygamberler ve </a:t>
            </a:r>
            <a:r>
              <a:rPr lang="tr-TR" altLang="tr-TR" sz="32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sâlihler</a:t>
            </a:r>
            <a:r>
              <a:rPr lang="tr-TR" altLang="tr-TR" sz="32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ile tevessül</a:t>
            </a:r>
          </a:p>
          <a:p>
            <a:pPr lvl="0" algn="just" defTabSz="914400" eaLnBrk="0" fontAlgn="base" hangingPunct="0">
              <a:lnSpc>
                <a:spcPct val="150000"/>
              </a:lnSpc>
              <a:spcBef>
                <a:spcPct val="0"/>
              </a:spcBef>
              <a:spcAft>
                <a:spcPct val="0"/>
              </a:spcAft>
              <a:buClrTx/>
              <a:buSzTx/>
              <a:tabLst>
                <a:tab pos="5754688" algn="r"/>
              </a:tabLst>
            </a:pPr>
            <a:r>
              <a:rPr lang="tr-TR" altLang="tr-TR" sz="28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“Biz </a:t>
            </a:r>
            <a:r>
              <a:rPr lang="tr-TR" altLang="tr-TR" sz="28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hiçbir peygamberi, Allah’ın izniyle itaat edilmekten başka bir amaçla göndermedik. Eğer onlar kendilerine zulmettikleri zaman sana gelseler, Allah’tan günahlarını bağışlamasını isteseler ve </a:t>
            </a:r>
            <a:r>
              <a:rPr lang="tr-TR" altLang="tr-TR" sz="28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Rasûl</a:t>
            </a:r>
            <a:r>
              <a:rPr lang="tr-TR" altLang="tr-TR" sz="28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de onların bağışlanmasını dileseydi, elbette Allah’ı affedici ve merhametli bulurlardı</a:t>
            </a:r>
            <a:r>
              <a:rPr lang="tr-TR" altLang="tr-TR" sz="28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	</a:t>
            </a:r>
            <a:endParaRPr lang="tr-TR" altLang="tr-TR" sz="28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75782774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Unvan 1"/>
          <p:cNvSpPr>
            <a:spLocks noGrp="1"/>
          </p:cNvSpPr>
          <p:nvPr>
            <p:ph type="ctrTitle"/>
          </p:nvPr>
        </p:nvSpPr>
        <p:spPr>
          <a:xfrm>
            <a:off x="1751012" y="299802"/>
            <a:ext cx="8689976" cy="779489"/>
          </a:xfrm>
        </p:spPr>
        <p:txBody>
          <a:bodyPr>
            <a:noAutofit/>
          </a:bodyPr>
          <a:lstStyle/>
          <a:p>
            <a:pPr algn="ctr"/>
            <a:r>
              <a:rPr lang="tr-TR" sz="4000" b="1" dirty="0" smtClean="0"/>
              <a:t/>
            </a:r>
            <a:br>
              <a:rPr lang="tr-TR" sz="4000" b="1" dirty="0" smtClean="0"/>
            </a:br>
            <a:r>
              <a:rPr lang="tr-TR" altLang="tr-TR" sz="4000" b="1"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Üzerinde </a:t>
            </a:r>
            <a:r>
              <a:rPr lang="tr-TR" altLang="tr-TR" sz="4000" b="1"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ihtilaf edilen </a:t>
            </a:r>
            <a:r>
              <a:rPr lang="tr-TR" altLang="tr-TR" sz="4000" b="1"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tevessül </a:t>
            </a:r>
            <a:r>
              <a:rPr lang="tr-TR" altLang="tr-TR" sz="4000" b="1"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çeşitleri</a:t>
            </a:r>
            <a:endParaRPr lang="tr-TR" sz="4000" b="1" dirty="0"/>
          </a:p>
        </p:txBody>
      </p:sp>
      <p:sp>
        <p:nvSpPr>
          <p:cNvPr id="3" name="Alt Başlık 2"/>
          <p:cNvSpPr>
            <a:spLocks noGrp="1"/>
          </p:cNvSpPr>
          <p:nvPr>
            <p:ph type="subTitle" idx="1"/>
          </p:nvPr>
        </p:nvSpPr>
        <p:spPr>
          <a:xfrm>
            <a:off x="1751012" y="1573967"/>
            <a:ext cx="8689976" cy="4916774"/>
          </a:xfrm>
        </p:spPr>
        <p:txBody>
          <a:bodyPr>
            <a:noAutofit/>
          </a:bodyPr>
          <a:lstStyle/>
          <a:p>
            <a:pPr lvl="0" algn="ctr" defTabSz="914400" eaLnBrk="0" fontAlgn="base" hangingPunct="0">
              <a:lnSpc>
                <a:spcPct val="150000"/>
              </a:lnSpc>
              <a:spcBef>
                <a:spcPct val="0"/>
              </a:spcBef>
              <a:spcAft>
                <a:spcPct val="0"/>
              </a:spcAft>
              <a:buClrTx/>
              <a:buSzTx/>
              <a:tabLst>
                <a:tab pos="5754688" algn="r"/>
              </a:tabLst>
            </a:pPr>
            <a:r>
              <a:rPr lang="tr-TR" altLang="tr-TR" sz="32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Vefat </a:t>
            </a:r>
            <a:r>
              <a:rPr lang="tr-TR" altLang="tr-TR" sz="32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etmiş peygamberler ve </a:t>
            </a:r>
            <a:r>
              <a:rPr lang="tr-TR" altLang="tr-TR" sz="32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sâlihler</a:t>
            </a:r>
            <a:r>
              <a:rPr lang="tr-TR" altLang="tr-TR" sz="32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ile tevessül</a:t>
            </a:r>
          </a:p>
          <a:p>
            <a:pPr lvl="0" algn="just" defTabSz="914400" eaLnBrk="0" fontAlgn="base" hangingPunct="0">
              <a:lnSpc>
                <a:spcPct val="150000"/>
              </a:lnSpc>
              <a:spcBef>
                <a:spcPct val="0"/>
              </a:spcBef>
              <a:spcAft>
                <a:spcPct val="0"/>
              </a:spcAft>
              <a:buClrTx/>
              <a:buSzTx/>
              <a:tabLst>
                <a:tab pos="5754688" algn="r"/>
              </a:tabLst>
            </a:pPr>
            <a:endPar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endParaRPr>
          </a:p>
          <a:p>
            <a:pPr lvl="0" algn="just" defTabSz="914400" eaLnBrk="0" fontAlgn="base" hangingPunct="0">
              <a:lnSpc>
                <a:spcPct val="150000"/>
              </a:lnSpc>
              <a:spcBef>
                <a:spcPct val="0"/>
              </a:spcBef>
              <a:spcAft>
                <a:spcPct val="0"/>
              </a:spcAft>
              <a:buClrTx/>
              <a:buSzTx/>
              <a:tabLst>
                <a:tab pos="5754688" algn="r"/>
              </a:tabLst>
            </a:pPr>
            <a:r>
              <a:rPr lang="tr-TR" altLang="tr-TR" sz="28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Onun </a:t>
            </a:r>
            <a:r>
              <a:rPr lang="tr-TR" altLang="tr-TR" sz="28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ümmeti için yaptığı istiğfarın sadece hayatta bulunduğu sürede değil, kendisinden sonraki ümmeti için de geçerli olduğu kabul edilir</a:t>
            </a:r>
            <a:r>
              <a:rPr lang="tr-TR" altLang="tr-TR" sz="28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	</a:t>
            </a:r>
            <a:endParaRPr lang="tr-TR" altLang="tr-TR" sz="28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8205169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Unvan 1"/>
          <p:cNvSpPr>
            <a:spLocks noGrp="1"/>
          </p:cNvSpPr>
          <p:nvPr>
            <p:ph type="ctrTitle"/>
          </p:nvPr>
        </p:nvSpPr>
        <p:spPr>
          <a:xfrm>
            <a:off x="1751012" y="299802"/>
            <a:ext cx="8689976" cy="779489"/>
          </a:xfrm>
        </p:spPr>
        <p:txBody>
          <a:bodyPr>
            <a:noAutofit/>
          </a:bodyPr>
          <a:lstStyle/>
          <a:p>
            <a:pPr algn="ctr"/>
            <a:r>
              <a:rPr lang="tr-TR" sz="4000" b="1" dirty="0" smtClean="0"/>
              <a:t/>
            </a:r>
            <a:br>
              <a:rPr lang="tr-TR" sz="4000" b="1" dirty="0" smtClean="0"/>
            </a:br>
            <a:r>
              <a:rPr lang="tr-TR" altLang="tr-TR" sz="4000" b="1"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Üzerinde </a:t>
            </a:r>
            <a:r>
              <a:rPr lang="tr-TR" altLang="tr-TR" sz="4000" b="1"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ihtilaf edilen </a:t>
            </a:r>
            <a:r>
              <a:rPr lang="tr-TR" altLang="tr-TR" sz="4000" b="1"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tevessül </a:t>
            </a:r>
            <a:r>
              <a:rPr lang="tr-TR" altLang="tr-TR" sz="4000" b="1"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çeşitleri</a:t>
            </a:r>
            <a:endParaRPr lang="tr-TR" sz="4000" b="1" dirty="0"/>
          </a:p>
        </p:txBody>
      </p:sp>
      <p:sp>
        <p:nvSpPr>
          <p:cNvPr id="3" name="Alt Başlık 2"/>
          <p:cNvSpPr>
            <a:spLocks noGrp="1"/>
          </p:cNvSpPr>
          <p:nvPr>
            <p:ph type="subTitle" idx="1"/>
          </p:nvPr>
        </p:nvSpPr>
        <p:spPr>
          <a:xfrm>
            <a:off x="1751012" y="1573967"/>
            <a:ext cx="8689976" cy="4916774"/>
          </a:xfrm>
        </p:spPr>
        <p:txBody>
          <a:bodyPr>
            <a:noAutofit/>
          </a:bodyPr>
          <a:lstStyle/>
          <a:p>
            <a:pPr lvl="0" algn="ctr" defTabSz="914400" eaLnBrk="0" fontAlgn="base" hangingPunct="0">
              <a:lnSpc>
                <a:spcPct val="150000"/>
              </a:lnSpc>
              <a:spcBef>
                <a:spcPct val="0"/>
              </a:spcBef>
              <a:spcAft>
                <a:spcPct val="0"/>
              </a:spcAft>
              <a:buClrTx/>
              <a:buSzTx/>
              <a:tabLst>
                <a:tab pos="5754688" algn="r"/>
              </a:tabLst>
            </a:pPr>
            <a:r>
              <a:rPr lang="tr-TR" altLang="tr-TR" sz="32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Vefat </a:t>
            </a:r>
            <a:r>
              <a:rPr lang="tr-TR" altLang="tr-TR" sz="32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etmiş peygamberler ve </a:t>
            </a:r>
            <a:r>
              <a:rPr lang="tr-TR" altLang="tr-TR" sz="32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sâlihler</a:t>
            </a:r>
            <a:r>
              <a:rPr lang="tr-TR" altLang="tr-TR" sz="32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ile </a:t>
            </a:r>
            <a:r>
              <a:rPr lang="tr-TR" altLang="tr-TR" sz="32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tevessül</a:t>
            </a:r>
          </a:p>
          <a:p>
            <a:pPr marL="342900" lvl="0" indent="-342900" algn="just" defTabSz="914400" eaLnBrk="0" fontAlgn="base" hangingPunct="0">
              <a:lnSpc>
                <a:spcPct val="150000"/>
              </a:lnSpc>
              <a:spcBef>
                <a:spcPct val="0"/>
              </a:spcBef>
              <a:spcAft>
                <a:spcPct val="0"/>
              </a:spcAft>
              <a:buClrTx/>
              <a:buSzTx/>
              <a:buFontTx/>
              <a:buChar char="-"/>
              <a:tabLst>
                <a:tab pos="5754688" algn="r"/>
              </a:tabLst>
            </a:pPr>
            <a:r>
              <a:rPr lang="tr-TR" altLang="tr-TR" sz="28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Kur’an’da </a:t>
            </a:r>
            <a:r>
              <a:rPr lang="tr-TR" altLang="tr-TR" sz="28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kâfirlerin, ölen yakınlarından ümit keserken  </a:t>
            </a:r>
            <a:r>
              <a:rPr lang="tr-TR" altLang="tr-TR" sz="28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mü’minler</a:t>
            </a:r>
            <a:r>
              <a:rPr lang="tr-TR" altLang="tr-TR" sz="28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için böyle bir durumun söz konusu olmaması, </a:t>
            </a:r>
            <a:endParaRPr lang="tr-TR" altLang="tr-TR" sz="28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gn="just" defTabSz="914400" eaLnBrk="0" fontAlgn="base" hangingPunct="0">
              <a:lnSpc>
                <a:spcPct val="150000"/>
              </a:lnSpc>
              <a:spcBef>
                <a:spcPct val="0"/>
              </a:spcBef>
              <a:spcAft>
                <a:spcPct val="0"/>
              </a:spcAft>
              <a:buClrTx/>
              <a:buSzTx/>
              <a:buFontTx/>
              <a:buChar char="-"/>
              <a:tabLst>
                <a:tab pos="5754688" algn="r"/>
              </a:tabLst>
            </a:pPr>
            <a:r>
              <a:rPr lang="tr-TR" altLang="tr-TR" sz="28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Ölenlerin </a:t>
            </a:r>
            <a:r>
              <a:rPr lang="tr-TR" altLang="tr-TR" sz="28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de nimet veya azap içinde bulunması, </a:t>
            </a:r>
            <a:endParaRPr lang="tr-TR" altLang="tr-TR" sz="28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gn="just" defTabSz="914400" eaLnBrk="0" fontAlgn="base" hangingPunct="0">
              <a:lnSpc>
                <a:spcPct val="150000"/>
              </a:lnSpc>
              <a:spcBef>
                <a:spcPct val="0"/>
              </a:spcBef>
              <a:spcAft>
                <a:spcPct val="0"/>
              </a:spcAft>
              <a:buClrTx/>
              <a:buSzTx/>
              <a:buFontTx/>
              <a:buChar char="-"/>
              <a:tabLst>
                <a:tab pos="5754688" algn="r"/>
              </a:tabLst>
            </a:pPr>
            <a:r>
              <a:rPr lang="tr-TR" altLang="tr-TR" sz="28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Ö</a:t>
            </a:r>
            <a:r>
              <a:rPr lang="tr-TR" altLang="tr-TR" sz="28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lülerin </a:t>
            </a:r>
            <a:r>
              <a:rPr lang="tr-TR" altLang="tr-TR" sz="28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kendisini taşıyanı, yıkayanı ve kabre koyanı tanıması</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a:t>
            </a:r>
            <a:r>
              <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	</a:t>
            </a:r>
            <a:endPar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3984484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Unvan 1"/>
          <p:cNvSpPr>
            <a:spLocks noGrp="1"/>
          </p:cNvSpPr>
          <p:nvPr>
            <p:ph type="ctrTitle"/>
          </p:nvPr>
        </p:nvSpPr>
        <p:spPr>
          <a:xfrm>
            <a:off x="1751012" y="299802"/>
            <a:ext cx="8689976" cy="779489"/>
          </a:xfrm>
        </p:spPr>
        <p:txBody>
          <a:bodyPr>
            <a:noAutofit/>
          </a:bodyPr>
          <a:lstStyle/>
          <a:p>
            <a:pPr algn="ctr"/>
            <a:r>
              <a:rPr lang="tr-TR" sz="4000" b="1" dirty="0" smtClean="0"/>
              <a:t/>
            </a:r>
            <a:br>
              <a:rPr lang="tr-TR" sz="4000" b="1" dirty="0" smtClean="0"/>
            </a:br>
            <a:r>
              <a:rPr lang="tr-TR" altLang="tr-TR" sz="4000" b="1"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Üzerinde </a:t>
            </a:r>
            <a:r>
              <a:rPr lang="tr-TR" altLang="tr-TR" sz="4000" b="1"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ihtilaf edilen </a:t>
            </a:r>
            <a:r>
              <a:rPr lang="tr-TR" altLang="tr-TR" sz="4000" b="1"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tevessül </a:t>
            </a:r>
            <a:r>
              <a:rPr lang="tr-TR" altLang="tr-TR" sz="4000" b="1"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çeşitleri</a:t>
            </a:r>
            <a:endParaRPr lang="tr-TR" sz="4000" b="1" dirty="0"/>
          </a:p>
        </p:txBody>
      </p:sp>
      <p:sp>
        <p:nvSpPr>
          <p:cNvPr id="3" name="Alt Başlık 2"/>
          <p:cNvSpPr>
            <a:spLocks noGrp="1"/>
          </p:cNvSpPr>
          <p:nvPr>
            <p:ph type="subTitle" idx="1"/>
          </p:nvPr>
        </p:nvSpPr>
        <p:spPr>
          <a:xfrm>
            <a:off x="1751012" y="1573967"/>
            <a:ext cx="8689976" cy="4916774"/>
          </a:xfrm>
        </p:spPr>
        <p:txBody>
          <a:bodyPr>
            <a:noAutofit/>
          </a:bodyPr>
          <a:lstStyle/>
          <a:p>
            <a:pPr lvl="0" algn="ctr" defTabSz="914400" eaLnBrk="0" fontAlgn="base" hangingPunct="0">
              <a:lnSpc>
                <a:spcPct val="150000"/>
              </a:lnSpc>
              <a:spcBef>
                <a:spcPct val="0"/>
              </a:spcBef>
              <a:spcAft>
                <a:spcPct val="0"/>
              </a:spcAft>
              <a:buClrTx/>
              <a:buSzTx/>
              <a:tabLst>
                <a:tab pos="5754688" algn="r"/>
              </a:tabLst>
            </a:pPr>
            <a:r>
              <a:rPr lang="tr-TR" altLang="tr-TR" sz="32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Vefat </a:t>
            </a:r>
            <a:r>
              <a:rPr lang="tr-TR" altLang="tr-TR" sz="32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etmiş peygamberler ve </a:t>
            </a:r>
            <a:r>
              <a:rPr lang="tr-TR" altLang="tr-TR" sz="32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sâlihler</a:t>
            </a:r>
            <a:r>
              <a:rPr lang="tr-TR" altLang="tr-TR" sz="32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ile tevessül</a:t>
            </a:r>
          </a:p>
          <a:p>
            <a:pPr marL="342900" lvl="0" indent="-342900" algn="just" defTabSz="914400" eaLnBrk="0" fontAlgn="base" hangingPunct="0">
              <a:lnSpc>
                <a:spcPct val="150000"/>
              </a:lnSpc>
              <a:spcBef>
                <a:spcPct val="0"/>
              </a:spcBef>
              <a:spcAft>
                <a:spcPct val="0"/>
              </a:spcAft>
              <a:buClrTx/>
              <a:buSzTx/>
              <a:buFontTx/>
              <a:buChar char="-"/>
              <a:tabLst>
                <a:tab pos="5754688" algn="r"/>
              </a:tabLst>
            </a:pPr>
            <a:r>
              <a:rPr lang="tr-TR" altLang="tr-TR" sz="28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Kabirde yatanlara selâm </a:t>
            </a:r>
            <a:r>
              <a:rPr lang="tr-TR" altLang="tr-TR" sz="28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verilmesi, </a:t>
            </a:r>
            <a:endParaRPr lang="tr-TR" altLang="tr-TR" sz="28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gn="just" defTabSz="914400" eaLnBrk="0" fontAlgn="base" hangingPunct="0">
              <a:lnSpc>
                <a:spcPct val="150000"/>
              </a:lnSpc>
              <a:spcBef>
                <a:spcPct val="0"/>
              </a:spcBef>
              <a:spcAft>
                <a:spcPct val="0"/>
              </a:spcAft>
              <a:buClrTx/>
              <a:buSzTx/>
              <a:buFontTx/>
              <a:buChar char="-"/>
              <a:tabLst>
                <a:tab pos="5754688" algn="r"/>
              </a:tabLst>
            </a:pPr>
            <a:r>
              <a:rPr lang="tr-TR" altLang="tr-TR" sz="28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O</a:t>
            </a:r>
            <a:r>
              <a:rPr lang="tr-TR" altLang="tr-TR" sz="28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nların </a:t>
            </a:r>
            <a:r>
              <a:rPr lang="tr-TR" altLang="tr-TR" sz="28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da ruhen buna </a:t>
            </a:r>
            <a:r>
              <a:rPr lang="tr-TR" altLang="tr-TR" sz="28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mukâbele</a:t>
            </a:r>
            <a:r>
              <a:rPr lang="tr-TR" altLang="tr-TR" sz="28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etmesi, </a:t>
            </a:r>
            <a:endParaRPr lang="tr-TR" altLang="tr-TR" sz="28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gn="just" defTabSz="914400" eaLnBrk="0" fontAlgn="base" hangingPunct="0">
              <a:lnSpc>
                <a:spcPct val="150000"/>
              </a:lnSpc>
              <a:spcBef>
                <a:spcPct val="0"/>
              </a:spcBef>
              <a:spcAft>
                <a:spcPct val="0"/>
              </a:spcAft>
              <a:buClrTx/>
              <a:buSzTx/>
              <a:buFontTx/>
              <a:buChar char="-"/>
              <a:tabLst>
                <a:tab pos="5754688" algn="r"/>
              </a:tabLst>
            </a:pPr>
            <a:r>
              <a:rPr lang="tr-TR" altLang="tr-TR" sz="28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T</a:t>
            </a:r>
            <a:r>
              <a:rPr lang="tr-TR" altLang="tr-TR" sz="28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emiz </a:t>
            </a:r>
            <a:r>
              <a:rPr lang="tr-TR" altLang="tr-TR" sz="28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ruhların, kabirlerini ziyarete gelenlerin ruhlarıyla </a:t>
            </a:r>
            <a:r>
              <a:rPr lang="tr-TR" altLang="tr-TR" sz="28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irtibat kurması</a:t>
            </a:r>
            <a:r>
              <a:rPr lang="tr-TR" altLang="tr-TR" sz="28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a:t>
            </a:r>
            <a:endParaRPr lang="tr-TR" altLang="tr-TR" sz="28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gn="just" defTabSz="914400" eaLnBrk="0" fontAlgn="base" hangingPunct="0">
              <a:lnSpc>
                <a:spcPct val="150000"/>
              </a:lnSpc>
              <a:spcBef>
                <a:spcPct val="0"/>
              </a:spcBef>
              <a:spcAft>
                <a:spcPct val="0"/>
              </a:spcAft>
              <a:buClrTx/>
              <a:buSzTx/>
              <a:buFontTx/>
              <a:buChar char="-"/>
              <a:tabLst>
                <a:tab pos="5754688" algn="r"/>
              </a:tabLst>
            </a:pPr>
            <a:r>
              <a:rPr lang="tr-TR" altLang="tr-TR" sz="28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O</a:t>
            </a:r>
            <a:r>
              <a:rPr lang="tr-TR" altLang="tr-TR" sz="28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nları </a:t>
            </a:r>
            <a:r>
              <a:rPr lang="tr-TR" altLang="tr-TR" sz="28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hayra yöneltmesi </a:t>
            </a:r>
            <a:r>
              <a:rPr lang="tr-TR" altLang="tr-TR" sz="2800" b="1" cap="none" dirty="0" err="1"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vefât</a:t>
            </a:r>
            <a:r>
              <a:rPr lang="tr-TR" altLang="tr-TR" sz="28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 </a:t>
            </a:r>
            <a:r>
              <a:rPr lang="tr-TR" altLang="tr-TR" sz="28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etmiş </a:t>
            </a:r>
            <a:r>
              <a:rPr lang="tr-TR" altLang="tr-TR" sz="28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sâlih</a:t>
            </a:r>
            <a:r>
              <a:rPr lang="tr-TR" altLang="tr-TR" sz="28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kişilere tevessülün meşruiyetine delil kabul edilir</a:t>
            </a:r>
            <a:r>
              <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	</a:t>
            </a:r>
            <a:endPar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20004523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Unvan 1"/>
          <p:cNvSpPr>
            <a:spLocks noGrp="1"/>
          </p:cNvSpPr>
          <p:nvPr>
            <p:ph type="ctrTitle"/>
          </p:nvPr>
        </p:nvSpPr>
        <p:spPr>
          <a:xfrm>
            <a:off x="1751012" y="299802"/>
            <a:ext cx="8689976" cy="779489"/>
          </a:xfrm>
        </p:spPr>
        <p:txBody>
          <a:bodyPr>
            <a:noAutofit/>
          </a:bodyPr>
          <a:lstStyle/>
          <a:p>
            <a:pPr algn="ctr"/>
            <a:r>
              <a:rPr lang="tr-TR" sz="4000" b="1" dirty="0" smtClean="0"/>
              <a:t/>
            </a:r>
            <a:br>
              <a:rPr lang="tr-TR" sz="4000" b="1" dirty="0" smtClean="0"/>
            </a:br>
            <a:r>
              <a:rPr lang="tr-TR" altLang="tr-TR" sz="4000" b="1"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Üzerinde </a:t>
            </a:r>
            <a:r>
              <a:rPr lang="tr-TR" altLang="tr-TR" sz="4000" b="1"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ihtilaf edilen </a:t>
            </a:r>
            <a:r>
              <a:rPr lang="tr-TR" altLang="tr-TR" sz="4000" b="1"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tevessül </a:t>
            </a:r>
            <a:r>
              <a:rPr lang="tr-TR" altLang="tr-TR" sz="4000" b="1"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çeşitleri</a:t>
            </a:r>
            <a:endParaRPr lang="tr-TR" sz="4000" b="1" dirty="0"/>
          </a:p>
        </p:txBody>
      </p:sp>
      <p:sp>
        <p:nvSpPr>
          <p:cNvPr id="3" name="Alt Başlık 2"/>
          <p:cNvSpPr>
            <a:spLocks noGrp="1"/>
          </p:cNvSpPr>
          <p:nvPr>
            <p:ph type="subTitle" idx="1"/>
          </p:nvPr>
        </p:nvSpPr>
        <p:spPr>
          <a:xfrm>
            <a:off x="1751012" y="1573967"/>
            <a:ext cx="8689976" cy="4916774"/>
          </a:xfrm>
        </p:spPr>
        <p:txBody>
          <a:bodyPr>
            <a:noAutofit/>
          </a:bodyPr>
          <a:lstStyle/>
          <a:p>
            <a:pPr lvl="0" algn="ctr" defTabSz="914400" eaLnBrk="0" fontAlgn="base" hangingPunct="0">
              <a:lnSpc>
                <a:spcPct val="150000"/>
              </a:lnSpc>
              <a:spcBef>
                <a:spcPct val="0"/>
              </a:spcBef>
              <a:spcAft>
                <a:spcPct val="0"/>
              </a:spcAft>
              <a:buClrTx/>
              <a:buSzTx/>
              <a:tabLst>
                <a:tab pos="5754688" algn="r"/>
              </a:tabLst>
            </a:pPr>
            <a:r>
              <a:rPr lang="fi-FI" altLang="tr-TR" sz="32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Zaman </a:t>
            </a:r>
            <a:r>
              <a:rPr lang="fi-FI" altLang="tr-TR" sz="32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ve Mekân ile </a:t>
            </a:r>
            <a:r>
              <a:rPr lang="fi-FI" altLang="tr-TR" sz="32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Tevessül</a:t>
            </a:r>
            <a:endParaRPr lang="tr-TR" altLang="tr-TR" sz="32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endParaRPr>
          </a:p>
          <a:p>
            <a:pPr lvl="0" algn="just" defTabSz="914400" eaLnBrk="0" fontAlgn="base" hangingPunct="0">
              <a:lnSpc>
                <a:spcPct val="150000"/>
              </a:lnSpc>
              <a:spcBef>
                <a:spcPct val="0"/>
              </a:spcBef>
              <a:spcAft>
                <a:spcPct val="0"/>
              </a:spcAft>
              <a:buClrTx/>
              <a:buSzTx/>
              <a:tabLst>
                <a:tab pos="5754688" algn="r"/>
              </a:tabLst>
            </a:pPr>
            <a:endPar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endParaRPr>
          </a:p>
          <a:p>
            <a:pPr lvl="0" algn="just" defTabSz="914400" eaLnBrk="0" fontAlgn="base" hangingPunct="0">
              <a:lnSpc>
                <a:spcPct val="150000"/>
              </a:lnSpc>
              <a:spcBef>
                <a:spcPct val="0"/>
              </a:spcBef>
              <a:spcAft>
                <a:spcPct val="0"/>
              </a:spcAft>
              <a:buClrTx/>
              <a:buSzTx/>
              <a:tabLst>
                <a:tab pos="5754688" algn="r"/>
              </a:tabLst>
            </a:pPr>
            <a:r>
              <a:rPr lang="tr-TR" altLang="tr-TR" sz="28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Cuma </a:t>
            </a:r>
            <a:r>
              <a:rPr lang="tr-TR" altLang="tr-TR" sz="28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günü, seher vakitleri yapılan duaların </a:t>
            </a:r>
            <a:r>
              <a:rPr lang="tr-TR" altLang="tr-TR" sz="28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makbuliyeti</a:t>
            </a:r>
            <a:r>
              <a:rPr lang="tr-TR" altLang="tr-TR" sz="28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üzerine </a:t>
            </a:r>
            <a:r>
              <a:rPr lang="tr-TR" altLang="tr-TR" sz="28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rivâyetler</a:t>
            </a:r>
            <a:r>
              <a:rPr lang="tr-TR" altLang="tr-TR" sz="28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zaman ile tevessüle misal gösterilir. </a:t>
            </a:r>
            <a:endParaRPr lang="tr-TR" altLang="tr-TR" sz="28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endParaRPr>
          </a:p>
          <a:p>
            <a:pPr lvl="0" algn="just" defTabSz="914400" eaLnBrk="0" fontAlgn="base" hangingPunct="0">
              <a:lnSpc>
                <a:spcPct val="150000"/>
              </a:lnSpc>
              <a:spcBef>
                <a:spcPct val="0"/>
              </a:spcBef>
              <a:spcAft>
                <a:spcPct val="0"/>
              </a:spcAft>
              <a:buClrTx/>
              <a:buSzTx/>
              <a:tabLst>
                <a:tab pos="5754688" algn="r"/>
              </a:tabLst>
            </a:pPr>
            <a:r>
              <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	</a:t>
            </a:r>
            <a:endPar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6629388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Unvan 1"/>
          <p:cNvSpPr>
            <a:spLocks noGrp="1"/>
          </p:cNvSpPr>
          <p:nvPr>
            <p:ph type="ctrTitle"/>
          </p:nvPr>
        </p:nvSpPr>
        <p:spPr>
          <a:xfrm>
            <a:off x="1751012" y="299802"/>
            <a:ext cx="8689976" cy="779489"/>
          </a:xfrm>
        </p:spPr>
        <p:txBody>
          <a:bodyPr>
            <a:noAutofit/>
          </a:bodyPr>
          <a:lstStyle/>
          <a:p>
            <a:pPr algn="ctr"/>
            <a:r>
              <a:rPr lang="tr-TR" sz="4000" b="1" dirty="0" smtClean="0"/>
              <a:t/>
            </a:r>
            <a:br>
              <a:rPr lang="tr-TR" sz="4000" b="1" dirty="0" smtClean="0"/>
            </a:br>
            <a:r>
              <a:rPr lang="tr-TR" altLang="tr-TR" sz="4000" b="1"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Üzerinde </a:t>
            </a:r>
            <a:r>
              <a:rPr lang="tr-TR" altLang="tr-TR" sz="4000" b="1"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ihtilaf edilen </a:t>
            </a:r>
            <a:r>
              <a:rPr lang="tr-TR" altLang="tr-TR" sz="4000" b="1"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tevessül </a:t>
            </a:r>
            <a:r>
              <a:rPr lang="tr-TR" altLang="tr-TR" sz="4000" b="1"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çeşitleri</a:t>
            </a:r>
            <a:endParaRPr lang="tr-TR" sz="4000" b="1" dirty="0"/>
          </a:p>
        </p:txBody>
      </p:sp>
      <p:sp>
        <p:nvSpPr>
          <p:cNvPr id="3" name="Alt Başlık 2"/>
          <p:cNvSpPr>
            <a:spLocks noGrp="1"/>
          </p:cNvSpPr>
          <p:nvPr>
            <p:ph type="subTitle" idx="1"/>
          </p:nvPr>
        </p:nvSpPr>
        <p:spPr>
          <a:xfrm>
            <a:off x="1751012" y="1573967"/>
            <a:ext cx="8689976" cy="4916774"/>
          </a:xfrm>
        </p:spPr>
        <p:txBody>
          <a:bodyPr>
            <a:noAutofit/>
          </a:bodyPr>
          <a:lstStyle/>
          <a:p>
            <a:pPr lvl="0" algn="ctr" defTabSz="914400" eaLnBrk="0" fontAlgn="base" hangingPunct="0">
              <a:lnSpc>
                <a:spcPct val="150000"/>
              </a:lnSpc>
              <a:spcBef>
                <a:spcPct val="0"/>
              </a:spcBef>
              <a:spcAft>
                <a:spcPct val="0"/>
              </a:spcAft>
              <a:buClrTx/>
              <a:buSzTx/>
              <a:tabLst>
                <a:tab pos="5754688" algn="r"/>
              </a:tabLst>
            </a:pPr>
            <a:r>
              <a:rPr lang="fi-FI" altLang="tr-TR" sz="32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Zaman </a:t>
            </a:r>
            <a:r>
              <a:rPr lang="fi-FI" altLang="tr-TR" sz="32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ve Mekân ile </a:t>
            </a:r>
            <a:r>
              <a:rPr lang="fi-FI" altLang="tr-TR" sz="32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Tevessül</a:t>
            </a:r>
            <a:endParaRPr lang="tr-TR" altLang="tr-TR" sz="32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endParaRPr>
          </a:p>
          <a:p>
            <a:pPr lvl="0" algn="just" defTabSz="914400" eaLnBrk="0" fontAlgn="base" hangingPunct="0">
              <a:lnSpc>
                <a:spcPct val="150000"/>
              </a:lnSpc>
              <a:spcBef>
                <a:spcPct val="0"/>
              </a:spcBef>
              <a:spcAft>
                <a:spcPct val="0"/>
              </a:spcAft>
              <a:buClrTx/>
              <a:buSzTx/>
              <a:tabLst>
                <a:tab pos="5754688" algn="r"/>
              </a:tabLst>
            </a:pPr>
            <a:endPar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endParaRPr>
          </a:p>
          <a:p>
            <a:pPr lvl="0" algn="just" defTabSz="914400" eaLnBrk="0" fontAlgn="base" hangingPunct="0">
              <a:lnSpc>
                <a:spcPct val="150000"/>
              </a:lnSpc>
              <a:spcBef>
                <a:spcPct val="0"/>
              </a:spcBef>
              <a:spcAft>
                <a:spcPct val="0"/>
              </a:spcAft>
              <a:buClrTx/>
              <a:buSzTx/>
              <a:tabLst>
                <a:tab pos="5754688" algn="r"/>
              </a:tabLst>
            </a:pPr>
            <a:r>
              <a:rPr lang="tr-TR" altLang="tr-TR" sz="28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“Gecelerin son üçte biri (seher vakti) olduğunda Allah Teâlâ dünya semasına nüzul eder ve ‘dua eden yok mu ki duasını kabul edeyim’ diye nida eder” </a:t>
            </a:r>
            <a:r>
              <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	</a:t>
            </a:r>
            <a:endPar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10843359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Unvan 1"/>
          <p:cNvSpPr>
            <a:spLocks noGrp="1"/>
          </p:cNvSpPr>
          <p:nvPr>
            <p:ph type="ctrTitle"/>
          </p:nvPr>
        </p:nvSpPr>
        <p:spPr>
          <a:xfrm>
            <a:off x="1751012" y="520702"/>
            <a:ext cx="8689976" cy="1068256"/>
          </a:xfrm>
        </p:spPr>
        <p:txBody>
          <a:bodyPr>
            <a:normAutofit/>
          </a:bodyPr>
          <a:lstStyle/>
          <a:p>
            <a:pPr algn="ctr"/>
            <a:r>
              <a:rPr lang="tr-TR" sz="4400" b="1" dirty="0"/>
              <a:t>Tevessül şirk midir?</a:t>
            </a:r>
            <a:endParaRPr lang="tr-TR" b="1" dirty="0"/>
          </a:p>
        </p:txBody>
      </p:sp>
      <p:sp>
        <p:nvSpPr>
          <p:cNvPr id="3" name="Alt Başlık 2"/>
          <p:cNvSpPr>
            <a:spLocks noGrp="1"/>
          </p:cNvSpPr>
          <p:nvPr>
            <p:ph type="subTitle" idx="1"/>
          </p:nvPr>
        </p:nvSpPr>
        <p:spPr>
          <a:xfrm>
            <a:off x="1751012" y="2038663"/>
            <a:ext cx="8689976" cy="4452078"/>
          </a:xfrm>
        </p:spPr>
        <p:txBody>
          <a:bodyPr>
            <a:noAutofit/>
          </a:bodyPr>
          <a:lstStyle/>
          <a:p>
            <a:pPr algn="just"/>
            <a:r>
              <a:rPr lang="tr-TR" sz="2900" b="1" dirty="0" smtClean="0">
                <a:solidFill>
                  <a:schemeClr val="tx1"/>
                </a:solidFill>
                <a:latin typeface="Arial" panose="020B0604020202020204" pitchFamily="34" charset="0"/>
                <a:cs typeface="Arial" panose="020B0604020202020204" pitchFamily="34" charset="0"/>
              </a:rPr>
              <a:t>11. HAFTA  </a:t>
            </a:r>
            <a:endParaRPr lang="tr-TR" sz="2900" b="1" dirty="0" smtClean="0">
              <a:solidFill>
                <a:schemeClr val="tx1"/>
              </a:solidFill>
              <a:latin typeface="Arial" panose="020B0604020202020204" pitchFamily="34" charset="0"/>
              <a:cs typeface="Arial" panose="020B0604020202020204" pitchFamily="34" charset="0"/>
            </a:endParaRPr>
          </a:p>
          <a:p>
            <a:pPr lvl="0" defTabSz="914400" eaLnBrk="0" fontAlgn="base" hangingPunct="0">
              <a:lnSpc>
                <a:spcPct val="150000"/>
              </a:lnSpc>
              <a:spcBef>
                <a:spcPct val="0"/>
              </a:spcBef>
              <a:spcAft>
                <a:spcPct val="0"/>
              </a:spcAft>
              <a:buClrTx/>
              <a:buSzTx/>
              <a:tabLst>
                <a:tab pos="5754688" algn="r"/>
              </a:tabLst>
            </a:pP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Vesile için Kur’an-ı Kerim’de "ey iman edenler, Allah’tan korkun ve O’na yaklaşmaya vesile (yol, sebep) arayın”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âyeti</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delil gösterilir. </a:t>
            </a:r>
            <a:endPar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endParaRPr>
          </a:p>
          <a:p>
            <a:pPr lvl="0" defTabSz="914400" eaLnBrk="0" fontAlgn="base" hangingPunct="0">
              <a:lnSpc>
                <a:spcPct val="150000"/>
              </a:lnSpc>
              <a:spcBef>
                <a:spcPct val="0"/>
              </a:spcBef>
              <a:spcAft>
                <a:spcPct val="0"/>
              </a:spcAft>
              <a:buClrTx/>
              <a:buSzTx/>
              <a:tabLst>
                <a:tab pos="5754688" algn="r"/>
              </a:tabLst>
            </a:pPr>
            <a:r>
              <a:rPr lang="tr-TR" altLang="tr-TR" sz="2500" b="1" cap="none" dirty="0" err="1"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Âyette</a:t>
            </a:r>
            <a:r>
              <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 </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Allah’a yaklaşmaya “vesile” için de her hangi bir sınırlama bulunmadığı ileri sürülür. “Allah’a giden yollar insanların nefesleri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adedincedir</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sözü de bu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mânâda</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değerlendirilir</a:t>
            </a:r>
            <a:r>
              <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	</a:t>
            </a:r>
            <a:endPar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93982386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Unvan 1"/>
          <p:cNvSpPr>
            <a:spLocks noGrp="1"/>
          </p:cNvSpPr>
          <p:nvPr>
            <p:ph type="ctrTitle"/>
          </p:nvPr>
        </p:nvSpPr>
        <p:spPr>
          <a:xfrm>
            <a:off x="1751012" y="299802"/>
            <a:ext cx="8689976" cy="779489"/>
          </a:xfrm>
        </p:spPr>
        <p:txBody>
          <a:bodyPr>
            <a:noAutofit/>
          </a:bodyPr>
          <a:lstStyle/>
          <a:p>
            <a:pPr algn="ctr"/>
            <a:r>
              <a:rPr lang="tr-TR" sz="4000" b="1" dirty="0" smtClean="0"/>
              <a:t/>
            </a:r>
            <a:br>
              <a:rPr lang="tr-TR" sz="4000" b="1" dirty="0" smtClean="0"/>
            </a:br>
            <a:r>
              <a:rPr lang="tr-TR" altLang="tr-TR" sz="4000" b="1"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Üzerinde </a:t>
            </a:r>
            <a:r>
              <a:rPr lang="tr-TR" altLang="tr-TR" sz="4000" b="1"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ihtilaf edilen </a:t>
            </a:r>
            <a:r>
              <a:rPr lang="tr-TR" altLang="tr-TR" sz="4000" b="1"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tevessül </a:t>
            </a:r>
            <a:r>
              <a:rPr lang="tr-TR" altLang="tr-TR" sz="4000" b="1"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çeşitleri</a:t>
            </a:r>
            <a:endParaRPr lang="tr-TR" sz="4000" b="1" dirty="0"/>
          </a:p>
        </p:txBody>
      </p:sp>
      <p:sp>
        <p:nvSpPr>
          <p:cNvPr id="3" name="Alt Başlık 2"/>
          <p:cNvSpPr>
            <a:spLocks noGrp="1"/>
          </p:cNvSpPr>
          <p:nvPr>
            <p:ph type="subTitle" idx="1"/>
          </p:nvPr>
        </p:nvSpPr>
        <p:spPr>
          <a:xfrm>
            <a:off x="1751012" y="1573967"/>
            <a:ext cx="8689976" cy="4916774"/>
          </a:xfrm>
        </p:spPr>
        <p:txBody>
          <a:bodyPr>
            <a:noAutofit/>
          </a:bodyPr>
          <a:lstStyle/>
          <a:p>
            <a:pPr lvl="0" algn="ctr" defTabSz="914400" eaLnBrk="0" fontAlgn="base" hangingPunct="0">
              <a:lnSpc>
                <a:spcPct val="150000"/>
              </a:lnSpc>
              <a:spcBef>
                <a:spcPct val="0"/>
              </a:spcBef>
              <a:spcAft>
                <a:spcPct val="0"/>
              </a:spcAft>
              <a:buClrTx/>
              <a:buSzTx/>
              <a:tabLst>
                <a:tab pos="5754688" algn="r"/>
              </a:tabLst>
            </a:pPr>
            <a:r>
              <a:rPr lang="fi-FI" altLang="tr-TR" sz="32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Zaman </a:t>
            </a:r>
            <a:r>
              <a:rPr lang="fi-FI" altLang="tr-TR" sz="32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ve Mekân ile </a:t>
            </a:r>
            <a:r>
              <a:rPr lang="fi-FI" altLang="tr-TR" sz="32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Tevessül</a:t>
            </a:r>
            <a:endParaRPr lang="tr-TR" altLang="tr-TR" sz="32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endParaRPr>
          </a:p>
          <a:p>
            <a:pPr lvl="0" algn="just" defTabSz="914400" eaLnBrk="0" fontAlgn="base" hangingPunct="0">
              <a:lnSpc>
                <a:spcPct val="150000"/>
              </a:lnSpc>
              <a:spcBef>
                <a:spcPct val="0"/>
              </a:spcBef>
              <a:spcAft>
                <a:spcPct val="0"/>
              </a:spcAft>
              <a:buClrTx/>
              <a:buSzTx/>
              <a:tabLst>
                <a:tab pos="5754688" algn="r"/>
              </a:tabLst>
            </a:pPr>
            <a:endPar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endParaRPr>
          </a:p>
          <a:p>
            <a:pPr lvl="0" algn="just" defTabSz="914400" eaLnBrk="0" fontAlgn="base" hangingPunct="0">
              <a:lnSpc>
                <a:spcPct val="150000"/>
              </a:lnSpc>
              <a:spcBef>
                <a:spcPct val="0"/>
              </a:spcBef>
              <a:spcAft>
                <a:spcPct val="0"/>
              </a:spcAft>
              <a:buClrTx/>
              <a:buSzTx/>
              <a:tabLst>
                <a:tab pos="5754688" algn="r"/>
              </a:tabLst>
            </a:pPr>
            <a:r>
              <a:rPr lang="tr-TR" altLang="tr-TR" sz="28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a:t>
            </a:r>
            <a:r>
              <a:rPr lang="tr-TR" altLang="tr-TR" sz="28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Cuma gününde öyle bir an vardır ki dualar mutlaka kabul </a:t>
            </a:r>
            <a:r>
              <a:rPr lang="tr-TR" altLang="tr-TR" sz="28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edilir.”  </a:t>
            </a:r>
          </a:p>
          <a:p>
            <a:pPr lvl="0" algn="just" defTabSz="914400" eaLnBrk="0" fontAlgn="base" hangingPunct="0">
              <a:lnSpc>
                <a:spcPct val="150000"/>
              </a:lnSpc>
              <a:spcBef>
                <a:spcPct val="0"/>
              </a:spcBef>
              <a:spcAft>
                <a:spcPct val="0"/>
              </a:spcAft>
              <a:buClrTx/>
              <a:buSzTx/>
              <a:tabLst>
                <a:tab pos="5754688" algn="r"/>
              </a:tabLst>
            </a:pPr>
            <a:r>
              <a:rPr lang="tr-TR" altLang="tr-TR" sz="28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a:t>
            </a:r>
            <a:r>
              <a:rPr lang="tr-TR" altLang="tr-TR" sz="28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Ş</a:t>
            </a:r>
            <a:r>
              <a:rPr lang="tr-TR" altLang="tr-TR" sz="28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üphesiz </a:t>
            </a:r>
            <a:r>
              <a:rPr lang="tr-TR" altLang="tr-TR" sz="28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Cuma günü, günlerin en faziletlisidir. Âdem (</a:t>
            </a:r>
            <a:r>
              <a:rPr lang="tr-TR" altLang="tr-TR" sz="28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a.s</a:t>
            </a:r>
            <a:r>
              <a:rPr lang="tr-TR" altLang="tr-TR" sz="28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o günde yaratılmıştır. </a:t>
            </a:r>
            <a:r>
              <a:rPr lang="tr-TR" altLang="tr-TR" sz="28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Sûr’a</a:t>
            </a:r>
            <a:r>
              <a:rPr lang="tr-TR" altLang="tr-TR" sz="28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üflenmesi o </a:t>
            </a:r>
            <a:r>
              <a:rPr lang="tr-TR" altLang="tr-TR" sz="28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gündedir.</a:t>
            </a:r>
            <a:endParaRPr lang="tr-TR" altLang="tr-TR" sz="28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endParaRPr>
          </a:p>
          <a:p>
            <a:pPr lvl="0" algn="just" defTabSz="914400" eaLnBrk="0" fontAlgn="base" hangingPunct="0">
              <a:lnSpc>
                <a:spcPct val="150000"/>
              </a:lnSpc>
              <a:spcBef>
                <a:spcPct val="0"/>
              </a:spcBef>
              <a:spcAft>
                <a:spcPct val="0"/>
              </a:spcAft>
              <a:buClrTx/>
              <a:buSzTx/>
              <a:tabLst>
                <a:tab pos="5754688" algn="r"/>
              </a:tabLst>
            </a:pPr>
            <a:r>
              <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	</a:t>
            </a:r>
            <a:endPar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60593957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Unvan 1"/>
          <p:cNvSpPr>
            <a:spLocks noGrp="1"/>
          </p:cNvSpPr>
          <p:nvPr>
            <p:ph type="ctrTitle"/>
          </p:nvPr>
        </p:nvSpPr>
        <p:spPr>
          <a:xfrm>
            <a:off x="1751012" y="299802"/>
            <a:ext cx="8689976" cy="779489"/>
          </a:xfrm>
        </p:spPr>
        <p:txBody>
          <a:bodyPr>
            <a:noAutofit/>
          </a:bodyPr>
          <a:lstStyle/>
          <a:p>
            <a:pPr algn="ctr"/>
            <a:r>
              <a:rPr lang="tr-TR" sz="4000" b="1" dirty="0" smtClean="0"/>
              <a:t/>
            </a:r>
            <a:br>
              <a:rPr lang="tr-TR" sz="4000" b="1" dirty="0" smtClean="0"/>
            </a:br>
            <a:r>
              <a:rPr lang="tr-TR" altLang="tr-TR" sz="4000" b="1"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Üzerinde </a:t>
            </a:r>
            <a:r>
              <a:rPr lang="tr-TR" altLang="tr-TR" sz="4000" b="1"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ihtilaf edilen </a:t>
            </a:r>
            <a:r>
              <a:rPr lang="tr-TR" altLang="tr-TR" sz="4000" b="1"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tevessül </a:t>
            </a:r>
            <a:r>
              <a:rPr lang="tr-TR" altLang="tr-TR" sz="4000" b="1"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çeşitleri</a:t>
            </a:r>
            <a:endParaRPr lang="tr-TR" sz="4000" b="1" dirty="0"/>
          </a:p>
        </p:txBody>
      </p:sp>
      <p:sp>
        <p:nvSpPr>
          <p:cNvPr id="3" name="Alt Başlık 2"/>
          <p:cNvSpPr>
            <a:spLocks noGrp="1"/>
          </p:cNvSpPr>
          <p:nvPr>
            <p:ph type="subTitle" idx="1"/>
          </p:nvPr>
        </p:nvSpPr>
        <p:spPr>
          <a:xfrm>
            <a:off x="1751012" y="1573967"/>
            <a:ext cx="8689976" cy="4916774"/>
          </a:xfrm>
        </p:spPr>
        <p:txBody>
          <a:bodyPr>
            <a:noAutofit/>
          </a:bodyPr>
          <a:lstStyle/>
          <a:p>
            <a:pPr lvl="0" algn="ctr" defTabSz="914400" eaLnBrk="0" fontAlgn="base" hangingPunct="0">
              <a:lnSpc>
                <a:spcPct val="150000"/>
              </a:lnSpc>
              <a:spcBef>
                <a:spcPct val="0"/>
              </a:spcBef>
              <a:spcAft>
                <a:spcPct val="0"/>
              </a:spcAft>
              <a:buClrTx/>
              <a:buSzTx/>
              <a:tabLst>
                <a:tab pos="5754688" algn="r"/>
              </a:tabLst>
            </a:pPr>
            <a:r>
              <a:rPr lang="fi-FI" altLang="tr-TR" sz="32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Zaman </a:t>
            </a:r>
            <a:r>
              <a:rPr lang="fi-FI" altLang="tr-TR" sz="32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ve Mekân ile </a:t>
            </a:r>
            <a:r>
              <a:rPr lang="fi-FI" altLang="tr-TR" sz="32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Tevessül</a:t>
            </a:r>
            <a:endParaRPr lang="tr-TR" altLang="tr-TR" sz="32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endParaRPr>
          </a:p>
          <a:p>
            <a:pPr lvl="0" algn="just" defTabSz="914400" eaLnBrk="0" fontAlgn="base" hangingPunct="0">
              <a:lnSpc>
                <a:spcPct val="150000"/>
              </a:lnSpc>
              <a:spcBef>
                <a:spcPct val="0"/>
              </a:spcBef>
              <a:spcAft>
                <a:spcPct val="0"/>
              </a:spcAft>
              <a:buClrTx/>
              <a:buSzTx/>
              <a:tabLst>
                <a:tab pos="5754688" algn="r"/>
              </a:tabLst>
            </a:pPr>
            <a:endPar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endParaRPr>
          </a:p>
          <a:p>
            <a:pPr lvl="0" algn="just" defTabSz="914400" eaLnBrk="0" fontAlgn="base" hangingPunct="0">
              <a:lnSpc>
                <a:spcPct val="150000"/>
              </a:lnSpc>
              <a:spcBef>
                <a:spcPct val="0"/>
              </a:spcBef>
              <a:spcAft>
                <a:spcPct val="0"/>
              </a:spcAft>
              <a:buClrTx/>
              <a:buSzTx/>
              <a:tabLst>
                <a:tab pos="5754688" algn="r"/>
              </a:tabLst>
            </a:pPr>
            <a:r>
              <a:rPr lang="tr-TR" altLang="tr-TR" sz="28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Miraç </a:t>
            </a:r>
            <a:r>
              <a:rPr lang="tr-TR" altLang="tr-TR" sz="28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Gecesi, </a:t>
            </a:r>
            <a:r>
              <a:rPr lang="tr-TR" altLang="tr-TR" sz="28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Berât</a:t>
            </a:r>
            <a:r>
              <a:rPr lang="tr-TR" altLang="tr-TR" sz="28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Gecesi, Kadir Gecesi, Cuma ve bayram geceleri dua etmek, zamanla tevessülün örnekleri arasında sayılabilir</a:t>
            </a:r>
          </a:p>
          <a:p>
            <a:pPr lvl="0" algn="just" defTabSz="914400" eaLnBrk="0" fontAlgn="base" hangingPunct="0">
              <a:lnSpc>
                <a:spcPct val="150000"/>
              </a:lnSpc>
              <a:spcBef>
                <a:spcPct val="0"/>
              </a:spcBef>
              <a:spcAft>
                <a:spcPct val="0"/>
              </a:spcAft>
              <a:buClrTx/>
              <a:buSzTx/>
              <a:tabLst>
                <a:tab pos="5754688" algn="r"/>
              </a:tabLst>
            </a:pPr>
            <a:r>
              <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	</a:t>
            </a:r>
            <a:endPar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46496125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Unvan 1"/>
          <p:cNvSpPr>
            <a:spLocks noGrp="1"/>
          </p:cNvSpPr>
          <p:nvPr>
            <p:ph type="ctrTitle"/>
          </p:nvPr>
        </p:nvSpPr>
        <p:spPr>
          <a:xfrm>
            <a:off x="1751012" y="299802"/>
            <a:ext cx="8689976" cy="779489"/>
          </a:xfrm>
        </p:spPr>
        <p:txBody>
          <a:bodyPr>
            <a:noAutofit/>
          </a:bodyPr>
          <a:lstStyle/>
          <a:p>
            <a:pPr algn="ctr"/>
            <a:r>
              <a:rPr lang="tr-TR" sz="4000" b="1" dirty="0" smtClean="0"/>
              <a:t/>
            </a:r>
            <a:br>
              <a:rPr lang="tr-TR" sz="4000" b="1" dirty="0" smtClean="0"/>
            </a:br>
            <a:r>
              <a:rPr lang="tr-TR" altLang="tr-TR" sz="4000" b="1"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Üzerinde </a:t>
            </a:r>
            <a:r>
              <a:rPr lang="tr-TR" altLang="tr-TR" sz="4000" b="1"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ihtilaf edilen </a:t>
            </a:r>
            <a:r>
              <a:rPr lang="tr-TR" altLang="tr-TR" sz="4000" b="1"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tevessül </a:t>
            </a:r>
            <a:r>
              <a:rPr lang="tr-TR" altLang="tr-TR" sz="4000" b="1"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çeşitleri</a:t>
            </a:r>
            <a:endParaRPr lang="tr-TR" sz="4000" b="1" dirty="0"/>
          </a:p>
        </p:txBody>
      </p:sp>
      <p:sp>
        <p:nvSpPr>
          <p:cNvPr id="3" name="Alt Başlık 2"/>
          <p:cNvSpPr>
            <a:spLocks noGrp="1"/>
          </p:cNvSpPr>
          <p:nvPr>
            <p:ph type="subTitle" idx="1"/>
          </p:nvPr>
        </p:nvSpPr>
        <p:spPr>
          <a:xfrm>
            <a:off x="1751012" y="1573967"/>
            <a:ext cx="8689976" cy="4916774"/>
          </a:xfrm>
        </p:spPr>
        <p:txBody>
          <a:bodyPr>
            <a:noAutofit/>
          </a:bodyPr>
          <a:lstStyle/>
          <a:p>
            <a:pPr lvl="0" algn="ctr" defTabSz="914400" eaLnBrk="0" fontAlgn="base" hangingPunct="0">
              <a:lnSpc>
                <a:spcPct val="150000"/>
              </a:lnSpc>
              <a:spcBef>
                <a:spcPct val="0"/>
              </a:spcBef>
              <a:spcAft>
                <a:spcPct val="0"/>
              </a:spcAft>
              <a:buClrTx/>
              <a:buSzTx/>
              <a:tabLst>
                <a:tab pos="5754688" algn="r"/>
              </a:tabLst>
            </a:pPr>
            <a:r>
              <a:rPr lang="fi-FI" altLang="tr-TR" sz="32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Zaman </a:t>
            </a:r>
            <a:r>
              <a:rPr lang="fi-FI" altLang="tr-TR" sz="32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ve Mekân ile </a:t>
            </a:r>
            <a:r>
              <a:rPr lang="fi-FI" altLang="tr-TR" sz="32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Tevessül</a:t>
            </a:r>
            <a:endParaRPr lang="tr-TR" altLang="tr-TR" sz="32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endParaRPr>
          </a:p>
          <a:p>
            <a:pPr lvl="0" algn="just" defTabSz="914400" eaLnBrk="0" fontAlgn="base" hangingPunct="0">
              <a:lnSpc>
                <a:spcPct val="150000"/>
              </a:lnSpc>
              <a:spcBef>
                <a:spcPct val="0"/>
              </a:spcBef>
              <a:spcAft>
                <a:spcPct val="0"/>
              </a:spcAft>
              <a:buClrTx/>
              <a:buSzTx/>
              <a:tabLst>
                <a:tab pos="5754688" algn="r"/>
              </a:tabLst>
            </a:pPr>
            <a:endPar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endParaRPr>
          </a:p>
          <a:p>
            <a:pPr lvl="0" algn="just" defTabSz="914400" eaLnBrk="0" fontAlgn="base" hangingPunct="0">
              <a:lnSpc>
                <a:spcPct val="150000"/>
              </a:lnSpc>
              <a:spcBef>
                <a:spcPct val="0"/>
              </a:spcBef>
              <a:spcAft>
                <a:spcPct val="0"/>
              </a:spcAft>
              <a:buClrTx/>
              <a:buSzTx/>
              <a:tabLst>
                <a:tab pos="5754688" algn="r"/>
              </a:tabLst>
            </a:pPr>
            <a:r>
              <a:rPr lang="tr-TR" altLang="tr-TR" sz="28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Mekke</a:t>
            </a:r>
            <a:r>
              <a:rPr lang="tr-TR" altLang="tr-TR" sz="28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Medine, </a:t>
            </a:r>
            <a:r>
              <a:rPr lang="tr-TR" altLang="tr-TR" sz="28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Mescid</a:t>
            </a:r>
            <a:r>
              <a:rPr lang="tr-TR" altLang="tr-TR" sz="28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-i </a:t>
            </a:r>
            <a:r>
              <a:rPr lang="tr-TR" altLang="tr-TR" sz="28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Aksâ</a:t>
            </a:r>
            <a:r>
              <a:rPr lang="tr-TR" altLang="tr-TR" sz="28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Sina Dağı, Arafat, </a:t>
            </a:r>
            <a:r>
              <a:rPr lang="tr-TR" altLang="tr-TR" sz="28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Mescid</a:t>
            </a:r>
            <a:r>
              <a:rPr lang="tr-TR" altLang="tr-TR" sz="28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-i </a:t>
            </a:r>
            <a:r>
              <a:rPr lang="tr-TR" altLang="tr-TR" sz="28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Haram’ın</a:t>
            </a:r>
            <a:r>
              <a:rPr lang="tr-TR" altLang="tr-TR" sz="28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içi, Kâbe’de </a:t>
            </a:r>
            <a:r>
              <a:rPr lang="tr-TR" altLang="tr-TR" sz="28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Mültezem</a:t>
            </a:r>
            <a:r>
              <a:rPr lang="tr-TR" altLang="tr-TR" sz="28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a:t>
            </a:r>
            <a:r>
              <a:rPr lang="tr-TR" altLang="tr-TR" sz="28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Hicr</a:t>
            </a:r>
            <a:r>
              <a:rPr lang="tr-TR" altLang="tr-TR" sz="28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Makam-ı İbrahim gibi yerlere giderek dua edip kabulünü ümit etmek ise mekân ile </a:t>
            </a:r>
            <a:r>
              <a:rPr lang="tr-TR" altLang="tr-TR" sz="28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tevessüldür.</a:t>
            </a:r>
            <a:endParaRPr lang="tr-TR" altLang="tr-TR" sz="28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endParaRPr>
          </a:p>
          <a:p>
            <a:pPr lvl="0" algn="just" defTabSz="914400" eaLnBrk="0" fontAlgn="base" hangingPunct="0">
              <a:lnSpc>
                <a:spcPct val="150000"/>
              </a:lnSpc>
              <a:spcBef>
                <a:spcPct val="0"/>
              </a:spcBef>
              <a:spcAft>
                <a:spcPct val="0"/>
              </a:spcAft>
              <a:buClrTx/>
              <a:buSzTx/>
              <a:tabLst>
                <a:tab pos="5754688" algn="r"/>
              </a:tabLst>
            </a:pPr>
            <a:r>
              <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	</a:t>
            </a:r>
            <a:endPar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94227996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Unvan 1"/>
          <p:cNvSpPr>
            <a:spLocks noGrp="1"/>
          </p:cNvSpPr>
          <p:nvPr>
            <p:ph type="ctrTitle"/>
          </p:nvPr>
        </p:nvSpPr>
        <p:spPr>
          <a:xfrm>
            <a:off x="1751012" y="299802"/>
            <a:ext cx="8689976" cy="779489"/>
          </a:xfrm>
        </p:spPr>
        <p:txBody>
          <a:bodyPr>
            <a:noAutofit/>
          </a:bodyPr>
          <a:lstStyle/>
          <a:p>
            <a:pPr algn="ctr"/>
            <a:r>
              <a:rPr lang="tr-TR" sz="4000" b="1" dirty="0" smtClean="0"/>
              <a:t/>
            </a:r>
            <a:br>
              <a:rPr lang="tr-TR" sz="4000" b="1" dirty="0" smtClean="0"/>
            </a:br>
            <a:r>
              <a:rPr lang="tr-TR" altLang="tr-TR" sz="4000" b="1"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Üzerinde </a:t>
            </a:r>
            <a:r>
              <a:rPr lang="tr-TR" altLang="tr-TR" sz="4000" b="1"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ihtilaf edilen </a:t>
            </a:r>
            <a:r>
              <a:rPr lang="tr-TR" altLang="tr-TR" sz="4000" b="1"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tevessül </a:t>
            </a:r>
            <a:r>
              <a:rPr lang="tr-TR" altLang="tr-TR" sz="4000" b="1"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çeşitleri</a:t>
            </a:r>
            <a:endParaRPr lang="tr-TR" sz="4000" b="1" dirty="0"/>
          </a:p>
        </p:txBody>
      </p:sp>
      <p:sp>
        <p:nvSpPr>
          <p:cNvPr id="3" name="Alt Başlık 2"/>
          <p:cNvSpPr>
            <a:spLocks noGrp="1"/>
          </p:cNvSpPr>
          <p:nvPr>
            <p:ph type="subTitle" idx="1"/>
          </p:nvPr>
        </p:nvSpPr>
        <p:spPr>
          <a:xfrm>
            <a:off x="1751012" y="1573967"/>
            <a:ext cx="8689976" cy="4916774"/>
          </a:xfrm>
        </p:spPr>
        <p:txBody>
          <a:bodyPr>
            <a:noAutofit/>
          </a:bodyPr>
          <a:lstStyle/>
          <a:p>
            <a:pPr lvl="0" algn="ctr" defTabSz="914400" eaLnBrk="0" fontAlgn="base" hangingPunct="0">
              <a:lnSpc>
                <a:spcPct val="150000"/>
              </a:lnSpc>
              <a:spcBef>
                <a:spcPct val="0"/>
              </a:spcBef>
              <a:spcAft>
                <a:spcPct val="0"/>
              </a:spcAft>
              <a:buClrTx/>
              <a:buSzTx/>
              <a:tabLst>
                <a:tab pos="5754688" algn="r"/>
              </a:tabLst>
            </a:pPr>
            <a:r>
              <a:rPr lang="fi-FI" altLang="tr-TR" sz="32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Zaman </a:t>
            </a:r>
            <a:r>
              <a:rPr lang="fi-FI" altLang="tr-TR" sz="32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ve Mekân ile </a:t>
            </a:r>
            <a:r>
              <a:rPr lang="fi-FI" altLang="tr-TR" sz="32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Tevessül</a:t>
            </a:r>
            <a:endParaRPr lang="tr-TR" altLang="tr-TR" sz="32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endParaRPr>
          </a:p>
          <a:p>
            <a:pPr lvl="0" algn="just" defTabSz="914400" eaLnBrk="0" fontAlgn="base" hangingPunct="0">
              <a:lnSpc>
                <a:spcPct val="150000"/>
              </a:lnSpc>
              <a:spcBef>
                <a:spcPct val="0"/>
              </a:spcBef>
              <a:spcAft>
                <a:spcPct val="0"/>
              </a:spcAft>
              <a:buClrTx/>
              <a:buSzTx/>
              <a:tabLst>
                <a:tab pos="5754688" algn="r"/>
              </a:tabLst>
            </a:pPr>
            <a:endPar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endParaRPr>
          </a:p>
          <a:p>
            <a:pPr lvl="0" algn="just" defTabSz="914400" eaLnBrk="0" fontAlgn="base" hangingPunct="0">
              <a:lnSpc>
                <a:spcPct val="150000"/>
              </a:lnSpc>
              <a:spcBef>
                <a:spcPct val="0"/>
              </a:spcBef>
              <a:spcAft>
                <a:spcPct val="0"/>
              </a:spcAft>
              <a:buClrTx/>
              <a:buSzTx/>
              <a:tabLst>
                <a:tab pos="5754688" algn="r"/>
              </a:tabLst>
            </a:pPr>
            <a:r>
              <a:rPr lang="tr-TR" altLang="tr-TR" sz="28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Mekânları </a:t>
            </a:r>
            <a:r>
              <a:rPr lang="tr-TR" altLang="tr-TR" sz="28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putlaştırma </a:t>
            </a:r>
            <a:r>
              <a:rPr lang="tr-TR" altLang="tr-TR" sz="28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endişesine karşı </a:t>
            </a:r>
            <a:r>
              <a:rPr lang="tr-TR" altLang="tr-TR" sz="28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bu tarz tevessülü </a:t>
            </a:r>
            <a:r>
              <a:rPr lang="tr-TR" altLang="tr-TR" sz="28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savunanlar, Namazda </a:t>
            </a:r>
            <a:r>
              <a:rPr lang="tr-TR" altLang="tr-TR" sz="28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Kâbe’ye yönelmenin Allah’ın emri olduğuna, Kâbe’ye doğru secde ederken hiç kimsenin de Allah’ın dışında bir varlığa ibadet anlayışıyla bunu yerine getirmediğine dikkat çekerler</a:t>
            </a:r>
          </a:p>
          <a:p>
            <a:pPr lvl="0" algn="just" defTabSz="914400" eaLnBrk="0" fontAlgn="base" hangingPunct="0">
              <a:lnSpc>
                <a:spcPct val="150000"/>
              </a:lnSpc>
              <a:spcBef>
                <a:spcPct val="0"/>
              </a:spcBef>
              <a:spcAft>
                <a:spcPct val="0"/>
              </a:spcAft>
              <a:buClrTx/>
              <a:buSzTx/>
              <a:tabLst>
                <a:tab pos="5754688" algn="r"/>
              </a:tabLst>
            </a:pPr>
            <a:r>
              <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	</a:t>
            </a:r>
            <a:endPar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92414323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Unvan 1"/>
          <p:cNvSpPr>
            <a:spLocks noGrp="1"/>
          </p:cNvSpPr>
          <p:nvPr>
            <p:ph type="ctrTitle"/>
          </p:nvPr>
        </p:nvSpPr>
        <p:spPr>
          <a:xfrm>
            <a:off x="1751012" y="299802"/>
            <a:ext cx="8689976" cy="779489"/>
          </a:xfrm>
        </p:spPr>
        <p:txBody>
          <a:bodyPr>
            <a:noAutofit/>
          </a:bodyPr>
          <a:lstStyle/>
          <a:p>
            <a:pPr algn="ctr"/>
            <a:r>
              <a:rPr lang="tr-TR" sz="6000" b="1" dirty="0" smtClean="0"/>
              <a:t/>
            </a:r>
            <a:br>
              <a:rPr lang="tr-TR" sz="6000" b="1" dirty="0" smtClean="0"/>
            </a:br>
            <a:r>
              <a:rPr lang="tr-TR" sz="6000" b="1" dirty="0" smtClean="0"/>
              <a:t>T</a:t>
            </a:r>
            <a:r>
              <a:rPr lang="tr-TR" altLang="tr-TR" sz="6000" b="1"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evessül</a:t>
            </a:r>
            <a:endParaRPr lang="tr-TR" sz="6000" b="1" dirty="0"/>
          </a:p>
        </p:txBody>
      </p:sp>
      <p:sp>
        <p:nvSpPr>
          <p:cNvPr id="3" name="Alt Başlık 2"/>
          <p:cNvSpPr>
            <a:spLocks noGrp="1"/>
          </p:cNvSpPr>
          <p:nvPr>
            <p:ph type="subTitle" idx="1"/>
          </p:nvPr>
        </p:nvSpPr>
        <p:spPr>
          <a:xfrm>
            <a:off x="1751012" y="1573967"/>
            <a:ext cx="8689976" cy="4916774"/>
          </a:xfrm>
        </p:spPr>
        <p:txBody>
          <a:bodyPr>
            <a:noAutofit/>
          </a:bodyPr>
          <a:lstStyle/>
          <a:p>
            <a:pPr lvl="0" algn="just" defTabSz="914400" eaLnBrk="0" fontAlgn="base" hangingPunct="0">
              <a:lnSpc>
                <a:spcPct val="150000"/>
              </a:lnSpc>
              <a:spcBef>
                <a:spcPct val="0"/>
              </a:spcBef>
              <a:spcAft>
                <a:spcPct val="0"/>
              </a:spcAft>
              <a:buClrTx/>
              <a:buSzTx/>
              <a:tabLst>
                <a:tab pos="5754688" algn="r"/>
              </a:tabLst>
            </a:pPr>
            <a:endPar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endParaRPr>
          </a:p>
          <a:p>
            <a:pPr lvl="0" algn="just" defTabSz="914400" eaLnBrk="0" fontAlgn="base" hangingPunct="0">
              <a:lnSpc>
                <a:spcPct val="150000"/>
              </a:lnSpc>
              <a:spcBef>
                <a:spcPct val="0"/>
              </a:spcBef>
              <a:spcAft>
                <a:spcPct val="0"/>
              </a:spcAft>
              <a:buClrTx/>
              <a:buSzTx/>
              <a:tabLst>
                <a:tab pos="5754688" algn="r"/>
              </a:tabLst>
            </a:pPr>
            <a:r>
              <a:rPr lang="tr-TR" altLang="tr-TR" sz="32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Sonuç </a:t>
            </a:r>
            <a:r>
              <a:rPr lang="tr-TR" altLang="tr-TR" sz="32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itibariyle tevessül, </a:t>
            </a:r>
            <a:r>
              <a:rPr lang="tr-TR" altLang="tr-TR" sz="32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isti‘âne</a:t>
            </a:r>
            <a:r>
              <a:rPr lang="tr-TR" altLang="tr-TR" sz="32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a:t>
            </a:r>
            <a:r>
              <a:rPr lang="tr-TR" altLang="tr-TR" sz="32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istigâse</a:t>
            </a:r>
            <a:r>
              <a:rPr lang="tr-TR" altLang="tr-TR" sz="32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ve istimdat; Cenâb-ı Hakk’ın sevdiklerini O’na arz ederek onlar hürmetine duaya </a:t>
            </a:r>
            <a:r>
              <a:rPr lang="tr-TR" altLang="tr-TR" sz="32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makbûliyet</a:t>
            </a:r>
            <a:r>
              <a:rPr lang="tr-TR" altLang="tr-TR" sz="32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kazandırma, Cenâb-ı Hakk’ın sevdiklerini vesile edinerek Allah’a bunlar hürmetine </a:t>
            </a:r>
            <a:r>
              <a:rPr lang="tr-TR" altLang="tr-TR" sz="32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duâ</a:t>
            </a:r>
            <a:r>
              <a:rPr lang="tr-TR" altLang="tr-TR" sz="32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etmektir. </a:t>
            </a:r>
          </a:p>
          <a:p>
            <a:pPr lvl="0" algn="just" defTabSz="914400" eaLnBrk="0" fontAlgn="base" hangingPunct="0">
              <a:lnSpc>
                <a:spcPct val="150000"/>
              </a:lnSpc>
              <a:spcBef>
                <a:spcPct val="0"/>
              </a:spcBef>
              <a:spcAft>
                <a:spcPct val="0"/>
              </a:spcAft>
              <a:buClrTx/>
              <a:buSzTx/>
              <a:tabLst>
                <a:tab pos="5754688" algn="r"/>
              </a:tabLst>
            </a:pPr>
            <a:r>
              <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	</a:t>
            </a:r>
            <a:endPar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57151915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Unvan 1"/>
          <p:cNvSpPr>
            <a:spLocks noGrp="1"/>
          </p:cNvSpPr>
          <p:nvPr>
            <p:ph type="ctrTitle"/>
          </p:nvPr>
        </p:nvSpPr>
        <p:spPr>
          <a:xfrm>
            <a:off x="1751012" y="299802"/>
            <a:ext cx="8689976" cy="779489"/>
          </a:xfrm>
        </p:spPr>
        <p:txBody>
          <a:bodyPr>
            <a:noAutofit/>
          </a:bodyPr>
          <a:lstStyle/>
          <a:p>
            <a:pPr algn="ctr"/>
            <a:r>
              <a:rPr lang="tr-TR" sz="6000" b="1" dirty="0"/>
              <a:t/>
            </a:r>
            <a:br>
              <a:rPr lang="tr-TR" sz="6000" b="1" dirty="0"/>
            </a:br>
            <a:r>
              <a:rPr lang="tr-TR" sz="6000" b="1" dirty="0"/>
              <a:t>Tevessül</a:t>
            </a:r>
          </a:p>
        </p:txBody>
      </p:sp>
      <p:sp>
        <p:nvSpPr>
          <p:cNvPr id="3" name="Alt Başlık 2"/>
          <p:cNvSpPr>
            <a:spLocks noGrp="1"/>
          </p:cNvSpPr>
          <p:nvPr>
            <p:ph type="subTitle" idx="1"/>
          </p:nvPr>
        </p:nvSpPr>
        <p:spPr>
          <a:xfrm>
            <a:off x="1751012" y="1573967"/>
            <a:ext cx="8689976" cy="4916774"/>
          </a:xfrm>
        </p:spPr>
        <p:txBody>
          <a:bodyPr>
            <a:noAutofit/>
          </a:bodyPr>
          <a:lstStyle/>
          <a:p>
            <a:pPr lvl="0" algn="just" defTabSz="914400" eaLnBrk="0" fontAlgn="base" hangingPunct="0">
              <a:lnSpc>
                <a:spcPct val="150000"/>
              </a:lnSpc>
              <a:spcBef>
                <a:spcPct val="0"/>
              </a:spcBef>
              <a:spcAft>
                <a:spcPct val="0"/>
              </a:spcAft>
              <a:buClrTx/>
              <a:buSzTx/>
              <a:tabLst>
                <a:tab pos="5754688" algn="r"/>
              </a:tabLst>
            </a:pPr>
            <a:endPar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endParaRPr>
          </a:p>
          <a:p>
            <a:pPr lvl="0" algn="just" defTabSz="914400" eaLnBrk="0" fontAlgn="base" hangingPunct="0">
              <a:lnSpc>
                <a:spcPct val="150000"/>
              </a:lnSpc>
              <a:spcBef>
                <a:spcPct val="0"/>
              </a:spcBef>
              <a:spcAft>
                <a:spcPct val="0"/>
              </a:spcAft>
              <a:buClrTx/>
              <a:buSzTx/>
              <a:tabLst>
                <a:tab pos="5754688" algn="r"/>
              </a:tabLst>
            </a:pPr>
            <a:r>
              <a:rPr lang="tr-TR" altLang="tr-TR" sz="32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Esmâ-i </a:t>
            </a:r>
            <a:r>
              <a:rPr lang="tr-TR" altLang="tr-TR" sz="32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Hüsnâ</a:t>
            </a:r>
            <a:r>
              <a:rPr lang="tr-TR" altLang="tr-TR" sz="32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iman, itaat ve </a:t>
            </a:r>
            <a:r>
              <a:rPr lang="tr-TR" altLang="tr-TR" sz="32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sâlih</a:t>
            </a:r>
            <a:r>
              <a:rPr lang="tr-TR" altLang="tr-TR" sz="32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ameller, </a:t>
            </a:r>
            <a:r>
              <a:rPr lang="tr-TR" altLang="tr-TR" sz="32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salavât</a:t>
            </a:r>
            <a:r>
              <a:rPr lang="tr-TR" altLang="tr-TR" sz="32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-ı şerife, mukaddes zaman ve mekânlar, peygamberler ve </a:t>
            </a:r>
            <a:r>
              <a:rPr lang="tr-TR" altLang="tr-TR" sz="32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sâlih</a:t>
            </a:r>
            <a:r>
              <a:rPr lang="tr-TR" altLang="tr-TR" sz="32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kişiler bunlar arasında sayılabilir.</a:t>
            </a:r>
          </a:p>
          <a:p>
            <a:pPr lvl="0" algn="just" defTabSz="914400" eaLnBrk="0" fontAlgn="base" hangingPunct="0">
              <a:lnSpc>
                <a:spcPct val="150000"/>
              </a:lnSpc>
              <a:spcBef>
                <a:spcPct val="0"/>
              </a:spcBef>
              <a:spcAft>
                <a:spcPct val="0"/>
              </a:spcAft>
              <a:buClrTx/>
              <a:buSzTx/>
              <a:tabLst>
                <a:tab pos="5754688" algn="r"/>
              </a:tabLst>
            </a:pPr>
            <a:r>
              <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	</a:t>
            </a:r>
            <a:endPar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47137219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Unvan 1"/>
          <p:cNvSpPr>
            <a:spLocks noGrp="1"/>
          </p:cNvSpPr>
          <p:nvPr>
            <p:ph type="ctrTitle"/>
          </p:nvPr>
        </p:nvSpPr>
        <p:spPr>
          <a:xfrm>
            <a:off x="1751012" y="299802"/>
            <a:ext cx="8689976" cy="779489"/>
          </a:xfrm>
        </p:spPr>
        <p:txBody>
          <a:bodyPr>
            <a:noAutofit/>
          </a:bodyPr>
          <a:lstStyle/>
          <a:p>
            <a:pPr algn="ctr"/>
            <a:r>
              <a:rPr lang="tr-TR" sz="6000" b="1" dirty="0">
                <a:solidFill>
                  <a:srgbClr val="EBEBEB"/>
                </a:solidFill>
              </a:rPr>
              <a:t>Tevessül</a:t>
            </a:r>
            <a:endParaRPr lang="tr-TR" sz="4000" b="1" dirty="0"/>
          </a:p>
        </p:txBody>
      </p:sp>
      <p:sp>
        <p:nvSpPr>
          <p:cNvPr id="3" name="Alt Başlık 2"/>
          <p:cNvSpPr>
            <a:spLocks noGrp="1"/>
          </p:cNvSpPr>
          <p:nvPr>
            <p:ph type="subTitle" idx="1"/>
          </p:nvPr>
        </p:nvSpPr>
        <p:spPr>
          <a:xfrm>
            <a:off x="1751012" y="1573967"/>
            <a:ext cx="8689976" cy="4916774"/>
          </a:xfrm>
        </p:spPr>
        <p:txBody>
          <a:bodyPr>
            <a:noAutofit/>
          </a:bodyPr>
          <a:lstStyle/>
          <a:p>
            <a:pPr lvl="0" algn="just" defTabSz="914400" eaLnBrk="0" fontAlgn="base" hangingPunct="0">
              <a:lnSpc>
                <a:spcPct val="150000"/>
              </a:lnSpc>
              <a:spcBef>
                <a:spcPct val="0"/>
              </a:spcBef>
              <a:spcAft>
                <a:spcPct val="0"/>
              </a:spcAft>
              <a:buClrTx/>
              <a:buSzTx/>
              <a:tabLst>
                <a:tab pos="5754688" algn="r"/>
              </a:tabLst>
            </a:pPr>
            <a:r>
              <a:rPr lang="tr-TR" altLang="tr-TR" sz="32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Yaratılışı </a:t>
            </a:r>
            <a:r>
              <a:rPr lang="tr-TR" altLang="tr-TR" sz="32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itibariyle insan, hem biyolojik hem de psikolojik bakımdan âciz ve zayıf bir varlıktır.  </a:t>
            </a:r>
            <a:endParaRPr lang="tr-TR" altLang="tr-TR" sz="32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endParaRPr>
          </a:p>
          <a:p>
            <a:pPr lvl="0" algn="just" defTabSz="914400" eaLnBrk="0" fontAlgn="base" hangingPunct="0">
              <a:lnSpc>
                <a:spcPct val="150000"/>
              </a:lnSpc>
              <a:spcBef>
                <a:spcPct val="0"/>
              </a:spcBef>
              <a:spcAft>
                <a:spcPct val="0"/>
              </a:spcAft>
              <a:buClrTx/>
              <a:buSzTx/>
              <a:tabLst>
                <a:tab pos="5754688" algn="r"/>
              </a:tabLst>
            </a:pPr>
            <a:r>
              <a:rPr lang="tr-TR" altLang="tr-TR" sz="32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Özellikle </a:t>
            </a:r>
            <a:r>
              <a:rPr lang="tr-TR" altLang="tr-TR" sz="32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yaşanan sıkıntı ve çaresizlikten kurtulup huzur ve gönül rahatlığı içinde yaşamak için maddi-manevî bir vesile aramak, insanın yapısında var olan bir duygu ve düşüncedir</a:t>
            </a:r>
          </a:p>
          <a:p>
            <a:pPr lvl="0" algn="just" defTabSz="914400" eaLnBrk="0" fontAlgn="base" hangingPunct="0">
              <a:lnSpc>
                <a:spcPct val="150000"/>
              </a:lnSpc>
              <a:spcBef>
                <a:spcPct val="0"/>
              </a:spcBef>
              <a:spcAft>
                <a:spcPct val="0"/>
              </a:spcAft>
              <a:buClrTx/>
              <a:buSzTx/>
              <a:tabLst>
                <a:tab pos="5754688" algn="r"/>
              </a:tabLst>
            </a:pPr>
            <a:r>
              <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	</a:t>
            </a:r>
            <a:endPar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72848363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Unvan 1"/>
          <p:cNvSpPr>
            <a:spLocks noGrp="1"/>
          </p:cNvSpPr>
          <p:nvPr>
            <p:ph type="ctrTitle"/>
          </p:nvPr>
        </p:nvSpPr>
        <p:spPr>
          <a:xfrm>
            <a:off x="1751012" y="299802"/>
            <a:ext cx="8689976" cy="779489"/>
          </a:xfrm>
        </p:spPr>
        <p:txBody>
          <a:bodyPr>
            <a:noAutofit/>
          </a:bodyPr>
          <a:lstStyle/>
          <a:p>
            <a:pPr algn="ctr"/>
            <a:r>
              <a:rPr lang="tr-TR" sz="6000" b="1" dirty="0">
                <a:solidFill>
                  <a:srgbClr val="EBEBEB"/>
                </a:solidFill>
              </a:rPr>
              <a:t>Tevessül</a:t>
            </a:r>
            <a:endParaRPr lang="tr-TR" sz="4000" b="1" dirty="0"/>
          </a:p>
        </p:txBody>
      </p:sp>
      <p:sp>
        <p:nvSpPr>
          <p:cNvPr id="3" name="Alt Başlık 2"/>
          <p:cNvSpPr>
            <a:spLocks noGrp="1"/>
          </p:cNvSpPr>
          <p:nvPr>
            <p:ph type="subTitle" idx="1"/>
          </p:nvPr>
        </p:nvSpPr>
        <p:spPr>
          <a:xfrm>
            <a:off x="1751012" y="1573967"/>
            <a:ext cx="8689976" cy="4916774"/>
          </a:xfrm>
        </p:spPr>
        <p:txBody>
          <a:bodyPr>
            <a:noAutofit/>
          </a:bodyPr>
          <a:lstStyle/>
          <a:p>
            <a:pPr lvl="0" algn="just" defTabSz="914400" eaLnBrk="0" fontAlgn="base" hangingPunct="0">
              <a:lnSpc>
                <a:spcPct val="150000"/>
              </a:lnSpc>
              <a:spcBef>
                <a:spcPct val="0"/>
              </a:spcBef>
              <a:spcAft>
                <a:spcPct val="0"/>
              </a:spcAft>
              <a:buClrTx/>
              <a:buSzTx/>
              <a:tabLst>
                <a:tab pos="5754688" algn="r"/>
              </a:tabLst>
            </a:pPr>
            <a:endPar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endParaRPr>
          </a:p>
          <a:p>
            <a:pPr lvl="0" algn="just" defTabSz="914400" eaLnBrk="0" fontAlgn="base" hangingPunct="0">
              <a:lnSpc>
                <a:spcPct val="150000"/>
              </a:lnSpc>
              <a:spcBef>
                <a:spcPct val="0"/>
              </a:spcBef>
              <a:spcAft>
                <a:spcPct val="0"/>
              </a:spcAft>
              <a:buClrTx/>
              <a:buSzTx/>
              <a:tabLst>
                <a:tab pos="5754688" algn="r"/>
              </a:tabLst>
            </a:pPr>
            <a:r>
              <a:rPr lang="tr-TR" altLang="tr-TR" sz="32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 Allah’a </a:t>
            </a:r>
            <a:r>
              <a:rPr lang="tr-TR" altLang="tr-TR" sz="32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O’nun isimleriyle, </a:t>
            </a:r>
            <a:endParaRPr lang="tr-TR" altLang="tr-TR" sz="32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endParaRPr>
          </a:p>
          <a:p>
            <a:pPr lvl="0" algn="just" defTabSz="914400" eaLnBrk="0" fontAlgn="base" hangingPunct="0">
              <a:lnSpc>
                <a:spcPct val="150000"/>
              </a:lnSpc>
              <a:spcBef>
                <a:spcPct val="0"/>
              </a:spcBef>
              <a:spcAft>
                <a:spcPct val="0"/>
              </a:spcAft>
              <a:buClrTx/>
              <a:buSzTx/>
              <a:tabLst>
                <a:tab pos="5754688" algn="r"/>
              </a:tabLst>
            </a:pPr>
            <a:r>
              <a:rPr lang="tr-TR" altLang="tr-TR" sz="32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 </a:t>
            </a:r>
            <a:r>
              <a:rPr lang="tr-TR" altLang="tr-TR" sz="3200" b="1" cap="none" dirty="0" err="1"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Sâlih</a:t>
            </a:r>
            <a:r>
              <a:rPr lang="tr-TR" altLang="tr-TR" sz="32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 </a:t>
            </a:r>
            <a:r>
              <a:rPr lang="tr-TR" altLang="tr-TR" sz="32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amellerle, </a:t>
            </a:r>
            <a:endParaRPr lang="tr-TR" altLang="tr-TR" sz="32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endParaRPr>
          </a:p>
          <a:p>
            <a:pPr lvl="0" algn="just" defTabSz="914400" eaLnBrk="0" fontAlgn="base" hangingPunct="0">
              <a:lnSpc>
                <a:spcPct val="150000"/>
              </a:lnSpc>
              <a:spcBef>
                <a:spcPct val="0"/>
              </a:spcBef>
              <a:spcAft>
                <a:spcPct val="0"/>
              </a:spcAft>
              <a:buClrTx/>
              <a:buSzTx/>
              <a:tabLst>
                <a:tab pos="5754688" algn="r"/>
              </a:tabLst>
            </a:pPr>
            <a:r>
              <a:rPr lang="tr-TR" altLang="tr-TR" sz="32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 Hayatta </a:t>
            </a:r>
            <a:r>
              <a:rPr lang="tr-TR" altLang="tr-TR" sz="32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iken peygamberlerin ve </a:t>
            </a:r>
            <a:r>
              <a:rPr lang="tr-TR" altLang="tr-TR" sz="32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sâlih</a:t>
            </a:r>
            <a:r>
              <a:rPr lang="tr-TR" altLang="tr-TR" sz="32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kulların duasıyla tevessülde bulunma konusunda ihtilâf yoktur. </a:t>
            </a:r>
            <a:r>
              <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	</a:t>
            </a:r>
            <a:endPar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78784578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Unvan 1"/>
          <p:cNvSpPr>
            <a:spLocks noGrp="1"/>
          </p:cNvSpPr>
          <p:nvPr>
            <p:ph type="ctrTitle"/>
          </p:nvPr>
        </p:nvSpPr>
        <p:spPr>
          <a:xfrm>
            <a:off x="1751012" y="299802"/>
            <a:ext cx="8689976" cy="779489"/>
          </a:xfrm>
        </p:spPr>
        <p:txBody>
          <a:bodyPr>
            <a:noAutofit/>
          </a:bodyPr>
          <a:lstStyle/>
          <a:p>
            <a:pPr algn="ctr"/>
            <a:r>
              <a:rPr lang="tr-TR" sz="6000" b="1" dirty="0">
                <a:solidFill>
                  <a:srgbClr val="EBEBEB"/>
                </a:solidFill>
              </a:rPr>
              <a:t>Tevessül</a:t>
            </a:r>
            <a:endParaRPr lang="tr-TR" sz="4000" b="1" dirty="0"/>
          </a:p>
        </p:txBody>
      </p:sp>
      <p:sp>
        <p:nvSpPr>
          <p:cNvPr id="3" name="Alt Başlık 2"/>
          <p:cNvSpPr>
            <a:spLocks noGrp="1"/>
          </p:cNvSpPr>
          <p:nvPr>
            <p:ph type="subTitle" idx="1"/>
          </p:nvPr>
        </p:nvSpPr>
        <p:spPr>
          <a:xfrm>
            <a:off x="1751012" y="1573967"/>
            <a:ext cx="8689976" cy="4916774"/>
          </a:xfrm>
        </p:spPr>
        <p:txBody>
          <a:bodyPr>
            <a:noAutofit/>
          </a:bodyPr>
          <a:lstStyle/>
          <a:p>
            <a:pPr lvl="0" algn="just" defTabSz="914400" eaLnBrk="0" fontAlgn="base" hangingPunct="0">
              <a:lnSpc>
                <a:spcPct val="150000"/>
              </a:lnSpc>
              <a:spcBef>
                <a:spcPct val="0"/>
              </a:spcBef>
              <a:spcAft>
                <a:spcPct val="0"/>
              </a:spcAft>
              <a:buClrTx/>
              <a:buSzTx/>
              <a:tabLst>
                <a:tab pos="5754688" algn="r"/>
              </a:tabLst>
            </a:pPr>
            <a:r>
              <a:rPr lang="tr-TR" altLang="tr-TR" sz="32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İhtilaf</a:t>
            </a:r>
            <a:r>
              <a:rPr lang="tr-TR" altLang="tr-TR" sz="32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a:t>
            </a:r>
            <a:endParaRPr lang="tr-TR" altLang="tr-TR" sz="32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endParaRPr>
          </a:p>
          <a:p>
            <a:pPr marL="457200" lvl="0" indent="-457200" algn="just" defTabSz="914400" eaLnBrk="0" fontAlgn="base" hangingPunct="0">
              <a:lnSpc>
                <a:spcPct val="150000"/>
              </a:lnSpc>
              <a:spcBef>
                <a:spcPct val="0"/>
              </a:spcBef>
              <a:spcAft>
                <a:spcPct val="0"/>
              </a:spcAft>
              <a:buClrTx/>
              <a:buSzTx/>
              <a:buFontTx/>
              <a:buChar char="-"/>
              <a:tabLst>
                <a:tab pos="5754688" algn="r"/>
              </a:tabLst>
            </a:pPr>
            <a:r>
              <a:rPr lang="tr-TR" altLang="tr-TR" sz="32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H</a:t>
            </a:r>
            <a:r>
              <a:rPr lang="tr-TR" altLang="tr-TR" sz="32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ayatta </a:t>
            </a:r>
            <a:r>
              <a:rPr lang="tr-TR" altLang="tr-TR" sz="32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iken </a:t>
            </a:r>
            <a:r>
              <a:rPr lang="tr-TR" altLang="tr-TR" sz="32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ya da</a:t>
            </a:r>
          </a:p>
          <a:p>
            <a:pPr marL="457200" lvl="0" indent="-457200" algn="just" defTabSz="914400" eaLnBrk="0" fontAlgn="base" hangingPunct="0">
              <a:lnSpc>
                <a:spcPct val="150000"/>
              </a:lnSpc>
              <a:spcBef>
                <a:spcPct val="0"/>
              </a:spcBef>
              <a:spcAft>
                <a:spcPct val="0"/>
              </a:spcAft>
              <a:buClrTx/>
              <a:buSzTx/>
              <a:buFontTx/>
              <a:buChar char="-"/>
              <a:tabLst>
                <a:tab pos="5754688" algn="r"/>
              </a:tabLst>
            </a:pPr>
            <a:r>
              <a:rPr lang="tr-TR" altLang="tr-TR" sz="32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Ö</a:t>
            </a:r>
            <a:r>
              <a:rPr lang="tr-TR" altLang="tr-TR" sz="32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lümlerinden </a:t>
            </a:r>
            <a:r>
              <a:rPr lang="tr-TR" altLang="tr-TR" sz="32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sonra Allah </a:t>
            </a:r>
            <a:r>
              <a:rPr lang="tr-TR" altLang="tr-TR" sz="32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Rasûlü</a:t>
            </a:r>
            <a:r>
              <a:rPr lang="tr-TR" altLang="tr-TR" sz="32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(s.), </a:t>
            </a:r>
            <a:r>
              <a:rPr lang="tr-TR" altLang="tr-TR" sz="32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velîler</a:t>
            </a:r>
            <a:r>
              <a:rPr lang="tr-TR" altLang="tr-TR" sz="32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ve </a:t>
            </a:r>
            <a:r>
              <a:rPr lang="tr-TR" altLang="tr-TR" sz="32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sâlih</a:t>
            </a:r>
            <a:r>
              <a:rPr lang="tr-TR" altLang="tr-TR" sz="32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kullarla, onların </a:t>
            </a:r>
            <a:r>
              <a:rPr lang="tr-TR" altLang="tr-TR" sz="32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zâtı</a:t>
            </a:r>
            <a:r>
              <a:rPr lang="tr-TR" altLang="tr-TR" sz="32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veya makamıyla </a:t>
            </a:r>
            <a:endParaRPr lang="tr-TR" altLang="tr-TR" sz="32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endParaRPr>
          </a:p>
          <a:p>
            <a:pPr marL="457200" lvl="0" indent="-457200" algn="just" defTabSz="914400" eaLnBrk="0" fontAlgn="base" hangingPunct="0">
              <a:lnSpc>
                <a:spcPct val="150000"/>
              </a:lnSpc>
              <a:spcBef>
                <a:spcPct val="0"/>
              </a:spcBef>
              <a:spcAft>
                <a:spcPct val="0"/>
              </a:spcAft>
              <a:buClrTx/>
              <a:buSzTx/>
              <a:buFontTx/>
              <a:buChar char="-"/>
              <a:tabLst>
                <a:tab pos="5754688" algn="r"/>
              </a:tabLst>
            </a:pPr>
            <a:r>
              <a:rPr lang="tr-TR" altLang="tr-TR" sz="32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Zaman ve mekan ile </a:t>
            </a:r>
            <a:endParaRPr lang="tr-TR" altLang="tr-TR" sz="32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endParaRPr>
          </a:p>
          <a:p>
            <a:pPr lvl="0" algn="just" defTabSz="914400" eaLnBrk="0" fontAlgn="base" hangingPunct="0">
              <a:lnSpc>
                <a:spcPct val="150000"/>
              </a:lnSpc>
              <a:spcBef>
                <a:spcPct val="0"/>
              </a:spcBef>
              <a:spcAft>
                <a:spcPct val="0"/>
              </a:spcAft>
              <a:buClrTx/>
              <a:buSzTx/>
              <a:tabLst>
                <a:tab pos="5754688" algn="r"/>
              </a:tabLst>
            </a:pPr>
            <a:r>
              <a:rPr lang="tr-TR" altLang="tr-TR" sz="32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tevessülde </a:t>
            </a:r>
            <a:r>
              <a:rPr lang="tr-TR" altLang="tr-TR" sz="32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bulunma mevzuundadır</a:t>
            </a:r>
          </a:p>
          <a:p>
            <a:pPr lvl="0" algn="just" defTabSz="914400" eaLnBrk="0" fontAlgn="base" hangingPunct="0">
              <a:lnSpc>
                <a:spcPct val="150000"/>
              </a:lnSpc>
              <a:spcBef>
                <a:spcPct val="0"/>
              </a:spcBef>
              <a:spcAft>
                <a:spcPct val="0"/>
              </a:spcAft>
              <a:buClrTx/>
              <a:buSzTx/>
              <a:tabLst>
                <a:tab pos="5754688" algn="r"/>
              </a:tabLst>
            </a:pPr>
            <a:r>
              <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	</a:t>
            </a:r>
            <a:endPar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4694718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Unvan 1"/>
          <p:cNvSpPr>
            <a:spLocks noGrp="1"/>
          </p:cNvSpPr>
          <p:nvPr>
            <p:ph type="ctrTitle"/>
          </p:nvPr>
        </p:nvSpPr>
        <p:spPr>
          <a:xfrm>
            <a:off x="1751012" y="299802"/>
            <a:ext cx="8689976" cy="779489"/>
          </a:xfrm>
        </p:spPr>
        <p:txBody>
          <a:bodyPr>
            <a:noAutofit/>
          </a:bodyPr>
          <a:lstStyle/>
          <a:p>
            <a:pPr algn="ctr"/>
            <a:r>
              <a:rPr lang="tr-TR" sz="6000" b="1" dirty="0">
                <a:solidFill>
                  <a:srgbClr val="EBEBEB"/>
                </a:solidFill>
              </a:rPr>
              <a:t>Tevessül</a:t>
            </a:r>
            <a:endParaRPr lang="tr-TR" sz="4000" b="1" dirty="0"/>
          </a:p>
        </p:txBody>
      </p:sp>
      <p:sp>
        <p:nvSpPr>
          <p:cNvPr id="3" name="Alt Başlık 2"/>
          <p:cNvSpPr>
            <a:spLocks noGrp="1"/>
          </p:cNvSpPr>
          <p:nvPr>
            <p:ph type="subTitle" idx="1"/>
          </p:nvPr>
        </p:nvSpPr>
        <p:spPr>
          <a:xfrm>
            <a:off x="1751012" y="1573967"/>
            <a:ext cx="8689976" cy="4916774"/>
          </a:xfrm>
        </p:spPr>
        <p:txBody>
          <a:bodyPr>
            <a:noAutofit/>
          </a:bodyPr>
          <a:lstStyle/>
          <a:p>
            <a:pPr lvl="0" algn="ctr" defTabSz="914400" eaLnBrk="0" fontAlgn="base" hangingPunct="0">
              <a:lnSpc>
                <a:spcPct val="150000"/>
              </a:lnSpc>
              <a:spcBef>
                <a:spcPct val="0"/>
              </a:spcBef>
              <a:spcAft>
                <a:spcPct val="0"/>
              </a:spcAft>
              <a:buClrTx/>
              <a:buSzTx/>
              <a:tabLst>
                <a:tab pos="5754688" algn="r"/>
              </a:tabLst>
            </a:pPr>
            <a:r>
              <a:rPr lang="tr-TR" altLang="tr-TR" sz="36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İhtilaf sebepleri</a:t>
            </a:r>
          </a:p>
          <a:p>
            <a:pPr lvl="0" algn="just" defTabSz="914400" eaLnBrk="0" fontAlgn="base" hangingPunct="0">
              <a:lnSpc>
                <a:spcPct val="150000"/>
              </a:lnSpc>
              <a:spcBef>
                <a:spcPct val="0"/>
              </a:spcBef>
              <a:spcAft>
                <a:spcPct val="0"/>
              </a:spcAft>
              <a:buClrTx/>
              <a:buSzTx/>
              <a:tabLst>
                <a:tab pos="5754688" algn="r"/>
              </a:tabLst>
            </a:pPr>
            <a:r>
              <a:rPr lang="tr-TR" altLang="tr-TR" sz="32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1</a:t>
            </a:r>
            <a:r>
              <a:rPr lang="tr-TR" altLang="tr-TR" sz="32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a:t>
            </a:r>
            <a:r>
              <a:rPr lang="tr-TR" altLang="tr-TR" sz="32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 Allah’tan </a:t>
            </a:r>
            <a:r>
              <a:rPr lang="tr-TR" altLang="tr-TR" sz="32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başkasını mutasarrıf görüp kendisiyle tevessül edilene dua ederek ulûhiyet atfetmek,</a:t>
            </a:r>
          </a:p>
          <a:p>
            <a:pPr lvl="0" algn="just" defTabSz="914400" eaLnBrk="0" fontAlgn="base" hangingPunct="0">
              <a:lnSpc>
                <a:spcPct val="150000"/>
              </a:lnSpc>
              <a:spcBef>
                <a:spcPct val="0"/>
              </a:spcBef>
              <a:spcAft>
                <a:spcPct val="0"/>
              </a:spcAft>
              <a:buClrTx/>
              <a:buSzTx/>
              <a:tabLst>
                <a:tab pos="5754688" algn="r"/>
              </a:tabLst>
            </a:pPr>
            <a:r>
              <a:rPr lang="tr-TR" altLang="tr-TR" sz="32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2.	</a:t>
            </a:r>
            <a:r>
              <a:rPr lang="tr-TR" altLang="tr-TR" sz="32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 </a:t>
            </a:r>
            <a:r>
              <a:rPr lang="tr-TR" altLang="tr-TR" sz="3200" b="1" cap="none" dirty="0" err="1"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Vefâtlarından</a:t>
            </a:r>
            <a:r>
              <a:rPr lang="tr-TR" altLang="tr-TR" sz="32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 </a:t>
            </a:r>
            <a:r>
              <a:rPr lang="tr-TR" altLang="tr-TR" sz="32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sonra peygamberlerin ya da </a:t>
            </a:r>
            <a:r>
              <a:rPr lang="tr-TR" altLang="tr-TR" sz="32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sâlih</a:t>
            </a:r>
            <a:r>
              <a:rPr lang="tr-TR" altLang="tr-TR" sz="32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kulların Allah üzerinde bir hakkı olduğunu iddia etmek</a:t>
            </a:r>
          </a:p>
          <a:p>
            <a:pPr lvl="0" algn="just" defTabSz="914400" eaLnBrk="0" fontAlgn="base" hangingPunct="0">
              <a:lnSpc>
                <a:spcPct val="150000"/>
              </a:lnSpc>
              <a:spcBef>
                <a:spcPct val="0"/>
              </a:spcBef>
              <a:spcAft>
                <a:spcPct val="0"/>
              </a:spcAft>
              <a:buClrTx/>
              <a:buSzTx/>
              <a:tabLst>
                <a:tab pos="5754688" algn="r"/>
              </a:tabLst>
            </a:pPr>
            <a:r>
              <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	</a:t>
            </a:r>
            <a:endPar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77623438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Unvan 1"/>
          <p:cNvSpPr>
            <a:spLocks noGrp="1"/>
          </p:cNvSpPr>
          <p:nvPr>
            <p:ph type="ctrTitle"/>
          </p:nvPr>
        </p:nvSpPr>
        <p:spPr>
          <a:xfrm>
            <a:off x="1751012" y="520702"/>
            <a:ext cx="8689976" cy="1068256"/>
          </a:xfrm>
        </p:spPr>
        <p:txBody>
          <a:bodyPr>
            <a:normAutofit/>
          </a:bodyPr>
          <a:lstStyle/>
          <a:p>
            <a:pPr algn="ctr"/>
            <a:r>
              <a:rPr lang="tr-TR" sz="4400" b="1" dirty="0"/>
              <a:t>Tevessül şirk midir?</a:t>
            </a:r>
            <a:endParaRPr lang="tr-TR" b="1" dirty="0"/>
          </a:p>
        </p:txBody>
      </p:sp>
      <p:sp>
        <p:nvSpPr>
          <p:cNvPr id="3" name="Alt Başlık 2"/>
          <p:cNvSpPr>
            <a:spLocks noGrp="1"/>
          </p:cNvSpPr>
          <p:nvPr>
            <p:ph type="subTitle" idx="1"/>
          </p:nvPr>
        </p:nvSpPr>
        <p:spPr>
          <a:xfrm>
            <a:off x="1751012" y="2038663"/>
            <a:ext cx="8689976" cy="4452078"/>
          </a:xfrm>
        </p:spPr>
        <p:txBody>
          <a:bodyPr>
            <a:noAutofit/>
          </a:bodyPr>
          <a:lstStyle/>
          <a:p>
            <a:pPr algn="just"/>
            <a:r>
              <a:rPr lang="tr-TR" sz="2900" b="1" dirty="0" smtClean="0">
                <a:solidFill>
                  <a:schemeClr val="tx1"/>
                </a:solidFill>
                <a:latin typeface="Arial" panose="020B0604020202020204" pitchFamily="34" charset="0"/>
                <a:cs typeface="Arial" panose="020B0604020202020204" pitchFamily="34" charset="0"/>
              </a:rPr>
              <a:t>11. HAFTA  </a:t>
            </a:r>
            <a:endParaRPr lang="tr-TR" sz="2900" b="1" dirty="0" smtClean="0">
              <a:solidFill>
                <a:schemeClr val="tx1"/>
              </a:solidFill>
              <a:latin typeface="Arial" panose="020B0604020202020204" pitchFamily="34" charset="0"/>
              <a:cs typeface="Arial" panose="020B0604020202020204" pitchFamily="34" charset="0"/>
            </a:endParaRPr>
          </a:p>
          <a:p>
            <a:pPr lvl="0" defTabSz="914400" eaLnBrk="0" fontAlgn="base" hangingPunct="0">
              <a:lnSpc>
                <a:spcPct val="150000"/>
              </a:lnSpc>
              <a:spcBef>
                <a:spcPct val="0"/>
              </a:spcBef>
              <a:spcAft>
                <a:spcPct val="0"/>
              </a:spcAft>
              <a:buClrTx/>
              <a:buSzTx/>
              <a:tabLst>
                <a:tab pos="5754688" algn="r"/>
              </a:tabLst>
            </a:pP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Bazı tevessül uygulamalarının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kerâhetine</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dair tartışmaların h.2/m.7. yüzyılın ilk yarısından itibaren ortaya çıktığını söylemek mümkündür. </a:t>
            </a:r>
            <a:endPar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endParaRPr>
          </a:p>
          <a:p>
            <a:pPr lvl="0" defTabSz="914400" eaLnBrk="0" fontAlgn="base" hangingPunct="0">
              <a:lnSpc>
                <a:spcPct val="150000"/>
              </a:lnSpc>
              <a:spcBef>
                <a:spcPct val="0"/>
              </a:spcBef>
              <a:spcAft>
                <a:spcPct val="0"/>
              </a:spcAft>
              <a:buClrTx/>
              <a:buSzTx/>
              <a:tabLst>
                <a:tab pos="5754688" algn="r"/>
              </a:tabLst>
            </a:pPr>
            <a:r>
              <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Bu </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konu,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İbn</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Teymiyye’den</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itibaren Selef âlimleriyle diğer Sünnî âlimler arasında önemli bir ihtilâf mevzuu haline gelmiştir</a:t>
            </a:r>
            <a:r>
              <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	</a:t>
            </a:r>
            <a:endPar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21610819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Unvan 1"/>
          <p:cNvSpPr>
            <a:spLocks noGrp="1"/>
          </p:cNvSpPr>
          <p:nvPr>
            <p:ph type="ctrTitle"/>
          </p:nvPr>
        </p:nvSpPr>
        <p:spPr>
          <a:xfrm>
            <a:off x="1751012" y="299802"/>
            <a:ext cx="8689976" cy="779489"/>
          </a:xfrm>
        </p:spPr>
        <p:txBody>
          <a:bodyPr>
            <a:noAutofit/>
          </a:bodyPr>
          <a:lstStyle/>
          <a:p>
            <a:pPr algn="ctr"/>
            <a:r>
              <a:rPr lang="tr-TR" sz="6000" b="1" dirty="0">
                <a:solidFill>
                  <a:srgbClr val="EBEBEB"/>
                </a:solidFill>
              </a:rPr>
              <a:t>Tevessül</a:t>
            </a:r>
            <a:endParaRPr lang="tr-TR" sz="4000" b="1" dirty="0"/>
          </a:p>
        </p:txBody>
      </p:sp>
      <p:sp>
        <p:nvSpPr>
          <p:cNvPr id="3" name="Alt Başlık 2"/>
          <p:cNvSpPr>
            <a:spLocks noGrp="1"/>
          </p:cNvSpPr>
          <p:nvPr>
            <p:ph type="subTitle" idx="1"/>
          </p:nvPr>
        </p:nvSpPr>
        <p:spPr>
          <a:xfrm>
            <a:off x="1751012" y="1573967"/>
            <a:ext cx="8689976" cy="4916774"/>
          </a:xfrm>
        </p:spPr>
        <p:txBody>
          <a:bodyPr>
            <a:noAutofit/>
          </a:bodyPr>
          <a:lstStyle/>
          <a:p>
            <a:pPr lvl="0" algn="just" defTabSz="914400" eaLnBrk="0" fontAlgn="base" hangingPunct="0">
              <a:lnSpc>
                <a:spcPct val="150000"/>
              </a:lnSpc>
              <a:spcBef>
                <a:spcPct val="0"/>
              </a:spcBef>
              <a:spcAft>
                <a:spcPct val="0"/>
              </a:spcAft>
              <a:buClrTx/>
              <a:buSzTx/>
              <a:tabLst>
                <a:tab pos="5754688" algn="r"/>
              </a:tabLst>
            </a:pPr>
            <a:endPar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endParaRPr>
          </a:p>
          <a:p>
            <a:pPr lvl="0" algn="just" defTabSz="914400" eaLnBrk="0" fontAlgn="base" hangingPunct="0">
              <a:lnSpc>
                <a:spcPct val="150000"/>
              </a:lnSpc>
              <a:spcBef>
                <a:spcPct val="0"/>
              </a:spcBef>
              <a:spcAft>
                <a:spcPct val="0"/>
              </a:spcAft>
              <a:buClrTx/>
              <a:buSzTx/>
              <a:tabLst>
                <a:tab pos="5754688" algn="r"/>
              </a:tabLst>
            </a:pPr>
            <a:r>
              <a:rPr lang="tr-TR" altLang="tr-TR" sz="32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Aslında bu iki illette </a:t>
            </a:r>
            <a:r>
              <a:rPr lang="tr-TR" altLang="tr-TR" sz="32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sûfîlerin</a:t>
            </a:r>
            <a:r>
              <a:rPr lang="tr-TR" altLang="tr-TR" sz="32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de selefiler ile ittifak </a:t>
            </a:r>
            <a:r>
              <a:rPr lang="tr-TR" altLang="tr-TR" sz="32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halinde oldukları söylenebilir. </a:t>
            </a:r>
          </a:p>
          <a:p>
            <a:pPr lvl="0" algn="just" defTabSz="914400" eaLnBrk="0" fontAlgn="base" hangingPunct="0">
              <a:lnSpc>
                <a:spcPct val="150000"/>
              </a:lnSpc>
              <a:spcBef>
                <a:spcPct val="0"/>
              </a:spcBef>
              <a:spcAft>
                <a:spcPct val="0"/>
              </a:spcAft>
              <a:buClrTx/>
              <a:buSzTx/>
              <a:tabLst>
                <a:tab pos="5754688" algn="r"/>
              </a:tabLst>
            </a:pPr>
            <a:r>
              <a:rPr lang="tr-TR" altLang="tr-TR" sz="32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Ancak </a:t>
            </a:r>
            <a:r>
              <a:rPr lang="tr-TR" altLang="tr-TR" sz="32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bu iki illet, yalnızca ihtilaflı olan tevessül çeşitleri için değil, kabul edilip benimsenen tevessül çeşitleri için de geçerlidir. </a:t>
            </a:r>
            <a:r>
              <a:rPr lang="tr-TR" altLang="tr-TR" sz="32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	</a:t>
            </a:r>
            <a:endParaRPr lang="tr-TR" altLang="tr-TR" sz="32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9047469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par>
    </p:tnLst>
  </p:timing>
</p:sld>
</file>

<file path=ppt/slides/slide7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Unvan 1"/>
          <p:cNvSpPr>
            <a:spLocks noGrp="1"/>
          </p:cNvSpPr>
          <p:nvPr>
            <p:ph type="ctrTitle"/>
          </p:nvPr>
        </p:nvSpPr>
        <p:spPr>
          <a:xfrm>
            <a:off x="1751012" y="299802"/>
            <a:ext cx="8689976" cy="779489"/>
          </a:xfrm>
        </p:spPr>
        <p:txBody>
          <a:bodyPr>
            <a:noAutofit/>
          </a:bodyPr>
          <a:lstStyle/>
          <a:p>
            <a:pPr algn="ctr"/>
            <a:r>
              <a:rPr lang="tr-TR" sz="6000" b="1" dirty="0">
                <a:solidFill>
                  <a:srgbClr val="EBEBEB"/>
                </a:solidFill>
              </a:rPr>
              <a:t>Tevessül</a:t>
            </a:r>
            <a:endParaRPr lang="tr-TR" sz="4000" b="1" dirty="0"/>
          </a:p>
        </p:txBody>
      </p:sp>
      <p:sp>
        <p:nvSpPr>
          <p:cNvPr id="3" name="Alt Başlık 2"/>
          <p:cNvSpPr>
            <a:spLocks noGrp="1"/>
          </p:cNvSpPr>
          <p:nvPr>
            <p:ph type="subTitle" idx="1"/>
          </p:nvPr>
        </p:nvSpPr>
        <p:spPr>
          <a:xfrm>
            <a:off x="1751012" y="1573967"/>
            <a:ext cx="8689976" cy="4916774"/>
          </a:xfrm>
        </p:spPr>
        <p:txBody>
          <a:bodyPr>
            <a:noAutofit/>
          </a:bodyPr>
          <a:lstStyle/>
          <a:p>
            <a:pPr lvl="0" algn="just" defTabSz="914400" eaLnBrk="0" fontAlgn="base" hangingPunct="0">
              <a:lnSpc>
                <a:spcPct val="150000"/>
              </a:lnSpc>
              <a:spcBef>
                <a:spcPct val="0"/>
              </a:spcBef>
              <a:spcAft>
                <a:spcPct val="0"/>
              </a:spcAft>
              <a:buClrTx/>
              <a:buSzTx/>
              <a:tabLst>
                <a:tab pos="5754688" algn="r"/>
              </a:tabLst>
            </a:pPr>
            <a:r>
              <a:rPr lang="tr-TR" altLang="tr-TR" sz="32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Üzerinde ittifak edilen: </a:t>
            </a:r>
          </a:p>
          <a:p>
            <a:pPr marL="457200" lvl="0" indent="-457200" algn="just" defTabSz="914400" eaLnBrk="0" fontAlgn="base" hangingPunct="0">
              <a:lnSpc>
                <a:spcPct val="150000"/>
              </a:lnSpc>
              <a:spcBef>
                <a:spcPct val="0"/>
              </a:spcBef>
              <a:spcAft>
                <a:spcPct val="0"/>
              </a:spcAft>
              <a:buClrTx/>
              <a:buSzTx/>
              <a:buFontTx/>
              <a:buChar char="-"/>
              <a:tabLst>
                <a:tab pos="5754688" algn="r"/>
              </a:tabLst>
            </a:pPr>
            <a:r>
              <a:rPr lang="tr-TR" altLang="tr-TR" sz="32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Allah’ın isim ve sıfatlarıyla, </a:t>
            </a:r>
          </a:p>
          <a:p>
            <a:pPr marL="457200" lvl="0" indent="-457200" algn="just" defTabSz="914400" eaLnBrk="0" fontAlgn="base" hangingPunct="0">
              <a:lnSpc>
                <a:spcPct val="150000"/>
              </a:lnSpc>
              <a:spcBef>
                <a:spcPct val="0"/>
              </a:spcBef>
              <a:spcAft>
                <a:spcPct val="0"/>
              </a:spcAft>
              <a:buClrTx/>
              <a:buSzTx/>
              <a:buFontTx/>
              <a:buChar char="-"/>
              <a:tabLst>
                <a:tab pos="5754688" algn="r"/>
              </a:tabLst>
            </a:pPr>
            <a:r>
              <a:rPr lang="tr-TR" altLang="tr-TR" sz="3200" b="1" cap="none" dirty="0" err="1"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Sâlih</a:t>
            </a:r>
            <a:r>
              <a:rPr lang="tr-TR" altLang="tr-TR" sz="32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 </a:t>
            </a:r>
            <a:r>
              <a:rPr lang="tr-TR" altLang="tr-TR" sz="32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amellerle </a:t>
            </a:r>
            <a:r>
              <a:rPr lang="tr-TR" altLang="tr-TR" sz="32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tevessülde</a:t>
            </a:r>
          </a:p>
          <a:p>
            <a:pPr marL="457200" lvl="0" indent="-457200" algn="just" defTabSz="914400" eaLnBrk="0" fontAlgn="base" hangingPunct="0">
              <a:lnSpc>
                <a:spcPct val="150000"/>
              </a:lnSpc>
              <a:spcBef>
                <a:spcPct val="0"/>
              </a:spcBef>
              <a:spcAft>
                <a:spcPct val="0"/>
              </a:spcAft>
              <a:buClrTx/>
              <a:buSzTx/>
              <a:buFontTx/>
              <a:buChar char="-"/>
              <a:tabLst>
                <a:tab pos="5754688" algn="r"/>
              </a:tabLst>
            </a:pPr>
            <a:r>
              <a:rPr lang="tr-TR" altLang="tr-TR" sz="32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Peygamberlerden </a:t>
            </a:r>
            <a:r>
              <a:rPr lang="tr-TR" altLang="tr-TR" sz="32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hayatta iken dua istemekte </a:t>
            </a:r>
            <a:endParaRPr lang="tr-TR" altLang="tr-TR" sz="32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endParaRPr>
          </a:p>
          <a:p>
            <a:pPr lvl="0" algn="just" defTabSz="914400" eaLnBrk="0" fontAlgn="base" hangingPunct="0">
              <a:lnSpc>
                <a:spcPct val="150000"/>
              </a:lnSpc>
              <a:spcBef>
                <a:spcPct val="0"/>
              </a:spcBef>
              <a:spcAft>
                <a:spcPct val="0"/>
              </a:spcAft>
              <a:buClrTx/>
              <a:buSzTx/>
              <a:tabLst>
                <a:tab pos="5754688" algn="r"/>
              </a:tabLst>
            </a:pPr>
            <a:r>
              <a:rPr lang="tr-TR" altLang="tr-TR" sz="32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Vasıtayı putlaştırmak ya da </a:t>
            </a:r>
            <a:r>
              <a:rPr lang="tr-TR" altLang="tr-TR" sz="32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Allah üzerinde hak iddia etmek gibi bir durum söz konusuysa böyle bir tevessül anlayışı da caiz olmayacaktır</a:t>
            </a:r>
            <a:r>
              <a:rPr lang="tr-TR" altLang="tr-TR" sz="32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	</a:t>
            </a:r>
            <a:endParaRPr lang="tr-TR" altLang="tr-TR" sz="32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7146253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par>
    </p:tnLst>
  </p:timing>
</p:sld>
</file>

<file path=ppt/slides/slide7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Unvan 1"/>
          <p:cNvSpPr>
            <a:spLocks noGrp="1"/>
          </p:cNvSpPr>
          <p:nvPr>
            <p:ph type="ctrTitle"/>
          </p:nvPr>
        </p:nvSpPr>
        <p:spPr>
          <a:xfrm>
            <a:off x="1751012" y="299802"/>
            <a:ext cx="8689976" cy="779489"/>
          </a:xfrm>
        </p:spPr>
        <p:txBody>
          <a:bodyPr>
            <a:noAutofit/>
          </a:bodyPr>
          <a:lstStyle/>
          <a:p>
            <a:pPr algn="ctr"/>
            <a:r>
              <a:rPr lang="tr-TR" sz="6000" b="1" dirty="0">
                <a:solidFill>
                  <a:srgbClr val="EBEBEB"/>
                </a:solidFill>
              </a:rPr>
              <a:t>Tevessül</a:t>
            </a:r>
            <a:endParaRPr lang="tr-TR" sz="4000" b="1" dirty="0"/>
          </a:p>
        </p:txBody>
      </p:sp>
      <p:sp>
        <p:nvSpPr>
          <p:cNvPr id="3" name="Alt Başlık 2"/>
          <p:cNvSpPr>
            <a:spLocks noGrp="1"/>
          </p:cNvSpPr>
          <p:nvPr>
            <p:ph type="subTitle" idx="1"/>
          </p:nvPr>
        </p:nvSpPr>
        <p:spPr>
          <a:xfrm>
            <a:off x="1751012" y="1573967"/>
            <a:ext cx="8689976" cy="4916774"/>
          </a:xfrm>
        </p:spPr>
        <p:txBody>
          <a:bodyPr>
            <a:noAutofit/>
          </a:bodyPr>
          <a:lstStyle/>
          <a:p>
            <a:pPr lvl="0" algn="just" defTabSz="914400" eaLnBrk="0" fontAlgn="base" hangingPunct="0">
              <a:lnSpc>
                <a:spcPct val="150000"/>
              </a:lnSpc>
              <a:spcBef>
                <a:spcPct val="0"/>
              </a:spcBef>
              <a:spcAft>
                <a:spcPct val="0"/>
              </a:spcAft>
              <a:buClrTx/>
              <a:buSzTx/>
              <a:tabLst>
                <a:tab pos="5754688" algn="r"/>
              </a:tabLst>
            </a:pPr>
            <a:endParaRPr lang="tr-TR" altLang="tr-TR" sz="32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endParaRPr>
          </a:p>
          <a:p>
            <a:pPr lvl="0" algn="just" defTabSz="914400" eaLnBrk="0" fontAlgn="base" hangingPunct="0">
              <a:lnSpc>
                <a:spcPct val="150000"/>
              </a:lnSpc>
              <a:spcBef>
                <a:spcPct val="0"/>
              </a:spcBef>
              <a:spcAft>
                <a:spcPct val="0"/>
              </a:spcAft>
              <a:buClrTx/>
              <a:buSzTx/>
              <a:tabLst>
                <a:tab pos="5754688" algn="r"/>
              </a:tabLst>
            </a:pPr>
            <a:r>
              <a:rPr lang="tr-TR" altLang="tr-TR" sz="32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Allah </a:t>
            </a:r>
            <a:r>
              <a:rPr lang="tr-TR" altLang="tr-TR" sz="32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Rasûlü</a:t>
            </a:r>
            <a:r>
              <a:rPr lang="tr-TR" altLang="tr-TR" sz="32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(s.) hayattayken de irtihalinden sonra da yegâne mutasarrıf Allah’tır. </a:t>
            </a:r>
            <a:endParaRPr lang="tr-TR" altLang="tr-TR" sz="32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endParaRPr>
          </a:p>
          <a:p>
            <a:pPr lvl="0" algn="just" defTabSz="914400" eaLnBrk="0" fontAlgn="base" hangingPunct="0">
              <a:lnSpc>
                <a:spcPct val="150000"/>
              </a:lnSpc>
              <a:spcBef>
                <a:spcPct val="0"/>
              </a:spcBef>
              <a:spcAft>
                <a:spcPct val="0"/>
              </a:spcAft>
              <a:buClrTx/>
              <a:buSzTx/>
              <a:tabLst>
                <a:tab pos="5754688" algn="r"/>
              </a:tabLst>
            </a:pPr>
            <a:r>
              <a:rPr lang="tr-TR" altLang="tr-TR" sz="32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Bazı </a:t>
            </a:r>
            <a:r>
              <a:rPr lang="tr-TR" altLang="tr-TR" sz="32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Selefilerin</a:t>
            </a:r>
            <a:r>
              <a:rPr lang="tr-TR" altLang="tr-TR" sz="32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ilk üç çeşit tevessülü kabul ederken diğerlerini kabul etmemelerinde böylesi bir illeti öne sürmeleri pek tutarlı görünmemektedir. </a:t>
            </a:r>
            <a:endParaRPr lang="tr-TR" altLang="tr-TR" sz="32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36530740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par>
    </p:tnLst>
  </p:timing>
</p:sld>
</file>

<file path=ppt/slides/slide7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Unvan 1"/>
          <p:cNvSpPr>
            <a:spLocks noGrp="1"/>
          </p:cNvSpPr>
          <p:nvPr>
            <p:ph type="ctrTitle"/>
          </p:nvPr>
        </p:nvSpPr>
        <p:spPr>
          <a:xfrm>
            <a:off x="1751012" y="299802"/>
            <a:ext cx="8689976" cy="779489"/>
          </a:xfrm>
        </p:spPr>
        <p:txBody>
          <a:bodyPr>
            <a:noAutofit/>
          </a:bodyPr>
          <a:lstStyle/>
          <a:p>
            <a:pPr algn="ctr"/>
            <a:r>
              <a:rPr lang="tr-TR" sz="6000" b="1" dirty="0">
                <a:solidFill>
                  <a:srgbClr val="EBEBEB"/>
                </a:solidFill>
              </a:rPr>
              <a:t>Tevessül</a:t>
            </a:r>
            <a:endParaRPr lang="tr-TR" sz="4000" b="1" dirty="0"/>
          </a:p>
        </p:txBody>
      </p:sp>
      <p:sp>
        <p:nvSpPr>
          <p:cNvPr id="3" name="Alt Başlık 2"/>
          <p:cNvSpPr>
            <a:spLocks noGrp="1"/>
          </p:cNvSpPr>
          <p:nvPr>
            <p:ph type="subTitle" idx="1"/>
          </p:nvPr>
        </p:nvSpPr>
        <p:spPr>
          <a:xfrm>
            <a:off x="1751012" y="1573967"/>
            <a:ext cx="8689976" cy="4916774"/>
          </a:xfrm>
        </p:spPr>
        <p:txBody>
          <a:bodyPr>
            <a:noAutofit/>
          </a:bodyPr>
          <a:lstStyle/>
          <a:p>
            <a:pPr lvl="0" algn="just" defTabSz="914400" eaLnBrk="0" fontAlgn="base" hangingPunct="0">
              <a:lnSpc>
                <a:spcPct val="150000"/>
              </a:lnSpc>
              <a:spcBef>
                <a:spcPct val="0"/>
              </a:spcBef>
              <a:spcAft>
                <a:spcPct val="0"/>
              </a:spcAft>
              <a:buClrTx/>
              <a:buSzTx/>
              <a:tabLst>
                <a:tab pos="5754688" algn="r"/>
              </a:tabLst>
            </a:pPr>
            <a:endParaRPr lang="tr-TR" altLang="tr-TR" sz="32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endParaRPr>
          </a:p>
          <a:p>
            <a:pPr lvl="0" algn="just" defTabSz="914400" eaLnBrk="0" fontAlgn="base" hangingPunct="0">
              <a:lnSpc>
                <a:spcPct val="150000"/>
              </a:lnSpc>
              <a:spcBef>
                <a:spcPct val="0"/>
              </a:spcBef>
              <a:spcAft>
                <a:spcPct val="0"/>
              </a:spcAft>
              <a:buClrTx/>
              <a:buSzTx/>
              <a:tabLst>
                <a:tab pos="5754688" algn="r"/>
              </a:tabLst>
            </a:pPr>
            <a:r>
              <a:rPr lang="tr-TR" altLang="tr-TR" sz="3200" b="1" cap="none" dirty="0">
                <a:solidFill>
                  <a:prstClr val="white"/>
                </a:solidFill>
                <a:latin typeface="Calibri" panose="020F0502020204030204" pitchFamily="34" charset="0"/>
                <a:ea typeface="Times New Roman" panose="02020603050405020304" pitchFamily="18" charset="0"/>
                <a:cs typeface="Times New Roman" panose="02020603050405020304" pitchFamily="18" charset="0"/>
              </a:rPr>
              <a:t>Tevhid hassasiyeti taşındığında </a:t>
            </a:r>
            <a:r>
              <a:rPr lang="tr-TR" altLang="tr-TR" sz="3200" b="1" cap="none" dirty="0" smtClean="0">
                <a:solidFill>
                  <a:prstClr val="white"/>
                </a:solidFill>
                <a:latin typeface="Calibri" panose="020F0502020204030204" pitchFamily="34" charset="0"/>
                <a:ea typeface="Times New Roman" panose="02020603050405020304" pitchFamily="18" charset="0"/>
                <a:cs typeface="Times New Roman" panose="02020603050405020304" pitchFamily="18" charset="0"/>
              </a:rPr>
              <a:t>tüm </a:t>
            </a:r>
            <a:r>
              <a:rPr lang="tr-TR" altLang="tr-TR" sz="3200" b="1" cap="none" dirty="0">
                <a:solidFill>
                  <a:prstClr val="white"/>
                </a:solidFill>
                <a:latin typeface="Calibri" panose="020F0502020204030204" pitchFamily="34" charset="0"/>
                <a:ea typeface="Times New Roman" panose="02020603050405020304" pitchFamily="18" charset="0"/>
                <a:cs typeface="Times New Roman" panose="02020603050405020304" pitchFamily="18" charset="0"/>
              </a:rPr>
              <a:t>tevessül çeşitleri </a:t>
            </a:r>
            <a:r>
              <a:rPr lang="tr-TR" altLang="tr-TR" sz="3200" b="1" cap="none" dirty="0" smtClean="0">
                <a:solidFill>
                  <a:prstClr val="white"/>
                </a:solidFill>
                <a:latin typeface="Calibri" panose="020F0502020204030204" pitchFamily="34" charset="0"/>
                <a:ea typeface="Times New Roman" panose="02020603050405020304" pitchFamily="18" charset="0"/>
                <a:cs typeface="Times New Roman" panose="02020603050405020304" pitchFamily="18" charset="0"/>
              </a:rPr>
              <a:t>dualarda Allah’a </a:t>
            </a:r>
            <a:r>
              <a:rPr lang="tr-TR" altLang="tr-TR" sz="3200" b="1" cap="none" dirty="0">
                <a:solidFill>
                  <a:prstClr val="white"/>
                </a:solidFill>
                <a:latin typeface="Calibri" panose="020F0502020204030204" pitchFamily="34" charset="0"/>
                <a:ea typeface="Times New Roman" panose="02020603050405020304" pitchFamily="18" charset="0"/>
                <a:cs typeface="Times New Roman" panose="02020603050405020304" pitchFamily="18" charset="0"/>
              </a:rPr>
              <a:t>yakınlaşmaya birer </a:t>
            </a:r>
            <a:r>
              <a:rPr lang="tr-TR" altLang="tr-TR" sz="3200" b="1" cap="none" dirty="0" smtClean="0">
                <a:solidFill>
                  <a:prstClr val="white"/>
                </a:solidFill>
                <a:latin typeface="Calibri" panose="020F0502020204030204" pitchFamily="34" charset="0"/>
                <a:ea typeface="Times New Roman" panose="02020603050405020304" pitchFamily="18" charset="0"/>
                <a:cs typeface="Times New Roman" panose="02020603050405020304" pitchFamily="18" charset="0"/>
              </a:rPr>
              <a:t>vasıtadır.</a:t>
            </a:r>
            <a:endParaRPr lang="tr-TR" altLang="tr-TR" sz="3200" b="1" cap="none" dirty="0">
              <a:solidFill>
                <a:prstClr val="white"/>
              </a:solidFill>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32654235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par>
    </p:tnLst>
  </p:timing>
</p:sld>
</file>

<file path=ppt/slides/slide7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Unvan 1"/>
          <p:cNvSpPr>
            <a:spLocks noGrp="1"/>
          </p:cNvSpPr>
          <p:nvPr>
            <p:ph type="ctrTitle"/>
          </p:nvPr>
        </p:nvSpPr>
        <p:spPr>
          <a:xfrm>
            <a:off x="1751012" y="299802"/>
            <a:ext cx="8689976" cy="779489"/>
          </a:xfrm>
        </p:spPr>
        <p:txBody>
          <a:bodyPr>
            <a:noAutofit/>
          </a:bodyPr>
          <a:lstStyle/>
          <a:p>
            <a:pPr algn="ctr"/>
            <a:r>
              <a:rPr lang="tr-TR" sz="6000" b="1" dirty="0">
                <a:solidFill>
                  <a:srgbClr val="EBEBEB"/>
                </a:solidFill>
              </a:rPr>
              <a:t>Tevessül</a:t>
            </a:r>
            <a:endParaRPr lang="tr-TR" sz="4000" b="1" dirty="0"/>
          </a:p>
        </p:txBody>
      </p:sp>
      <p:sp>
        <p:nvSpPr>
          <p:cNvPr id="3" name="Alt Başlık 2"/>
          <p:cNvSpPr>
            <a:spLocks noGrp="1"/>
          </p:cNvSpPr>
          <p:nvPr>
            <p:ph type="subTitle" idx="1"/>
          </p:nvPr>
        </p:nvSpPr>
        <p:spPr>
          <a:xfrm>
            <a:off x="1751012" y="1573967"/>
            <a:ext cx="8689976" cy="4916774"/>
          </a:xfrm>
        </p:spPr>
        <p:txBody>
          <a:bodyPr>
            <a:noAutofit/>
          </a:bodyPr>
          <a:lstStyle/>
          <a:p>
            <a:pPr lvl="0" algn="just" defTabSz="914400" eaLnBrk="0" fontAlgn="base" hangingPunct="0">
              <a:lnSpc>
                <a:spcPct val="150000"/>
              </a:lnSpc>
              <a:spcBef>
                <a:spcPct val="0"/>
              </a:spcBef>
              <a:spcAft>
                <a:spcPct val="0"/>
              </a:spcAft>
              <a:buClrTx/>
              <a:buSzTx/>
              <a:tabLst>
                <a:tab pos="5754688" algn="r"/>
              </a:tabLst>
            </a:pPr>
            <a:endPar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endParaRPr>
          </a:p>
          <a:p>
            <a:pPr lvl="0" algn="just" defTabSz="914400" eaLnBrk="0" fontAlgn="base" hangingPunct="0">
              <a:lnSpc>
                <a:spcPct val="150000"/>
              </a:lnSpc>
              <a:spcBef>
                <a:spcPct val="0"/>
              </a:spcBef>
              <a:spcAft>
                <a:spcPct val="0"/>
              </a:spcAft>
              <a:buClrTx/>
              <a:buSzTx/>
              <a:tabLst>
                <a:tab pos="5754688" algn="r"/>
              </a:tabLst>
            </a:pPr>
            <a:r>
              <a:rPr lang="tr-TR" altLang="tr-TR" sz="32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Tevessül konusundaki ihtilaf ve itirazların daha ziyade lafızları </a:t>
            </a:r>
            <a:r>
              <a:rPr lang="tr-TR" altLang="tr-TR" sz="32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yanlış anlamadan </a:t>
            </a:r>
            <a:r>
              <a:rPr lang="tr-TR" altLang="tr-TR" sz="32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kaynaklandığı görülmektedir.</a:t>
            </a:r>
          </a:p>
        </p:txBody>
      </p:sp>
    </p:spTree>
    <p:extLst>
      <p:ext uri="{BB962C8B-B14F-4D97-AF65-F5344CB8AC3E}">
        <p14:creationId xmlns:p14="http://schemas.microsoft.com/office/powerpoint/2010/main" val="419210171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par>
    </p:tnLst>
  </p:timing>
</p:sld>
</file>

<file path=ppt/slides/slide7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Unvan 1"/>
          <p:cNvSpPr>
            <a:spLocks noGrp="1"/>
          </p:cNvSpPr>
          <p:nvPr>
            <p:ph type="ctrTitle"/>
          </p:nvPr>
        </p:nvSpPr>
        <p:spPr>
          <a:xfrm>
            <a:off x="1751012" y="299802"/>
            <a:ext cx="8689976" cy="779489"/>
          </a:xfrm>
        </p:spPr>
        <p:txBody>
          <a:bodyPr>
            <a:noAutofit/>
          </a:bodyPr>
          <a:lstStyle/>
          <a:p>
            <a:pPr algn="ctr"/>
            <a:r>
              <a:rPr lang="tr-TR" sz="4000" b="1" dirty="0" smtClean="0"/>
              <a:t/>
            </a:r>
            <a:br>
              <a:rPr lang="tr-TR" sz="4000" b="1" dirty="0" smtClean="0"/>
            </a:br>
            <a:r>
              <a:rPr lang="tr-TR" altLang="tr-TR" sz="4000" b="1"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Üzerinde </a:t>
            </a:r>
            <a:r>
              <a:rPr lang="tr-TR" altLang="tr-TR" sz="4000" b="1"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ihtilaf edilen </a:t>
            </a:r>
            <a:r>
              <a:rPr lang="tr-TR" altLang="tr-TR" sz="4000" b="1"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tevessül </a:t>
            </a:r>
            <a:r>
              <a:rPr lang="tr-TR" altLang="tr-TR" sz="4000" b="1"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çeşitleri</a:t>
            </a:r>
            <a:endParaRPr lang="tr-TR" sz="4000" b="1" dirty="0"/>
          </a:p>
        </p:txBody>
      </p:sp>
      <p:sp>
        <p:nvSpPr>
          <p:cNvPr id="3" name="Alt Başlık 2"/>
          <p:cNvSpPr>
            <a:spLocks noGrp="1"/>
          </p:cNvSpPr>
          <p:nvPr>
            <p:ph type="subTitle" idx="1"/>
          </p:nvPr>
        </p:nvSpPr>
        <p:spPr>
          <a:xfrm>
            <a:off x="1751012" y="1573967"/>
            <a:ext cx="8689976" cy="4916774"/>
          </a:xfrm>
        </p:spPr>
        <p:txBody>
          <a:bodyPr>
            <a:noAutofit/>
          </a:bodyPr>
          <a:lstStyle/>
          <a:p>
            <a:pPr lvl="0" algn="just" defTabSz="914400" eaLnBrk="0" fontAlgn="base" hangingPunct="0">
              <a:lnSpc>
                <a:spcPct val="150000"/>
              </a:lnSpc>
              <a:spcBef>
                <a:spcPct val="0"/>
              </a:spcBef>
              <a:spcAft>
                <a:spcPct val="0"/>
              </a:spcAft>
              <a:buClrTx/>
              <a:buSzTx/>
              <a:tabLst>
                <a:tab pos="5754688" algn="r"/>
              </a:tabLst>
            </a:pPr>
            <a:r>
              <a:rPr lang="tr-TR" altLang="tr-TR" sz="32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Hayatın </a:t>
            </a:r>
            <a:r>
              <a:rPr lang="tr-TR" altLang="tr-TR" sz="32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her aşamasında olduğu gibi sosyal ilişkilerde de </a:t>
            </a:r>
            <a:r>
              <a:rPr lang="tr-TR" altLang="tr-TR" sz="32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Kur’ân</a:t>
            </a:r>
            <a:r>
              <a:rPr lang="tr-TR" altLang="tr-TR" sz="32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ve Sünnet ahlâkını hayata geçirmek durumundaki Müslümanların, ihtilafa düştükleri konuları sözlü veya yazılı tartışırlarken müsamaha, temkin ve itidalle hareket etmeye özen göstermeleridir. </a:t>
            </a:r>
            <a:endParaRPr lang="tr-TR" altLang="tr-TR" sz="32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06234915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Unvan 1"/>
          <p:cNvSpPr>
            <a:spLocks noGrp="1"/>
          </p:cNvSpPr>
          <p:nvPr>
            <p:ph type="ctrTitle"/>
          </p:nvPr>
        </p:nvSpPr>
        <p:spPr>
          <a:xfrm>
            <a:off x="1751012" y="520702"/>
            <a:ext cx="8689976" cy="1068256"/>
          </a:xfrm>
        </p:spPr>
        <p:txBody>
          <a:bodyPr>
            <a:normAutofit/>
          </a:bodyPr>
          <a:lstStyle/>
          <a:p>
            <a:pPr algn="ctr"/>
            <a:r>
              <a:rPr lang="tr-TR" sz="4400" b="1" dirty="0"/>
              <a:t>Tevessül şirk midir?</a:t>
            </a:r>
            <a:endParaRPr lang="tr-TR" b="1" dirty="0"/>
          </a:p>
        </p:txBody>
      </p:sp>
      <p:sp>
        <p:nvSpPr>
          <p:cNvPr id="3" name="Alt Başlık 2"/>
          <p:cNvSpPr>
            <a:spLocks noGrp="1"/>
          </p:cNvSpPr>
          <p:nvPr>
            <p:ph type="subTitle" idx="1"/>
          </p:nvPr>
        </p:nvSpPr>
        <p:spPr>
          <a:xfrm>
            <a:off x="1751012" y="2038663"/>
            <a:ext cx="8689976" cy="4452078"/>
          </a:xfrm>
        </p:spPr>
        <p:txBody>
          <a:bodyPr>
            <a:noAutofit/>
          </a:bodyPr>
          <a:lstStyle/>
          <a:p>
            <a:pPr algn="just"/>
            <a:r>
              <a:rPr lang="tr-TR" sz="2900" b="1" dirty="0" smtClean="0">
                <a:solidFill>
                  <a:schemeClr val="tx1"/>
                </a:solidFill>
                <a:latin typeface="Arial" panose="020B0604020202020204" pitchFamily="34" charset="0"/>
                <a:cs typeface="Arial" panose="020B0604020202020204" pitchFamily="34" charset="0"/>
              </a:rPr>
              <a:t>11. HAFTA  </a:t>
            </a:r>
            <a:endParaRPr lang="tr-TR" sz="2900" b="1" dirty="0" smtClean="0">
              <a:solidFill>
                <a:schemeClr val="tx1"/>
              </a:solidFill>
              <a:latin typeface="Arial" panose="020B0604020202020204" pitchFamily="34" charset="0"/>
              <a:cs typeface="Arial" panose="020B0604020202020204" pitchFamily="34" charset="0"/>
            </a:endParaRPr>
          </a:p>
          <a:p>
            <a:pPr lvl="0" defTabSz="914400" eaLnBrk="0" fontAlgn="base" hangingPunct="0">
              <a:lnSpc>
                <a:spcPct val="150000"/>
              </a:lnSpc>
              <a:spcBef>
                <a:spcPct val="0"/>
              </a:spcBef>
              <a:spcAft>
                <a:spcPct val="0"/>
              </a:spcAft>
              <a:buClrTx/>
              <a:buSzTx/>
              <a:tabLst>
                <a:tab pos="5754688" algn="r"/>
              </a:tabLst>
            </a:pPr>
            <a:r>
              <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Üzerinde </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ittifak </a:t>
            </a:r>
            <a:r>
              <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edilen </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tevessül </a:t>
            </a:r>
            <a:r>
              <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çeşitleri	</a:t>
            </a:r>
          </a:p>
          <a:p>
            <a:pPr lvl="0" defTabSz="914400" eaLnBrk="0" fontAlgn="base" hangingPunct="0">
              <a:lnSpc>
                <a:spcPct val="150000"/>
              </a:lnSpc>
              <a:spcBef>
                <a:spcPct val="0"/>
              </a:spcBef>
              <a:spcAft>
                <a:spcPct val="0"/>
              </a:spcAft>
              <a:buClrTx/>
              <a:buSzTx/>
              <a:tabLst>
                <a:tab pos="5754688" algn="r"/>
              </a:tabLst>
            </a:pPr>
            <a:r>
              <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Allah’a </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O’nun İsim ve Sıfatlarıyla </a:t>
            </a:r>
            <a:r>
              <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Tevessül</a:t>
            </a:r>
          </a:p>
          <a:p>
            <a:pPr lvl="0" defTabSz="914400" eaLnBrk="0" fontAlgn="base" hangingPunct="0">
              <a:lnSpc>
                <a:spcPct val="150000"/>
              </a:lnSpc>
              <a:spcBef>
                <a:spcPct val="0"/>
              </a:spcBef>
              <a:spcAft>
                <a:spcPct val="0"/>
              </a:spcAft>
              <a:buClrTx/>
              <a:buSzTx/>
              <a:tabLst>
                <a:tab pos="5754688" algn="r"/>
              </a:tabLst>
            </a:pP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Sâlih</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Ameller ile Tevessül </a:t>
            </a:r>
            <a:endPar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endParaRPr>
          </a:p>
          <a:p>
            <a:pPr lvl="0" defTabSz="914400" eaLnBrk="0" fontAlgn="base" hangingPunct="0">
              <a:lnSpc>
                <a:spcPct val="150000"/>
              </a:lnSpc>
              <a:spcBef>
                <a:spcPct val="0"/>
              </a:spcBef>
              <a:spcAft>
                <a:spcPct val="0"/>
              </a:spcAft>
              <a:buClrTx/>
              <a:buSzTx/>
              <a:tabLst>
                <a:tab pos="5754688" algn="r"/>
              </a:tabLst>
            </a:pP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Peygamberler ve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Sâlih</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Kimselerin Duasıyla </a:t>
            </a:r>
            <a:r>
              <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Tevessül</a:t>
            </a:r>
          </a:p>
        </p:txBody>
      </p:sp>
    </p:spTree>
    <p:extLst>
      <p:ext uri="{BB962C8B-B14F-4D97-AF65-F5344CB8AC3E}">
        <p14:creationId xmlns:p14="http://schemas.microsoft.com/office/powerpoint/2010/main" val="240424981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Unvan 1"/>
          <p:cNvSpPr>
            <a:spLocks noGrp="1"/>
          </p:cNvSpPr>
          <p:nvPr>
            <p:ph type="ctrTitle"/>
          </p:nvPr>
        </p:nvSpPr>
        <p:spPr>
          <a:xfrm>
            <a:off x="1751012" y="520702"/>
            <a:ext cx="8689976" cy="1068256"/>
          </a:xfrm>
        </p:spPr>
        <p:txBody>
          <a:bodyPr>
            <a:normAutofit/>
          </a:bodyPr>
          <a:lstStyle/>
          <a:p>
            <a:pPr algn="ctr"/>
            <a:r>
              <a:rPr lang="tr-TR" sz="4400" b="1" dirty="0"/>
              <a:t>Tevessül şirk midir?</a:t>
            </a:r>
            <a:endParaRPr lang="tr-TR" b="1" dirty="0"/>
          </a:p>
        </p:txBody>
      </p:sp>
      <p:sp>
        <p:nvSpPr>
          <p:cNvPr id="3" name="Alt Başlık 2"/>
          <p:cNvSpPr>
            <a:spLocks noGrp="1"/>
          </p:cNvSpPr>
          <p:nvPr>
            <p:ph type="subTitle" idx="1"/>
          </p:nvPr>
        </p:nvSpPr>
        <p:spPr>
          <a:xfrm>
            <a:off x="1751012" y="2038663"/>
            <a:ext cx="8689976" cy="4452078"/>
          </a:xfrm>
        </p:spPr>
        <p:txBody>
          <a:bodyPr>
            <a:noAutofit/>
          </a:bodyPr>
          <a:lstStyle/>
          <a:p>
            <a:pPr algn="just"/>
            <a:r>
              <a:rPr lang="tr-TR" sz="2900" b="1" dirty="0" smtClean="0">
                <a:solidFill>
                  <a:schemeClr val="tx1"/>
                </a:solidFill>
                <a:latin typeface="Arial" panose="020B0604020202020204" pitchFamily="34" charset="0"/>
                <a:cs typeface="Arial" panose="020B0604020202020204" pitchFamily="34" charset="0"/>
              </a:rPr>
              <a:t>11. HAFTA  </a:t>
            </a:r>
            <a:endParaRPr lang="tr-TR" sz="2900" b="1" dirty="0" smtClean="0">
              <a:solidFill>
                <a:schemeClr val="tx1"/>
              </a:solidFill>
              <a:latin typeface="Arial" panose="020B0604020202020204" pitchFamily="34" charset="0"/>
              <a:cs typeface="Arial" panose="020B0604020202020204" pitchFamily="34" charset="0"/>
            </a:endParaRPr>
          </a:p>
          <a:p>
            <a:pPr lvl="0" defTabSz="914400" eaLnBrk="0" fontAlgn="base" hangingPunct="0">
              <a:lnSpc>
                <a:spcPct val="150000"/>
              </a:lnSpc>
              <a:spcBef>
                <a:spcPct val="0"/>
              </a:spcBef>
              <a:spcAft>
                <a:spcPct val="0"/>
              </a:spcAft>
              <a:buClrTx/>
              <a:buSzTx/>
              <a:tabLst>
                <a:tab pos="5754688" algn="r"/>
              </a:tabLst>
            </a:pP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Üzerinde </a:t>
            </a:r>
            <a:r>
              <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ihtilaf </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edilen tevessül </a:t>
            </a:r>
            <a:r>
              <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çeşitleri</a:t>
            </a:r>
          </a:p>
          <a:p>
            <a:pPr lvl="0" defTabSz="914400" eaLnBrk="0" fontAlgn="base" hangingPunct="0">
              <a:lnSpc>
                <a:spcPct val="150000"/>
              </a:lnSpc>
              <a:spcBef>
                <a:spcPct val="0"/>
              </a:spcBef>
              <a:spcAft>
                <a:spcPct val="0"/>
              </a:spcAft>
              <a:buClrTx/>
              <a:buSzTx/>
              <a:tabLst>
                <a:tab pos="5754688" algn="r"/>
              </a:tabLst>
            </a:pP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Allah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Rasûlü</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(s.) ve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Sâlih</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Kişilerle Tevessül</a:t>
            </a:r>
          </a:p>
          <a:p>
            <a:pPr lvl="0" defTabSz="914400" eaLnBrk="0" fontAlgn="base" hangingPunct="0">
              <a:lnSpc>
                <a:spcPct val="150000"/>
              </a:lnSpc>
              <a:spcBef>
                <a:spcPct val="0"/>
              </a:spcBef>
              <a:spcAft>
                <a:spcPct val="0"/>
              </a:spcAft>
              <a:buClrTx/>
              <a:buSzTx/>
              <a:tabLst>
                <a:tab pos="5754688" algn="r"/>
              </a:tabLst>
            </a:pP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Vefât</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etmiş peygamberler ve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sâlihler</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ile tevessül	</a:t>
            </a:r>
            <a:endPar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endParaRPr>
          </a:p>
          <a:p>
            <a:pPr lvl="0" defTabSz="914400" eaLnBrk="0" fontAlgn="base" hangingPunct="0">
              <a:lnSpc>
                <a:spcPct val="150000"/>
              </a:lnSpc>
              <a:spcBef>
                <a:spcPct val="0"/>
              </a:spcBef>
              <a:spcAft>
                <a:spcPct val="0"/>
              </a:spcAft>
              <a:buClrTx/>
              <a:buSzTx/>
              <a:tabLst>
                <a:tab pos="5754688" algn="r"/>
              </a:tabLst>
            </a:pPr>
            <a:r>
              <a:rPr lang="fi-FI"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Zaman ve Mekân ile Tevessül</a:t>
            </a:r>
            <a:r>
              <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	</a:t>
            </a:r>
            <a:endParaRPr lang="tr-TR" altLang="tr-TR" sz="2500"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84701692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yon">
  <a:themeElements>
    <a:clrScheme name="İyon">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İy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y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docProps/app.xml><?xml version="1.0" encoding="utf-8"?>
<Properties xmlns="http://schemas.openxmlformats.org/officeDocument/2006/extended-properties" xmlns:vt="http://schemas.openxmlformats.org/officeDocument/2006/docPropsVTypes">
  <Template>Ion</Template>
  <TotalTime>490</TotalTime>
  <Words>2669</Words>
  <Application>Microsoft Office PowerPoint</Application>
  <PresentationFormat>Geniş ekran</PresentationFormat>
  <Paragraphs>336</Paragraphs>
  <Slides>75</Slides>
  <Notes>0</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75</vt:i4>
      </vt:variant>
    </vt:vector>
  </HeadingPairs>
  <TitlesOfParts>
    <vt:vector size="81" baseType="lpstr">
      <vt:lpstr>Arial</vt:lpstr>
      <vt:lpstr>Calibri</vt:lpstr>
      <vt:lpstr>Century Gothic</vt:lpstr>
      <vt:lpstr>Times New Roman</vt:lpstr>
      <vt:lpstr>Wingdings 3</vt:lpstr>
      <vt:lpstr>İyon</vt:lpstr>
      <vt:lpstr>TASAVVUF I  VI. YARIYIL BAHAR DÖNEMİ</vt:lpstr>
      <vt:lpstr>TASAVVUF I  ÜÇÜNCÜ BÖLÜM MÜRİT VE MÜRŞİDE DAİR MESELELER</vt:lpstr>
      <vt:lpstr>Tevessül şirk midir?</vt:lpstr>
      <vt:lpstr>Tevessül şirk midir?</vt:lpstr>
      <vt:lpstr>Tevessül şirk midir?</vt:lpstr>
      <vt:lpstr>Tevessül şirk midir?</vt:lpstr>
      <vt:lpstr>Tevessül şirk midir?</vt:lpstr>
      <vt:lpstr>Tevessül şirk midir?</vt:lpstr>
      <vt:lpstr>Tevessül şirk midir?</vt:lpstr>
      <vt:lpstr> Üzerinde ittifak edilen tevessül çeşitleri</vt:lpstr>
      <vt:lpstr> Üzerinde ittifak edilen tevessül çeşitleri</vt:lpstr>
      <vt:lpstr> Üzerinde ittifak edilen tevessül çeşitleri</vt:lpstr>
      <vt:lpstr> Üzerinde ittifak edilen tevessül çeşitleri</vt:lpstr>
      <vt:lpstr> Üzerinde ittifak edilen tevessül çeşitleri</vt:lpstr>
      <vt:lpstr> Üzerinde ittifak edilen tevessül çeşitleri</vt:lpstr>
      <vt:lpstr> Üzerinde ittifak edilen tevessül çeşitleri</vt:lpstr>
      <vt:lpstr> Üzerinde ittifak edilen tevessül çeşitleri</vt:lpstr>
      <vt:lpstr> Üzerinde ittifak edilen tevessül çeşitleri</vt:lpstr>
      <vt:lpstr> Üzerinde ihtilaf edilen tevessül çeşitleri</vt:lpstr>
      <vt:lpstr> Üzerinde ihtilaf edilen tevessül çeşitleri</vt:lpstr>
      <vt:lpstr> Üzerinde ihtilaf edilen tevessül çeşitleri</vt:lpstr>
      <vt:lpstr> Üzerinde ihtilaf edilen tevessül çeşitleri</vt:lpstr>
      <vt:lpstr> Üzerinde ihtilaf edilen tevessül çeşitleri</vt:lpstr>
      <vt:lpstr> Üzerinde ihtilaf edilen tevessül çeşitleri</vt:lpstr>
      <vt:lpstr> Üzerinde ihtilaf edilen tevessül çeşitleri</vt:lpstr>
      <vt:lpstr> Üzerinde ihtilaf edilen tevessül çeşitleri</vt:lpstr>
      <vt:lpstr> Üzerinde ihtilaf edilen tevessül çeşitleri</vt:lpstr>
      <vt:lpstr> Üzerinde ihtilaf edilen tevessül çeşitleri</vt:lpstr>
      <vt:lpstr> Üzerinde ihtilaf edilen tevessül çeşitleri</vt:lpstr>
      <vt:lpstr> Üzerinde ihtilaf edilen tevessül çeşitleri</vt:lpstr>
      <vt:lpstr> Üzerinde ihtilaf edilen tevessül çeşitleri</vt:lpstr>
      <vt:lpstr> Üzerinde ihtilaf edilen tevessül çeşitleri</vt:lpstr>
      <vt:lpstr> Üzerinde ihtilaf edilen tevessül çeşitleri</vt:lpstr>
      <vt:lpstr> Üzerinde ihtilaf edilen tevessül çeşitleri</vt:lpstr>
      <vt:lpstr> Üzerinde ihtilaf edilen tevessül çeşitleri</vt:lpstr>
      <vt:lpstr> Üzerinde ihtilaf edilen tevessül çeşitleri</vt:lpstr>
      <vt:lpstr> Üzerinde ihtilaf edilen tevessül çeşitleri</vt:lpstr>
      <vt:lpstr> Üzerinde ihtilaf edilen tevessül çeşitleri</vt:lpstr>
      <vt:lpstr> Üzerinde ihtilaf edilen tevessül çeşitleri</vt:lpstr>
      <vt:lpstr> Üzerinde ihtilaf edilen tevessül çeşitleri</vt:lpstr>
      <vt:lpstr> Üzerinde ihtilaf edilen tevessül çeşitleri</vt:lpstr>
      <vt:lpstr> Üzerinde ihtilaf edilen tevessül çeşitleri</vt:lpstr>
      <vt:lpstr> Üzerinde ihtilaf edilen tevessül çeşitleri</vt:lpstr>
      <vt:lpstr> Üzerinde ihtilaf edilen tevessül çeşitleri</vt:lpstr>
      <vt:lpstr> Üzerinde ihtilaf edilen tevessül çeşitleri</vt:lpstr>
      <vt:lpstr> Üzerinde ihtilaf edilen tevessül çeşitleri</vt:lpstr>
      <vt:lpstr> Üzerinde ihtilaf edilen tevessül çeşitleri</vt:lpstr>
      <vt:lpstr> Üzerinde ihtilaf edilen tevessül çeşitleri</vt:lpstr>
      <vt:lpstr> Üzerinde ihtilaf edilen tevessül çeşitleri</vt:lpstr>
      <vt:lpstr> Üzerinde ihtilaf edilen tevessül çeşitleri</vt:lpstr>
      <vt:lpstr> Üzerinde ihtilaf edilen tevessül çeşitleri</vt:lpstr>
      <vt:lpstr> Üzerinde ihtilaf edilen tevessül çeşitleri</vt:lpstr>
      <vt:lpstr> Üzerinde ihtilaf edilen tevessül çeşitleri</vt:lpstr>
      <vt:lpstr> Üzerinde ihtilaf edilen tevessül çeşitleri</vt:lpstr>
      <vt:lpstr> Üzerinde ihtilaf edilen tevessül çeşitleri</vt:lpstr>
      <vt:lpstr> Üzerinde ihtilaf edilen tevessül çeşitleri</vt:lpstr>
      <vt:lpstr> Üzerinde ihtilaf edilen tevessül çeşitleri</vt:lpstr>
      <vt:lpstr> Üzerinde ihtilaf edilen tevessül çeşitleri</vt:lpstr>
      <vt:lpstr> Üzerinde ihtilaf edilen tevessül çeşitleri</vt:lpstr>
      <vt:lpstr> Üzerinde ihtilaf edilen tevessül çeşitleri</vt:lpstr>
      <vt:lpstr> Üzerinde ihtilaf edilen tevessül çeşitleri</vt:lpstr>
      <vt:lpstr> Üzerinde ihtilaf edilen tevessül çeşitleri</vt:lpstr>
      <vt:lpstr> Üzerinde ihtilaf edilen tevessül çeşitleri</vt:lpstr>
      <vt:lpstr> Tevessül</vt:lpstr>
      <vt:lpstr> Tevessül</vt:lpstr>
      <vt:lpstr>Tevessül</vt:lpstr>
      <vt:lpstr>Tevessül</vt:lpstr>
      <vt:lpstr>Tevessül</vt:lpstr>
      <vt:lpstr>Tevessül</vt:lpstr>
      <vt:lpstr>Tevessül</vt:lpstr>
      <vt:lpstr>Tevessül</vt:lpstr>
      <vt:lpstr>Tevessül</vt:lpstr>
      <vt:lpstr>Tevessül</vt:lpstr>
      <vt:lpstr>Tevessül</vt:lpstr>
      <vt:lpstr> Üzerinde ihtilaf edilen tevessül çeşitleri</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TASAVVUF I</dc:title>
  <dc:creator>user</dc:creator>
  <cp:lastModifiedBy>akademisyen</cp:lastModifiedBy>
  <cp:revision>61</cp:revision>
  <dcterms:created xsi:type="dcterms:W3CDTF">2017-02-25T18:57:10Z</dcterms:created>
  <dcterms:modified xsi:type="dcterms:W3CDTF">2017-12-14T11:25:04Z</dcterms:modified>
</cp:coreProperties>
</file>