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39" r:id="rId2"/>
    <p:sldId id="256" r:id="rId3"/>
    <p:sldId id="257" r:id="rId4"/>
    <p:sldId id="258" r:id="rId5"/>
    <p:sldId id="259" r:id="rId6"/>
    <p:sldId id="269" r:id="rId7"/>
    <p:sldId id="268" r:id="rId8"/>
    <p:sldId id="267" r:id="rId9"/>
    <p:sldId id="266" r:id="rId10"/>
    <p:sldId id="265" r:id="rId11"/>
    <p:sldId id="274" r:id="rId12"/>
    <p:sldId id="273" r:id="rId13"/>
    <p:sldId id="272" r:id="rId14"/>
    <p:sldId id="271" r:id="rId15"/>
    <p:sldId id="326" r:id="rId16"/>
    <p:sldId id="327" r:id="rId17"/>
    <p:sldId id="330" r:id="rId18"/>
    <p:sldId id="329" r:id="rId19"/>
    <p:sldId id="270" r:id="rId20"/>
    <p:sldId id="275" r:id="rId21"/>
    <p:sldId id="278" r:id="rId22"/>
    <p:sldId id="279" r:id="rId23"/>
    <p:sldId id="277" r:id="rId24"/>
    <p:sldId id="280" r:id="rId25"/>
    <p:sldId id="276" r:id="rId26"/>
    <p:sldId id="285" r:id="rId27"/>
    <p:sldId id="284" r:id="rId28"/>
    <p:sldId id="283" r:id="rId29"/>
    <p:sldId id="282" r:id="rId30"/>
    <p:sldId id="331" r:id="rId31"/>
    <p:sldId id="281" r:id="rId32"/>
    <p:sldId id="286" r:id="rId33"/>
    <p:sldId id="290" r:id="rId34"/>
    <p:sldId id="289" r:id="rId35"/>
    <p:sldId id="291" r:id="rId36"/>
    <p:sldId id="288" r:id="rId37"/>
    <p:sldId id="287" r:id="rId38"/>
    <p:sldId id="332" r:id="rId39"/>
    <p:sldId id="292" r:id="rId40"/>
    <p:sldId id="296" r:id="rId41"/>
    <p:sldId id="295" r:id="rId42"/>
    <p:sldId id="294" r:id="rId43"/>
    <p:sldId id="293" r:id="rId44"/>
    <p:sldId id="297" r:id="rId45"/>
    <p:sldId id="303" r:id="rId46"/>
    <p:sldId id="302" r:id="rId47"/>
    <p:sldId id="301" r:id="rId48"/>
    <p:sldId id="333" r:id="rId49"/>
    <p:sldId id="300" r:id="rId50"/>
    <p:sldId id="299" r:id="rId51"/>
    <p:sldId id="298" r:id="rId52"/>
    <p:sldId id="334" r:id="rId53"/>
    <p:sldId id="304" r:id="rId54"/>
    <p:sldId id="307" r:id="rId55"/>
    <p:sldId id="306" r:id="rId56"/>
    <p:sldId id="305" r:id="rId57"/>
    <p:sldId id="309" r:id="rId58"/>
    <p:sldId id="308" r:id="rId59"/>
    <p:sldId id="335" r:id="rId60"/>
    <p:sldId id="310" r:id="rId61"/>
    <p:sldId id="311" r:id="rId62"/>
    <p:sldId id="312" r:id="rId63"/>
    <p:sldId id="314" r:id="rId64"/>
    <p:sldId id="315" r:id="rId65"/>
    <p:sldId id="318" r:id="rId66"/>
    <p:sldId id="317" r:id="rId67"/>
    <p:sldId id="316" r:id="rId68"/>
    <p:sldId id="336" r:id="rId69"/>
    <p:sldId id="319" r:id="rId70"/>
    <p:sldId id="320" r:id="rId71"/>
    <p:sldId id="321" r:id="rId72"/>
    <p:sldId id="322" r:id="rId73"/>
    <p:sldId id="337" r:id="rId74"/>
    <p:sldId id="324" r:id="rId75"/>
    <p:sldId id="338" r:id="rId7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14.12.2017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374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İsim ve Sıfatlarıyla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Kur’an’da Allah’a en güzel isimleriyle dua edilmesi ve O’nun övülüp yüceltilmesi emredilmiştir.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dualarında Allah’ın isim ve sıfatlarıyla O’na niyazda bulunmuş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Ashâbı’na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 bunu öğretmiştir.  Allah’ın kelâmı olması hasebiyle Kur’an’ı okuduktan sonra dua etmek de Allah’ın sıfatlarıyla tevessülde bulunma olarak kabul edilmiştir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007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İsim ve Sıfatlarıyla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Allâhım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Ben Senin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tâhir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tayyib</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mübârek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Sana en sevimli olan isminle Sen’den diliyorum. O isim ki, onunla Sana dua edildiğinde icabet edersin, onunla Sen’den istendiği zaman verirsin, onunla Sen’den merhamet talep edildiğinde rahmet edersin ve sıkıntıdan kurtulmak için onunla Sen’den yardım dilendiği zaman çıkış yolu verirsin</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74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İsim ve Sıfatlarıyla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defTabSz="914400" eaLnBrk="0" fontAlgn="base" hangingPunct="0">
              <a:lnSpc>
                <a:spcPct val="150000"/>
              </a:lnSpc>
              <a:spcBef>
                <a:spcPct val="0"/>
              </a:spcBef>
              <a:spcAft>
                <a:spcPct val="0"/>
              </a:spcAft>
              <a:buClrTx/>
              <a:buSzTx/>
              <a:tabLst>
                <a:tab pos="5754688" algn="r"/>
              </a:tabLst>
            </a:pPr>
            <a:r>
              <a:rPr lang="tr-TR" altLang="tr-TR" sz="23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“Tasası çoğalan desin ki: ‘</a:t>
            </a:r>
            <a:r>
              <a:rPr lang="tr-TR" altLang="tr-TR" sz="23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Allahım</a:t>
            </a:r>
            <a:r>
              <a:rPr lang="tr-TR" altLang="tr-TR" sz="23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Şüphesiz ben Senin Kulunum. Alnım (kaderim) elindedir. Hakkımda Senin hükmün geçerlidir. Hakkımda kaza buyurduğun adalettir. Nefsini isimlendirdiğin, bir yarattığına bildirdiğin, kitabında indirdiğin veya katındaki </a:t>
            </a:r>
            <a:r>
              <a:rPr lang="tr-TR" altLang="tr-TR" sz="23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gayb</a:t>
            </a:r>
            <a:r>
              <a:rPr lang="tr-TR" altLang="tr-TR" sz="23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ilmine sakladığın tüm isimlerinle Sen’den </a:t>
            </a:r>
            <a:r>
              <a:rPr lang="tr-TR" altLang="tr-TR" sz="23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Kurân’ı</a:t>
            </a:r>
            <a:r>
              <a:rPr lang="tr-TR" altLang="tr-TR" sz="23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kalbimin baharı, göğsümün nuru, hüznümün gidericisi, tasamın gidişi kılmanı isterim’ desin. Allah, bu kimsenin hüznünü ve tasasını giderip yerine sevinç verir</a:t>
            </a:r>
            <a:r>
              <a:rPr lang="tr-TR" altLang="tr-TR" sz="23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3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183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 ile Tevessül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1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yalnız Sana ibadet eder ve yalnızca Sen’den yardım dileriz</a:t>
            </a:r>
          </a:p>
          <a:p>
            <a:pPr lvl="0" algn="just" defTabSz="914400" eaLnBrk="0" fontAlgn="base" hangingPunct="0">
              <a:lnSpc>
                <a:spcPct val="150000"/>
              </a:lnSpc>
              <a:spcBef>
                <a:spcPct val="0"/>
              </a:spcBef>
              <a:spcAft>
                <a:spcPct val="0"/>
              </a:spcAft>
              <a:buClrTx/>
              <a:buSzTx/>
              <a:tabLst>
                <a:tab pos="5754688" algn="r"/>
              </a:tabLst>
            </a:pP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“derler ki Rabbimiz, iman ettik. Günahlarımızı bağışla ve bizi cehennem azabından koru..." </a:t>
            </a:r>
          </a:p>
          <a:p>
            <a:pPr lvl="0" algn="just" defTabSz="914400" eaLnBrk="0" fontAlgn="base" hangingPunct="0">
              <a:lnSpc>
                <a:spcPct val="150000"/>
              </a:lnSpc>
              <a:spcBef>
                <a:spcPct val="0"/>
              </a:spcBef>
              <a:spcAft>
                <a:spcPct val="0"/>
              </a:spcAft>
              <a:buClrTx/>
              <a:buSzTx/>
              <a:tabLst>
                <a:tab pos="5754688" algn="r"/>
              </a:tabLst>
            </a:pP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“ey iman edenler sabır ve namaz ile Allah’tan yardım dileyin”</a:t>
            </a:r>
          </a:p>
          <a:p>
            <a:pPr lvl="0" algn="just" defTabSz="914400" eaLnBrk="0" fontAlgn="base" hangingPunct="0">
              <a:lnSpc>
                <a:spcPct val="150000"/>
              </a:lnSpc>
              <a:spcBef>
                <a:spcPct val="0"/>
              </a:spcBef>
              <a:spcAft>
                <a:spcPct val="0"/>
              </a:spcAft>
              <a:buClrTx/>
              <a:buSzTx/>
              <a:tabLst>
                <a:tab pos="5754688" algn="r"/>
              </a:tabLst>
            </a:pP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Âdem’in iki oğlunun Allah’a yaklaşmak maksadıyla Allah’a kurban sunmaları</a:t>
            </a:r>
          </a:p>
          <a:p>
            <a:pPr lvl="0" algn="just" defTabSz="914400" eaLnBrk="0" fontAlgn="base" hangingPunct="0">
              <a:lnSpc>
                <a:spcPct val="150000"/>
              </a:lnSpc>
              <a:spcBef>
                <a:spcPct val="0"/>
              </a:spcBef>
              <a:spcAft>
                <a:spcPct val="0"/>
              </a:spcAft>
              <a:buClrTx/>
              <a:buSzTx/>
              <a:tabLst>
                <a:tab pos="5754688" algn="r"/>
              </a:tabLst>
            </a:pP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1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tekabbe’l-minnâ</a:t>
            </a: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1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bi-hürmeti’l-fatiha</a:t>
            </a:r>
            <a:r>
              <a:rPr lang="tr-TR" altLang="tr-TR" sz="21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a:p>
            <a:pPr lvl="0" algn="just"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598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Salih amellerle tevessül</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Mağarada mahsur kalan üç kişinin </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salih</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amellerle tevessülde bulunması</a:t>
            </a:r>
          </a:p>
          <a:p>
            <a:pPr lvl="0"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Mes‘ûd’un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teheccüd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namazını kıldıktan sonra,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emrettin itaat ettim, davet ettin icabet ettim, beni bağışla!”  Şeklindeki duası</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752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ve Salih Kişilerin Duasıyla 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duasını istemek Kur’an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Sünnet’te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teşvik edilmiştir.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Rabbimiz! Bizi ve imanda bizi geçmiş olan kardeşlerimizi bağışla!"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920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ve Salih Kişilerin Duasıyla 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Müslüman bir kimsenin gıyabında kardeşi için yapmış olduğu dua kabul edilir"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“Bana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zayıfları çağırınız. Çünkü siz ancak zayıflarınız(</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duası bereketi) ile rızıklandırılır ve yardım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edilirsiniz.»</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241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ve Salih Kişilerin Duasıyla 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Sahabe de sıkıntılarının giderilmesi için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Rasûlullah’ın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duasına başvurup tevessülde bulunmuştur.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Umreye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giden Hz. Ömer’den kendisi için dua etmesini istemesi,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76692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ve Salih Kişilerin Duasıyla 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Üveysü’l-Karânî’yi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görürseniz kendisinden dua talep edin” tavsiyesi üzerine hilafeti döneminde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Üveys</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karşılaşan Hz. Ömer’in ona, “Ömer’e dua et”  istirhamında bulunması buna misal olarak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gösterilebilir.</a:t>
            </a:r>
          </a:p>
        </p:txBody>
      </p:sp>
    </p:spTree>
    <p:extLst>
      <p:ext uri="{BB962C8B-B14F-4D97-AF65-F5344CB8AC3E}">
        <p14:creationId xmlns:p14="http://schemas.microsoft.com/office/powerpoint/2010/main" val="4108694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tevessül, hayatta iken veya ölümlerinden sonra “Peygamber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Efendimiz’in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hürmetine….” gibi ifadelerle onların Allah katındaki makam ve dereceleriyle Allah’tan talepte bulunmaktır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138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smtClean="0"/>
              <a:t>ÜÇÜNCÜ BÖLÜM</a:t>
            </a:r>
            <a:r>
              <a:rPr lang="tr-TR" sz="4400" b="1" dirty="0"/>
              <a:t/>
            </a:r>
            <a:br>
              <a:rPr lang="tr-TR" sz="4400" b="1" dirty="0"/>
            </a:br>
            <a:r>
              <a:rPr lang="tr-TR" sz="4400" b="1" dirty="0"/>
              <a:t>MÜRİT VE MÜRŞİDE DAİR MESELELER</a:t>
            </a:r>
            <a:endParaRPr lang="tr-TR" b="1" dirty="0"/>
          </a:p>
        </p:txBody>
      </p:sp>
      <p:sp>
        <p:nvSpPr>
          <p:cNvPr id="3" name="Alt Başlık 2"/>
          <p:cNvSpPr>
            <a:spLocks noGrp="1"/>
          </p:cNvSpPr>
          <p:nvPr>
            <p:ph type="subTitle" idx="1"/>
          </p:nvPr>
        </p:nvSpPr>
        <p:spPr>
          <a:xfrm>
            <a:off x="1751012" y="2563317"/>
            <a:ext cx="8689976" cy="3927423"/>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marL="457200" lvl="0" indent="-457200" defTabSz="914400" eaLnBrk="0" fontAlgn="base" hangingPunct="0">
              <a:lnSpc>
                <a:spcPct val="150000"/>
              </a:lnSpc>
              <a:spcBef>
                <a:spcPct val="0"/>
              </a:spcBef>
              <a:spcAft>
                <a:spcPct val="0"/>
              </a:spcAft>
              <a:buClrTx/>
              <a:buSzTx/>
              <a:buAutoNum type="arabicPeriod"/>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şirk midir?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Ebû</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Hanife (ö. 150/767), “peygamber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hakkı için Sen’den şunu niyaz ederim” şeklindeki ifadelerle nebi,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veya Kâbe gibi mukaddes mekânlarla tevessülü kerih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görür.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İmam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Muhammed bunu haram,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Ebû</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Yusuf (ö. 182/798) ise caiz kabul eder.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382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Onların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birbirine zıt tarzdaki görüş farklılıklarının sebebi,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Ebû</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Hanife ve İmam Muhammed’in bu tür ifadeleri Allah üzerine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vucubiyet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Allah’tan başkası adına yemin şeklinde yorumlarken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Ebû</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Yusuf’un bunu bir icbar ve yemin türü olarak değil “hürmetine” şeklinde yorumlamasıdır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571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Teymiyye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Muhammed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Abduh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Reşîd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Rızâ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isimler,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makam ve derecesiyle tevessülü Allah’a yapılan tazime benzeterek caiz görmezler. Tevessülle ilişkilendirilen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âyetlerde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zâtla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tevessüle dair bir işaret bulunmadığını, bu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âyetlerin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 yapmaya teşvik ettiğini söylerler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274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Âlûsi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ise peygamberlerin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mertebesi ile tevessülü meşru görürken diğer insanların mertebesi ile tevessül edilemeyeceğini, zira bir kulun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olup olmadığını veya Allah katındaki mertebesini ancak Allah’ın bilebileceğini, dolayısıyla böyle bir tevessülün Allah’a karşı cüret olduğunu iddia eder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07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Selef âlimleri istimdat konusunda da benzer düşüncelere sahiptirler. Dua edildiğinde “Yetiş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Yâ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Muhammed, yetiş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Yâ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Abdulkâdir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Geylânî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Hızır” gibi ifadeler, adı anılan kişilerin, Tanrı’nın yerine konulması veya Allah’tan alacaklı olması anlamına geldiğini ileri sürerler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475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tarz tevessüldeki temel tartışma mevzuları;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Allah’tan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başkası adına yemin,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hak iddiası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Allah’tan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başkasından yardım dileme şeklindeki algılardır.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537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Buradaki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hürmeti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seyyidi’l-mürselîn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“….hakkı için..”, “yetiş ya…..” gibi ifadelerle yapılan dualarda acaba kelimelerin lafız anlamı mı kastedilmektedir?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Sorgulanması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 da bu ifadelerden lafız anlamları kastediliyorsa düzeltilmesi gereken husus budur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924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göre biraz önceki tevessül çeşitleri, duaya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makbuliyet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kazandırma gayretidir.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Kur’an’da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 sevenlerin peygamberine itaat etmeleri emredilmiş ve ona uyanları Cenâb-ı Hakk’ın seveceği bildirilmiştir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455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zatıyla ve onlardan dua istemek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tevessül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konusundaki misallerden biri şu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hadis-i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şeriftir: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983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âmâ,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Rasûlullah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gelerek,</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Yâ</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Rasûlallah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Görmemem bana çok zor geliyor. Benim için Allah’a dua et de gözümdeki hastalığı gidersin!” dedi. </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131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lügatte vesile edinmek demektir. Vesile ise yakınlık, yaklaşmak için vasıta kılınan şey, şefaat, anlamlarına gelir.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Teşeffu</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teveccüh,  istimdat,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isti‘âne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istigase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yakın anlamlı diğer terimlerdir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418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algn="ctr"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Dilersen sabret, bu senin için daha hayırlıdır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Buyurunca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âmâ,</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Yâ</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Rasûlallâh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elimden tutup götürecek kimsem yok. Bu hâl bana meşakkat veriyor. Lütfen gözlerimin açılması için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duâ</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ediniz!” deyince Peygamber Efendimiz (s.) şöyle buyurdu:</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950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Git abdest al! Sonra iki rekât namaz kıl! Ardından 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Nebin Muhammed’le Sana yöneliyorum… Ey Muhammed! Gözlerimin açılması için şefaatçi olmanı istiyorum.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Resulünün şefaatini kabul buyur’ diye dua et. Her dara düştüğünde böyle yap” buyurmuştur. Hâkim’in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rivâyetinde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âmânın gözü görür bir hâlde ayağa kalktığı ziyadesi de bulunmaktadır.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672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Tevessülde, Allah’tan başkasına yemin ya da tazimi ifade eden kavramların zahiri anlamında değerlendirilmemesi gerektiği hususunda Allah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şu duası misal gösterilmektedir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902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Kim evinden namaz için çıkarken ‘Ya Rabbi Sen’den isteyenlerin hakkı için ve benim bu gidişimin hakkı için Sen’den istiyorum. Çünkü ben ne şer, ne kibir ve ne de riya, gösteriş için çıkmış değilim.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231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İstimdat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konusunda ise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Ashâbın</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Yemâme Savaşı’ndaki parolası misal gösterilmektedir.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Ashâb</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savaş esnasında birbirlerini tanıyıp yaralamamak için “Ey Muhammed, bize yardım eyle!” ifadesini kullanmışlardır.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610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Sahabenin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sözünden kastı; “Allah’ım! Sana Sevgili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Rasûlün</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Muhammed (s.) vesilesiyle yöneliyoruz, O’nun hürmetine bize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nusret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zafer lütfeyle!” niyazıdır.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004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sâlihlerle</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tevessülü savunanların da karşı çıkanların da öne sürdüğü argümanlardan biri, kuraklık zamanında Hz. Ömer’in Hz. Abbas ile tevessülde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bulunmasıdır.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203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7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sonrası halk kıtlığa maruz kaldığında Halife Ömer b. el-</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Hattâb</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Abbas b.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Abdulmuttalib’i</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vesile edinerek,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517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7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Allâhım</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Peygamberimiz ile Sana tevessül ederdik de bize yağmur verirdin. (Şimdi) Peygamberimizin amcası ile Sana tevessül ediyoruz, bize yağmur ver!” Demiş,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duanın ardından Allah yağmur ihsan etmiş ve halk suya kavuşmuştur</a:t>
            </a:r>
          </a:p>
        </p:txBody>
      </p:sp>
    </p:spTree>
    <p:extLst>
      <p:ext uri="{BB962C8B-B14F-4D97-AF65-F5344CB8AC3E}">
        <p14:creationId xmlns:p14="http://schemas.microsoft.com/office/powerpoint/2010/main" val="3968530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tarz tevessülü kabul etmeyenler, Hz. Ömer’in hayatta olmayan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Ekrem yerine Abbas b.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Abdülmuttalib</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tevessülde bulunmasını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etmiş kişilerle tevessül yapılamayacağına delil kabul ederken, hayatta olan Hz. Abbas ile tevessülün ise ondan dua istemeye işaret ettiğini ileri sürerler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174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Istılahta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yaklaşma ve duanın kabulüne sebep olacağı ümidiyle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Esmâ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Hüsnâ</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Kur’ân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-ı Kerîm,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 peygamberler ve görüldüğünde Allah’ı hatırlatan kişileri vasıta, şefaatçi yahut vesile edinmek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sûretiyle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Allah’a yakın olmaya çalışmak anlamındadır.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047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 Ömer, </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Allâhım</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bulut da su da Senin katındadır, bulutu gönder ve bize yağmur indir...!"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Diyerek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uzun bir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duâ</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yapmıştır. Bu duadan sonra Hz.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Ömer,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“Vallahi bu (Abbas), Allah’a vesiledir ve O’nun nezdindeki yeridir, itibarıdır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demiştir</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296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sâlihlerle</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tevessülün meşruiyeti konusunda şu gerekçeler de ileri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sürülür:</a:t>
            </a: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1</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Rasûlullah</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ile tevessül, ona tâbi olan ve bunu teşvik eden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sâlihlerle</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tevessülü de meşru kılar.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1499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2</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Kur’an’da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yaklaştıran vesileler aramayı emreden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âyette</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sınırlama bulunmaması,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tevessülü de dolaylı biçimde kapsar.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037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3</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amellerle tevessülde bulunmak nasıl meşru ise bu amelleri yapanlarla tevessül de meşrudur. Zira zât asıl,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zâta</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ait fiil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fer‘îdir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614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Hz. Ömer’in,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dilimizde,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“Peygamberimizin amcası hürmetine" diye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duâ</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etmek şeklinde ifadesini bulan Abbas ile tevessülünün, öncelikle onun zatı yani, Allah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(s.)’ne yakınlığı sebebiyle Allah katındaki mertebesi; değer ve konumu ile tevessül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mânâsına</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geldiği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anlaşılmaktadır.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554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36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6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a:t>
            </a: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İmam Şafiî, Ahmet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Hanbel</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İmam Mâlik,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İmam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Cezeri</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Fahreddin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er-</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Râzî</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Tâceddin</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es-</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Sübkî</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Teftâzânî</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Seyyid</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Şerîf</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Cürcânî</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gibi isimler de bu tevessülü meşru kabul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etmektedirler.	</a:t>
            </a:r>
            <a:endPar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877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velîler</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kullarla ölümlerinden sonra tevessülde bulunulamayacağını ileri sürenler,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cahiliyyye</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dönemi âdetlerini örnek gösterirler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İslam’dan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önceki dönemde Araplar tek bir yaratıcı Allah’a inanıyor, “yerleri ve gökleri kim yarattı?”  Sorusuna “Allah” diye cevap veriyor, “putlar yarattı” diye bir iddiada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bulunmuyorlardı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337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 halde niçin onlara tapıyorsunuz sorusuna “çünkü onlar bizi Allah’a yaklaştırıyor, Allah’a yaklaşmamıza vesile, vasıta oluyor,”  “Bunlar Allah katında bizim şefaatçilerimizdir”  diyorlardı</a:t>
            </a:r>
          </a:p>
        </p:txBody>
      </p:sp>
    </p:spTree>
    <p:extLst>
      <p:ext uri="{BB962C8B-B14F-4D97-AF65-F5344CB8AC3E}">
        <p14:creationId xmlns:p14="http://schemas.microsoft.com/office/powerpoint/2010/main" val="2889125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Teymiyye</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takipçilerine göre tarihte putperestlik, ölen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kişilerden yardım dilemekle başlamıştır.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023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Cenâb-ı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Hakk’ın sevdikleri hürmetine, meramını Hakk’a arz ederek duaya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makbûliyet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kazandırma gayretidir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6207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Tevessülle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ilgili en önemli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endişe,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tevhid</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hassasiyetinin kaybolup şirke düşme kaygısıdır.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54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Ayetlere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bütüncül yaklaşıldığında mesele daha iyi anlaşılacaktır.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803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“Allah’tan başka sizin için şefaatçi ve dost yoktur”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vesile ve şefaati reddedenlerin sunduğu bir delil iken “O'nun huzurunda, izin verdiği kimselerden başkasının şefaati fayda da vermez”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âyetinin</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göz önünde bulundurulmadığı söylenebilir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019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Bütün tevessül çeşitlerinde olduğu gibi bunda da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yegâne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mutasarrıfın Allah olduğu farkındalığı önemlidir.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567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“Biz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hiçbir peygamberi, Allah’ın izniyle itaat edilmekten başka bir amaçla göndermedik. Eğer onlar kendilerine zulmettikleri zaman sana gelseler, Allah’tan günahlarını bağışlamasını isteseler ve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onların bağışlanmasını dileseydi, elbette Allah’ı affedici ve merhametli bulurlardı</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827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ümmeti için yaptığı istiğfarın sadece hayatta bulunduğu sürede değil, kendisinden sonraki ümmeti için de geçerli olduğu kabul edilir</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051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Kur’an’da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kâfirlerin, ölen yakınlarından ümit keserken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mü’minler</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için böyle bir durumun söz konusu olmaması,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Ölenlerin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de nimet veya azap içinde bulunması,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lülerin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kendisini taşıyanı, yıkayanı ve kabre koyanı tanıması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9844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a:t>
            </a: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Kabirde yatanlara selâm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verilmesi,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nların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da ruhen buna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mukâbele</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etmesi,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emiz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ruhların, kabirlerini ziyarete gelenlerin ruhlarıyla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irtibat kurması</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defTabSz="914400" eaLnBrk="0" fontAlgn="base" hangingPunct="0">
              <a:lnSpc>
                <a:spcPct val="150000"/>
              </a:lnSpc>
              <a:spcBef>
                <a:spcPct val="0"/>
              </a:spcBef>
              <a:spcAft>
                <a:spcPct val="0"/>
              </a:spcAft>
              <a:buClrTx/>
              <a:buSzTx/>
              <a:buFontTx/>
              <a:buChar char="-"/>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nları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hayra yöneltmesi </a:t>
            </a:r>
            <a:r>
              <a:rPr lang="tr-TR" altLang="tr-TR" sz="28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etmiş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kişilere tevessülün meşruiyetine delil kabul edilir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045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Cuma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günü, seher vakitleri yapılan duaların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makbuliyeti</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üzerine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rivâyetler</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zaman ile tevessüle misal gösterilir. </a:t>
            </a:r>
            <a:endPar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293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“Gecelerin son üçte biri (seher vakti) olduğunda Allah Teâlâ dünya semasına nüzul eder ve ‘dua eden yok mu ki duasını kabul edeyim’ diye nida eder”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433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Vesile için Kur’an-ı Kerim’de "ey iman edenler, Allah’tan korkun ve O’na yaklaşmaya vesile (yol, sebep) arayın”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delil gösterilir.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Âyette</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yaklaşmaya “vesile” için de her hangi bir sınırlama bulunmadığı ileri sürülür. “Allah’a giden yollar insanların nefesleri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adedincedir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sözü de bu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mânâda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değerlendirilir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823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Cuma gününde öyle bir an vardır ki dualar mutlaka kabul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edilir.”  </a:t>
            </a: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Ş</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üphesiz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Cuma günü, günlerin en faziletlisidir. Âdem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a.s</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o günde yaratılmıştır.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Sûr’a</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üflenmesi o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gündedir.</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5939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Miraç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Gecesi,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Berât</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Gecesi, Kadir Gecesi, Cuma ve bayram geceleri dua etmek, zamanla tevessülün örnekleri arasında sayılabilir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961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Mekke</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Medine,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Mescid</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Aksâ</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Sina Dağı, Arafat,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Mescid</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Haram’ın</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içi, Kâbe’de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Mültezem</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8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Hicr</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Makam-ı İbrahim gibi yerlere giderek dua edip kabulünü ümit etmek ise mekân ile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tevessüldür.</a:t>
            </a:r>
            <a:endPar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279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a:t>
            </a:r>
            <a:r>
              <a:rPr lang="fi-FI"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 Mekân ile </a:t>
            </a:r>
            <a:r>
              <a:rPr lang="fi-FI"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Mekânları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putlaştırma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endişesine karşı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tarz tevessülü </a:t>
            </a:r>
            <a:r>
              <a:rPr lang="tr-TR" altLang="tr-TR" sz="28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savunanlar, Namazda </a:t>
            </a:r>
            <a:r>
              <a:rPr lang="tr-TR" altLang="tr-TR" sz="28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Kâbe’ye yönelmenin Allah’ın emri olduğuna, Kâbe’ye doğru secde ederken hiç kimsenin de Allah’ın dışında bir varlığa ibadet anlayışıyla bunu yerine getirmediğine dikkat çekerler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4143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smtClean="0"/>
              <a:t/>
            </a:r>
            <a:br>
              <a:rPr lang="tr-TR" sz="6000" b="1" dirty="0" smtClean="0"/>
            </a:br>
            <a:r>
              <a:rPr lang="tr-TR" sz="6000" b="1" dirty="0" smtClean="0"/>
              <a:t>T</a:t>
            </a:r>
            <a:r>
              <a:rPr lang="tr-TR" altLang="tr-TR" sz="6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evessül</a:t>
            </a:r>
            <a:endParaRPr lang="tr-TR" sz="6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Sonuç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itibariyle tevessül,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isti‘âne</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istigâse</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istimdat; Cenâb-ı Hakk’ın sevdiklerini O’na arz ederek onlar hürmetine duaya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makbûliyet</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kazandırma, Cenâb-ı Hakk’ın sevdiklerini vesile edinerek Allah’a bunlar hürmetine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duâ</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etmektir.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519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t/>
            </a:r>
            <a:br>
              <a:rPr lang="tr-TR" sz="6000" b="1" dirty="0"/>
            </a:br>
            <a:r>
              <a:rPr lang="tr-TR" sz="6000" b="1" dirty="0"/>
              <a:t>Tevessül</a:t>
            </a:r>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Esmâ-i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Hüsnâ</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iman, itaat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salavât</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-ı şerife, mukaddes zaman ve mekânlar, peygamberler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 bunlar arasında sayılabilir.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372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Yaratılışı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itibariyle insan, hem biyolojik hem de psikolojik bakımdan âciz ve zayıf bir varlıktır.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Özellikle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yaşanan sıkıntı ve çaresizlikten kurtulup huzur ve gönül rahatlığı içinde yaşamak için maddi-manevî bir vesile aramak, insanın yapısında var olan bir duygu ve düşüncedir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483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isimleriyle,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amellerle,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Hayatta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iken peygamberlerin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kulların duasıyla tevessülde bulunma konusunda ihtilâf yoktur.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845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ayatta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iken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 da</a:t>
            </a: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lümlerinden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sonra 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velîler</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kullarla, onların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zâtı</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veya makamıyla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ve mekan ile </a:t>
            </a:r>
            <a:endPar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tevessülde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bulunma mevzuundadır</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947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ctr" defTabSz="914400" eaLnBrk="0" fontAlgn="base" hangingPunct="0">
              <a:lnSpc>
                <a:spcPct val="150000"/>
              </a:lnSpc>
              <a:spcBef>
                <a:spcPct val="0"/>
              </a:spcBef>
              <a:spcAft>
                <a:spcPct val="0"/>
              </a:spcAft>
              <a:buClrTx/>
              <a:buSzTx/>
              <a:tabLst>
                <a:tab pos="5754688" algn="r"/>
              </a:tabLst>
            </a:pPr>
            <a:r>
              <a:rPr lang="tr-TR" altLang="tr-TR" sz="36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sebepleri</a:t>
            </a: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1</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Allah’tan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başkasını mutasarrıf görüp kendisiyle tevessül edilene dua ederek ulûhiyet atfetmek,</a:t>
            </a: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2.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Vefâtlarından</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sonra peygamberlerin ya da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kulların Allah üzerinde bir hakkı olduğunu iddia etmek</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234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Bazı tevessül uygulamalarının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kerâhetine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dair tartışmaların h.2/m.7. yüzyılın ilk yarısından itibaren ortaya çıktığını söylemek mümkündür.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konu,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İbn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Teymiyye’den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itibaren Selef âlimleriyle diğer Sünnî âlimler arasında önemli bir ihtilâf mevzuu haline gelmiştir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108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Aslında bu iki illette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sûfîlerin</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 selefiler ile ittifak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halinde oldukları söylenebilir. </a:t>
            </a: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Ancak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iki illet, yalnızca ihtilaflı olan tevessül çeşitleri için değil, kabul edilip benimsenen tevessül çeşitleri için de geçerlidir.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474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ittifak edilen: </a:t>
            </a: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Allah’ın isim ve sıfatlarıyla, </a:t>
            </a: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err="1"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amellerle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tevessülde</a:t>
            </a:r>
          </a:p>
          <a:p>
            <a:pPr marL="457200" lvl="0" indent="-457200" algn="just" defTabSz="914400" eaLnBrk="0" fontAlgn="base" hangingPunct="0">
              <a:lnSpc>
                <a:spcPct val="150000"/>
              </a:lnSpc>
              <a:spcBef>
                <a:spcPct val="0"/>
              </a:spcBef>
              <a:spcAft>
                <a:spcPct val="0"/>
              </a:spcAft>
              <a:buClrTx/>
              <a:buSzTx/>
              <a:buFontTx/>
              <a:buChar char="-"/>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Peygamberlerden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hayatta iken dua istemekte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Vasıtayı putlaştırmak ya da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üzerinde hak iddia etmek gibi bir durum söz konusuysa böyle bir tevessül anlayışı da caiz olmayacaktır</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462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hayattayken de irtihalinden sonra da yegâne mutasarrıf Allah’tır.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Bazı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Selefilerin</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ilk üç çeşit tevessülü kabul ederken diğerlerini kabul etmemelerinde böylesi bir illeti öne sürmeleri pek tutarlı görünmemektedir.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307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Tevhid hassasiyeti taşındığında </a:t>
            </a:r>
            <a:r>
              <a:rPr lang="tr-TR" altLang="tr-TR" sz="3200" b="1" cap="none" dirty="0" smtClean="0">
                <a:solidFill>
                  <a:prstClr val="white"/>
                </a:solidFill>
                <a:latin typeface="Calibri" panose="020F0502020204030204" pitchFamily="34" charset="0"/>
                <a:ea typeface="Times New Roman" panose="02020603050405020304" pitchFamily="18" charset="0"/>
                <a:cs typeface="Times New Roman" panose="02020603050405020304" pitchFamily="18" charset="0"/>
              </a:rPr>
              <a:t>tüm </a:t>
            </a:r>
            <a:r>
              <a:rPr lang="tr-TR" altLang="tr-TR" sz="3200" b="1" cap="none"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tevessül çeşitleri </a:t>
            </a:r>
            <a:r>
              <a:rPr lang="tr-TR" altLang="tr-TR" sz="3200" b="1" cap="none" dirty="0" smtClean="0">
                <a:solidFill>
                  <a:prstClr val="white"/>
                </a:solidFill>
                <a:latin typeface="Calibri" panose="020F0502020204030204" pitchFamily="34" charset="0"/>
                <a:ea typeface="Times New Roman" panose="02020603050405020304" pitchFamily="18" charset="0"/>
                <a:cs typeface="Times New Roman" panose="02020603050405020304" pitchFamily="18" charset="0"/>
              </a:rPr>
              <a:t>dualarda Allah’a </a:t>
            </a:r>
            <a:r>
              <a:rPr lang="tr-TR" altLang="tr-TR" sz="3200" b="1" cap="none"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yakınlaşmaya birer </a:t>
            </a:r>
            <a:r>
              <a:rPr lang="tr-TR" altLang="tr-TR" sz="3200" b="1" cap="none" dirty="0" smtClean="0">
                <a:solidFill>
                  <a:prstClr val="white"/>
                </a:solidFill>
                <a:latin typeface="Calibri" panose="020F0502020204030204" pitchFamily="34" charset="0"/>
                <a:ea typeface="Times New Roman" panose="02020603050405020304" pitchFamily="18" charset="0"/>
                <a:cs typeface="Times New Roman" panose="02020603050405020304" pitchFamily="18" charset="0"/>
              </a:rPr>
              <a:t>vasıtadır.</a:t>
            </a:r>
            <a:endParaRPr lang="tr-TR" altLang="tr-TR" sz="3200" b="1" cap="none"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542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6000" b="1" dirty="0">
                <a:solidFill>
                  <a:srgbClr val="EBEBEB"/>
                </a:solidFill>
              </a:rPr>
              <a:t>Tevessül</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konusundaki ihtilaf ve itirazların daha ziyade lafızları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yanlış anlamadan </a:t>
            </a: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kaynaklandığı görülmektedir.</a:t>
            </a:r>
          </a:p>
        </p:txBody>
      </p:sp>
    </p:spTree>
    <p:extLst>
      <p:ext uri="{BB962C8B-B14F-4D97-AF65-F5344CB8AC3E}">
        <p14:creationId xmlns:p14="http://schemas.microsoft.com/office/powerpoint/2010/main" val="4192101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299802"/>
            <a:ext cx="8689976" cy="779489"/>
          </a:xfrm>
        </p:spPr>
        <p:txBody>
          <a:bodyPr>
            <a:noAutofit/>
          </a:bodyPr>
          <a:lstStyle/>
          <a:p>
            <a:pPr algn="ctr"/>
            <a:r>
              <a:rPr lang="tr-TR" sz="4000" b="1" dirty="0" smtClean="0"/>
              <a:t/>
            </a:r>
            <a:br>
              <a:rPr lang="tr-TR" sz="4000" b="1" dirty="0" smtClean="0"/>
            </a:b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edilen </a:t>
            </a:r>
            <a:r>
              <a:rPr lang="tr-TR" altLang="tr-TR" sz="40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4000" b="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endParaRPr lang="tr-TR" sz="4000" b="1" dirty="0"/>
          </a:p>
        </p:txBody>
      </p:sp>
      <p:sp>
        <p:nvSpPr>
          <p:cNvPr id="3" name="Alt Başlık 2"/>
          <p:cNvSpPr>
            <a:spLocks noGrp="1"/>
          </p:cNvSpPr>
          <p:nvPr>
            <p:ph type="subTitle" idx="1"/>
          </p:nvPr>
        </p:nvSpPr>
        <p:spPr>
          <a:xfrm>
            <a:off x="1751012" y="1573967"/>
            <a:ext cx="8689976" cy="4916774"/>
          </a:xfrm>
        </p:spPr>
        <p:txBody>
          <a:bodyPr>
            <a:noAutofit/>
          </a:bodyPr>
          <a:lstStyle/>
          <a:p>
            <a:pPr lvl="0" algn="just" defTabSz="914400" eaLnBrk="0" fontAlgn="base" hangingPunct="0">
              <a:lnSpc>
                <a:spcPct val="150000"/>
              </a:lnSpc>
              <a:spcBef>
                <a:spcPct val="0"/>
              </a:spcBef>
              <a:spcAft>
                <a:spcPct val="0"/>
              </a:spcAft>
              <a:buClrTx/>
              <a:buSzTx/>
              <a:tabLst>
                <a:tab pos="5754688" algn="r"/>
              </a:tabLst>
            </a:pPr>
            <a:r>
              <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Hayatın </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her aşamasında olduğu gibi sosyal ilişkilerde de </a:t>
            </a:r>
            <a:r>
              <a:rPr lang="tr-TR" altLang="tr-TR" sz="32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Kur’ân</a:t>
            </a:r>
            <a:r>
              <a:rPr lang="tr-TR" altLang="tr-TR" sz="32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Sünnet ahlâkını hayata geçirmek durumundaki Müslümanların, ihtilafa düştükleri konuları sözlü veya yazılı tartışırlarken müsamaha, temkin ve itidalle hareket etmeye özen göstermeleridir. </a:t>
            </a:r>
            <a:endParaRPr lang="tr-TR" altLang="tr-TR" sz="32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49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ittifak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edilen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	</a:t>
            </a: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Allah’a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O’nun İsim ve Sıfatlarıyla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a:p>
            <a:pPr lvl="0"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Ameller ile Tevessül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Peygamberler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Kimselerin Duasıyla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Tevessül</a:t>
            </a:r>
          </a:p>
        </p:txBody>
      </p:sp>
    </p:spTree>
    <p:extLst>
      <p:ext uri="{BB962C8B-B14F-4D97-AF65-F5344CB8AC3E}">
        <p14:creationId xmlns:p14="http://schemas.microsoft.com/office/powerpoint/2010/main" val="2404249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1068256"/>
          </a:xfrm>
        </p:spPr>
        <p:txBody>
          <a:bodyPr>
            <a:normAutofit/>
          </a:bodyPr>
          <a:lstStyle/>
          <a:p>
            <a:pPr algn="ctr"/>
            <a:r>
              <a:rPr lang="tr-TR" sz="4400" b="1" dirty="0"/>
              <a:t>Tevessül şirk midir?</a:t>
            </a:r>
            <a:endParaRPr lang="tr-TR" b="1" dirty="0"/>
          </a:p>
        </p:txBody>
      </p:sp>
      <p:sp>
        <p:nvSpPr>
          <p:cNvPr id="3" name="Alt Başlık 2"/>
          <p:cNvSpPr>
            <a:spLocks noGrp="1"/>
          </p:cNvSpPr>
          <p:nvPr>
            <p:ph type="subTitle" idx="1"/>
          </p:nvPr>
        </p:nvSpPr>
        <p:spPr>
          <a:xfrm>
            <a:off x="1751012" y="2038663"/>
            <a:ext cx="8689976" cy="4452078"/>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11. HAFTA  </a:t>
            </a:r>
            <a:endParaRPr lang="tr-TR" sz="2900" b="1" dirty="0" smtClean="0">
              <a:solidFill>
                <a:schemeClr val="tx1"/>
              </a:solidFill>
              <a:latin typeface="Arial" panose="020B0604020202020204" pitchFamily="34" charset="0"/>
              <a:cs typeface="Arial" panose="020B0604020202020204" pitchFamily="34"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Üzerinde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ihtilaf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edilen tevessül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Kişilerle Tevessül</a:t>
            </a:r>
          </a:p>
          <a:p>
            <a:pPr lvl="0" defTabSz="914400" eaLnBrk="0" fontAlgn="base" hangingPunct="0">
              <a:lnSpc>
                <a:spcPct val="150000"/>
              </a:lnSpc>
              <a:spcBef>
                <a:spcPct val="0"/>
              </a:spcBef>
              <a:spcAft>
                <a:spcPct val="0"/>
              </a:spcAft>
              <a:buClrTx/>
              <a:buSzTx/>
              <a:tabLst>
                <a:tab pos="5754688" algn="r"/>
              </a:tabLst>
            </a:pP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Vefât</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etmiş peygamberler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sâlihler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tevessül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fi-FI"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Zaman ve Mekân ile Tevessül</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016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490</TotalTime>
  <Words>2669</Words>
  <Application>Microsoft Office PowerPoint</Application>
  <PresentationFormat>Geniş ekran</PresentationFormat>
  <Paragraphs>336</Paragraphs>
  <Slides>75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75</vt:i4>
      </vt:variant>
    </vt:vector>
  </HeadingPairs>
  <TitlesOfParts>
    <vt:vector size="81" baseType="lpstr">
      <vt:lpstr>Arial</vt:lpstr>
      <vt:lpstr>Calibri</vt:lpstr>
      <vt:lpstr>Century Gothic</vt:lpstr>
      <vt:lpstr>Times New Roman</vt:lpstr>
      <vt:lpstr>Wingdings 3</vt:lpstr>
      <vt:lpstr>İyon</vt:lpstr>
      <vt:lpstr>TASAVVUF I  VI. YARIYIL BAHAR DÖNEMİ</vt:lpstr>
      <vt:lpstr>TASAVVUF I  ÜÇÜNCÜ BÖLÜM MÜRİT VE MÜRŞİDE DAİR MESELELER</vt:lpstr>
      <vt:lpstr>Tevessül şirk midir?</vt:lpstr>
      <vt:lpstr>Tevessül şirk midir?</vt:lpstr>
      <vt:lpstr>Tevessül şirk midir?</vt:lpstr>
      <vt:lpstr>Tevessül şirk midir?</vt:lpstr>
      <vt:lpstr>Tevessül şirk midir?</vt:lpstr>
      <vt:lpstr>Tevessül şirk midir?</vt:lpstr>
      <vt:lpstr>Tevessül şirk midir?</vt:lpstr>
      <vt:lpstr> Üzerinde ittifak edilen tevessül çeşitleri</vt:lpstr>
      <vt:lpstr> Üzerinde ittifak edilen tevessül çeşitleri</vt:lpstr>
      <vt:lpstr> Üzerinde ittifak edilen tevessül çeşitleri</vt:lpstr>
      <vt:lpstr> Üzerinde ittifak edilen tevessül çeşitleri</vt:lpstr>
      <vt:lpstr> Üzerinde ittifak edilen tevessül çeşitleri</vt:lpstr>
      <vt:lpstr> Üzerinde ittifak edilen tevessül çeşitleri</vt:lpstr>
      <vt:lpstr> Üzerinde ittifak edilen tevessül çeşitleri</vt:lpstr>
      <vt:lpstr> Üzerinde ittifak edilen tevessül çeşitleri</vt:lpstr>
      <vt:lpstr> Üzerinde ittifak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Üzerinde ihtilaf edilen tevessül çeşitleri</vt:lpstr>
      <vt:lpstr> Tevessül</vt:lpstr>
      <vt:lpstr> Tevessül</vt:lpstr>
      <vt:lpstr>Tevessül</vt:lpstr>
      <vt:lpstr>Tevessül</vt:lpstr>
      <vt:lpstr>Tevessül</vt:lpstr>
      <vt:lpstr>Tevessül</vt:lpstr>
      <vt:lpstr>Tevessül</vt:lpstr>
      <vt:lpstr>Tevessül</vt:lpstr>
      <vt:lpstr>Tevessül</vt:lpstr>
      <vt:lpstr>Tevessül</vt:lpstr>
      <vt:lpstr>Tevessül</vt:lpstr>
      <vt:lpstr> Üzerinde ihtilaf edilen tevessül çeşitleri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61</cp:revision>
  <dcterms:created xsi:type="dcterms:W3CDTF">2017-02-25T18:57:10Z</dcterms:created>
  <dcterms:modified xsi:type="dcterms:W3CDTF">2017-12-14T11:25:04Z</dcterms:modified>
</cp:coreProperties>
</file>