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6" r:id="rId4"/>
  </p:sldMasterIdLst>
  <p:notesMasterIdLst>
    <p:notesMasterId r:id="rId48"/>
  </p:notesMasterIdLst>
  <p:sldIdLst>
    <p:sldId id="256" r:id="rId5"/>
    <p:sldId id="257" r:id="rId6"/>
    <p:sldId id="258" r:id="rId7"/>
    <p:sldId id="286" r:id="rId8"/>
    <p:sldId id="287" r:id="rId9"/>
    <p:sldId id="262" r:id="rId10"/>
    <p:sldId id="288" r:id="rId11"/>
    <p:sldId id="289" r:id="rId12"/>
    <p:sldId id="264" r:id="rId13"/>
    <p:sldId id="307" r:id="rId14"/>
    <p:sldId id="290" r:id="rId15"/>
    <p:sldId id="291" r:id="rId16"/>
    <p:sldId id="292" r:id="rId17"/>
    <p:sldId id="308" r:id="rId18"/>
    <p:sldId id="313" r:id="rId19"/>
    <p:sldId id="309" r:id="rId20"/>
    <p:sldId id="315" r:id="rId21"/>
    <p:sldId id="316" r:id="rId22"/>
    <p:sldId id="293" r:id="rId23"/>
    <p:sldId id="314" r:id="rId24"/>
    <p:sldId id="294" r:id="rId25"/>
    <p:sldId id="275" r:id="rId26"/>
    <p:sldId id="295" r:id="rId27"/>
    <p:sldId id="299" r:id="rId28"/>
    <p:sldId id="267" r:id="rId29"/>
    <p:sldId id="268" r:id="rId30"/>
    <p:sldId id="269" r:id="rId31"/>
    <p:sldId id="298" r:id="rId32"/>
    <p:sldId id="300" r:id="rId33"/>
    <p:sldId id="277" r:id="rId34"/>
    <p:sldId id="281" r:id="rId35"/>
    <p:sldId id="280" r:id="rId36"/>
    <p:sldId id="304" r:id="rId37"/>
    <p:sldId id="302" r:id="rId38"/>
    <p:sldId id="303" r:id="rId39"/>
    <p:sldId id="305" r:id="rId40"/>
    <p:sldId id="276" r:id="rId41"/>
    <p:sldId id="284" r:id="rId42"/>
    <p:sldId id="306" r:id="rId43"/>
    <p:sldId id="310" r:id="rId44"/>
    <p:sldId id="311" r:id="rId45"/>
    <p:sldId id="312" r:id="rId46"/>
    <p:sldId id="285" r:id="rId4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728" autoAdjust="0"/>
    <p:restoredTop sz="94660"/>
  </p:normalViewPr>
  <p:slideViewPr>
    <p:cSldViewPr>
      <p:cViewPr varScale="1">
        <p:scale>
          <a:sx n="86" d="100"/>
          <a:sy n="86" d="100"/>
        </p:scale>
        <p:origin x="-153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D2830-7105-4CC3-96A8-0D8C38CC233B}" type="datetimeFigureOut">
              <a:rPr lang="tr-TR" smtClean="0"/>
              <a:pPr/>
              <a:t>25.4.2017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C9958A-CA6A-43C8-A777-33C40F047DEC}" type="slidenum">
              <a:rPr lang="tr-TR" smtClean="0"/>
              <a:pPr/>
              <a:t>‹#›</a:t>
            </a:fld>
            <a:endParaRPr lang="tr-TR"/>
          </a:p>
        </p:txBody>
      </p:sp>
    </p:spTree>
    <p:extLst>
      <p:ext uri="{BB962C8B-B14F-4D97-AF65-F5344CB8AC3E}">
        <p14:creationId xmlns:p14="http://schemas.microsoft.com/office/powerpoint/2010/main" xmlns="" val="48194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8529644-27C0-4655-9503-40E917BF2C41}" type="slidenum">
              <a:rPr>
                <a:solidFill>
                  <a:prstClr val="black"/>
                </a:solidFill>
              </a:rPr>
              <a:pPr/>
              <a:t>29</a:t>
            </a:fld>
            <a:endParaRPr lang="de-DE" dirty="0">
              <a:solidFill>
                <a:prstClr val="black"/>
              </a:solidFill>
            </a:endParaRPr>
          </a:p>
        </p:txBody>
      </p:sp>
      <p:sp>
        <p:nvSpPr>
          <p:cNvPr id="97283" name="Rectangle 7"/>
          <p:cNvSpPr txBox="1">
            <a:spLocks noGrp="1" noChangeArrowheads="1"/>
          </p:cNvSpPr>
          <p:nvPr/>
        </p:nvSpPr>
        <p:spPr bwMode="auto">
          <a:xfrm>
            <a:off x="3887788" y="8689976"/>
            <a:ext cx="2970212" cy="454025"/>
          </a:xfrm>
          <a:prstGeom prst="rect">
            <a:avLst/>
          </a:prstGeom>
          <a:noFill/>
          <a:ln w="9525">
            <a:noFill/>
            <a:miter lim="800000"/>
            <a:headEnd/>
            <a:tailEnd/>
          </a:ln>
        </p:spPr>
        <p:txBody>
          <a:bodyPr lIns="94824" tIns="47416" rIns="94824" bIns="47416" anchor="b"/>
          <a:lstStyle/>
          <a:p>
            <a:pPr algn="r" defTabSz="947738"/>
            <a:fld id="{0C7B8A1B-A169-42ED-96E3-CF5B68CF2C7A}" type="slidenum">
              <a:rPr lang="en-GB" sz="1300">
                <a:solidFill>
                  <a:prstClr val="black"/>
                </a:solidFill>
              </a:rPr>
              <a:pPr algn="r" defTabSz="947738"/>
              <a:t>29</a:t>
            </a:fld>
            <a:endParaRPr lang="en-GB" sz="1300" dirty="0">
              <a:solidFill>
                <a:prstClr val="black"/>
              </a:solidFill>
            </a:endParaRPr>
          </a:p>
        </p:txBody>
      </p:sp>
      <p:sp>
        <p:nvSpPr>
          <p:cNvPr id="97284" name="Rectangle 2"/>
          <p:cNvSpPr>
            <a:spLocks noGrp="1" noRot="1" noChangeAspect="1" noChangeArrowheads="1" noTextEdit="1"/>
          </p:cNvSpPr>
          <p:nvPr>
            <p:ph type="sldImg"/>
          </p:nvPr>
        </p:nvSpPr>
        <p:spPr>
          <a:xfrm>
            <a:off x="1143000" y="685800"/>
            <a:ext cx="4573588" cy="3430588"/>
          </a:xfrm>
          <a:ln/>
        </p:spPr>
      </p:sp>
      <p:sp>
        <p:nvSpPr>
          <p:cNvPr id="97285" name="Rectangle 3"/>
          <p:cNvSpPr>
            <a:spLocks noGrp="1" noChangeArrowheads="1"/>
          </p:cNvSpPr>
          <p:nvPr>
            <p:ph type="body" idx="1"/>
          </p:nvPr>
        </p:nvSpPr>
        <p:spPr>
          <a:xfrm>
            <a:off x="914401" y="4343400"/>
            <a:ext cx="5029200" cy="4114800"/>
          </a:xfrm>
          <a:noFill/>
          <a:ln/>
        </p:spPr>
        <p:txBody>
          <a:bodyPr lIns="94824" tIns="47416" rIns="94824" bIns="47416"/>
          <a:lstStyle/>
          <a:p>
            <a:pPr marL="0" marR="0" indent="0" algn="l" defTabSz="914400" rtl="0" eaLnBrk="1" fontAlgn="auto" latinLnBrk="0" hangingPunct="1">
              <a:lnSpc>
                <a:spcPct val="100000"/>
              </a:lnSpc>
              <a:spcBef>
                <a:spcPts val="0"/>
              </a:spcBef>
              <a:spcAft>
                <a:spcPts val="0"/>
              </a:spcAft>
              <a:buClrTx/>
              <a:buSzTx/>
              <a:buFontTx/>
              <a:buNone/>
              <a:tabLst/>
              <a:defRPr/>
            </a:pPr>
            <a:endParaRPr lang="tr-TR" dirty="0" smtClean="0">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8CD6405-2247-401D-B59B-E2F7BC95758F}" type="datetimeFigureOut">
              <a:rPr lang="tr-TR" smtClean="0"/>
              <a:pPr/>
              <a:t>25.4.2017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972110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8CD6405-2247-401D-B59B-E2F7BC95758F}" type="datetimeFigureOut">
              <a:rPr lang="tr-TR" smtClean="0"/>
              <a:pPr/>
              <a:t>25.4.2017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098804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8CD6405-2247-401D-B59B-E2F7BC95758F}" type="datetimeFigureOut">
              <a:rPr lang="tr-TR" smtClean="0"/>
              <a:pPr/>
              <a:t>25.4.2017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209591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tr-TR">
              <a:solidFill>
                <a:prstClr val="black">
                  <a:lumMod val="65000"/>
                  <a:lumOff val="35000"/>
                </a:prstClr>
              </a:solidFill>
            </a:endParaRPr>
          </a:p>
        </p:txBody>
      </p:sp>
    </p:spTree>
    <p:extLst>
      <p:ext uri="{BB962C8B-B14F-4D97-AF65-F5344CB8AC3E}">
        <p14:creationId xmlns:p14="http://schemas.microsoft.com/office/powerpoint/2010/main" xmlns="" val="1217039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830911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940085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618418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734789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177596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12566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45862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8CD6405-2247-401D-B59B-E2F7BC95758F}" type="datetimeFigureOut">
              <a:rPr lang="tr-TR" smtClean="0"/>
              <a:pPr/>
              <a:t>25.4.2017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2154032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498763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03665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134148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2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solidFill>
                  <a:prstClr val="black">
                    <a:lumMod val="65000"/>
                    <a:lumOff val="35000"/>
                  </a:prstClr>
                </a:solidFill>
              </a:rPr>
              <a:pPr/>
              <a:t>25.04.2017</a:t>
            </a:fld>
            <a:endParaRPr lang="de-DE">
              <a:solidFill>
                <a:prstClr val="black">
                  <a:lumMod val="65000"/>
                  <a:lumOff val="35000"/>
                </a:prstClr>
              </a:solidFill>
            </a:endParaRPr>
          </a:p>
        </p:txBody>
      </p:sp>
      <p:sp>
        <p:nvSpPr>
          <p:cNvPr id="4" name="Fußzeilenplatzhalter 3"/>
          <p:cNvSpPr>
            <a:spLocks noGrp="1"/>
          </p:cNvSpPr>
          <p:nvPr>
            <p:ph type="ftr" sz="quarter" idx="11"/>
          </p:nvPr>
        </p:nvSpPr>
        <p:spPr/>
        <p:txBody>
          <a:bodyPr/>
          <a:lstStyle/>
          <a:p>
            <a:endParaRPr lang="de-DE">
              <a:solidFill>
                <a:prstClr val="black">
                  <a:lumMod val="65000"/>
                  <a:lumOff val="35000"/>
                </a:prstClr>
              </a:solidFill>
            </a:endParaRPr>
          </a:p>
        </p:txBody>
      </p:sp>
      <p:sp>
        <p:nvSpPr>
          <p:cNvPr id="5" name="Foliennummernplatzhalter 4"/>
          <p:cNvSpPr>
            <a:spLocks noGrp="1"/>
          </p:cNvSpPr>
          <p:nvPr>
            <p:ph type="sldNum" sz="quarter" idx="12"/>
          </p:nvPr>
        </p:nvSpPr>
        <p:spPr/>
        <p:txBody>
          <a:bodyPr/>
          <a:lstStyle/>
          <a:p>
            <a:fld id="{9DC1E638-3F78-4E0D-883A-B278700C48C0}" type="slidenum">
              <a:rPr lang="de-DE" smtClean="0">
                <a:solidFill>
                  <a:prstClr val="black">
                    <a:lumMod val="65000"/>
                    <a:lumOff val="35000"/>
                  </a:prstClr>
                </a:solidFill>
              </a:rPr>
              <a:pPr/>
              <a:t>‹#›</a:t>
            </a:fld>
            <a:endParaRPr lang="de-DE">
              <a:solidFill>
                <a:prstClr val="black">
                  <a:lumMod val="65000"/>
                  <a:lumOff val="35000"/>
                </a:prstClr>
              </a:solidFill>
            </a:endParaRPr>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smtClean="0"/>
              <a:t>Textmasterformate durch Klicken bearbeiten</a:t>
            </a:r>
          </a:p>
        </p:txBody>
      </p:sp>
    </p:spTree>
    <p:extLst>
      <p:ext uri="{BB962C8B-B14F-4D97-AF65-F5344CB8AC3E}">
        <p14:creationId xmlns:p14="http://schemas.microsoft.com/office/powerpoint/2010/main" xmlns="" val="1424696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tr-TR">
              <a:solidFill>
                <a:prstClr val="black">
                  <a:lumMod val="65000"/>
                  <a:lumOff val="35000"/>
                </a:prstClr>
              </a:solidFill>
            </a:endParaRPr>
          </a:p>
        </p:txBody>
      </p:sp>
    </p:spTree>
    <p:extLst>
      <p:ext uri="{BB962C8B-B14F-4D97-AF65-F5344CB8AC3E}">
        <p14:creationId xmlns:p14="http://schemas.microsoft.com/office/powerpoint/2010/main" xmlns="" val="1394541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1295188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29690559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3227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833150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400243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8CD6405-2247-401D-B59B-E2F7BC95758F}" type="datetimeFigureOut">
              <a:rPr lang="tr-TR" smtClean="0"/>
              <a:pPr/>
              <a:t>25.4.2017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835956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15377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803937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19348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61470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67210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2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solidFill>
                  <a:prstClr val="black">
                    <a:lumMod val="65000"/>
                    <a:lumOff val="35000"/>
                  </a:prstClr>
                </a:solidFill>
              </a:rPr>
              <a:pPr/>
              <a:t>25.04.2017</a:t>
            </a:fld>
            <a:endParaRPr lang="de-DE">
              <a:solidFill>
                <a:prstClr val="black">
                  <a:lumMod val="65000"/>
                  <a:lumOff val="35000"/>
                </a:prstClr>
              </a:solidFill>
            </a:endParaRPr>
          </a:p>
        </p:txBody>
      </p:sp>
      <p:sp>
        <p:nvSpPr>
          <p:cNvPr id="4" name="Fußzeilenplatzhalter 3"/>
          <p:cNvSpPr>
            <a:spLocks noGrp="1"/>
          </p:cNvSpPr>
          <p:nvPr>
            <p:ph type="ftr" sz="quarter" idx="11"/>
          </p:nvPr>
        </p:nvSpPr>
        <p:spPr/>
        <p:txBody>
          <a:bodyPr/>
          <a:lstStyle/>
          <a:p>
            <a:endParaRPr lang="de-DE">
              <a:solidFill>
                <a:prstClr val="black">
                  <a:lumMod val="65000"/>
                  <a:lumOff val="35000"/>
                </a:prstClr>
              </a:solidFill>
            </a:endParaRPr>
          </a:p>
        </p:txBody>
      </p:sp>
      <p:sp>
        <p:nvSpPr>
          <p:cNvPr id="5" name="Foliennummernplatzhalter 4"/>
          <p:cNvSpPr>
            <a:spLocks noGrp="1"/>
          </p:cNvSpPr>
          <p:nvPr>
            <p:ph type="sldNum" sz="quarter" idx="12"/>
          </p:nvPr>
        </p:nvSpPr>
        <p:spPr/>
        <p:txBody>
          <a:bodyPr/>
          <a:lstStyle/>
          <a:p>
            <a:fld id="{9DC1E638-3F78-4E0D-883A-B278700C48C0}" type="slidenum">
              <a:rPr lang="de-DE" smtClean="0">
                <a:solidFill>
                  <a:prstClr val="black">
                    <a:lumMod val="65000"/>
                    <a:lumOff val="35000"/>
                  </a:prstClr>
                </a:solidFill>
              </a:rPr>
              <a:pPr/>
              <a:t>‹#›</a:t>
            </a:fld>
            <a:endParaRPr lang="de-DE">
              <a:solidFill>
                <a:prstClr val="black">
                  <a:lumMod val="65000"/>
                  <a:lumOff val="35000"/>
                </a:prstClr>
              </a:solidFill>
            </a:endParaRPr>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smtClean="0"/>
              <a:t>Textmasterformate durch Klicken bearbeiten</a:t>
            </a:r>
          </a:p>
        </p:txBody>
      </p:sp>
    </p:spTree>
    <p:extLst>
      <p:ext uri="{BB962C8B-B14F-4D97-AF65-F5344CB8AC3E}">
        <p14:creationId xmlns:p14="http://schemas.microsoft.com/office/powerpoint/2010/main" xmlns="" val="340259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tr-TR">
              <a:solidFill>
                <a:prstClr val="black">
                  <a:lumMod val="65000"/>
                  <a:lumOff val="35000"/>
                </a:prstClr>
              </a:solidFill>
            </a:endParaRPr>
          </a:p>
        </p:txBody>
      </p:sp>
    </p:spTree>
    <p:extLst>
      <p:ext uri="{BB962C8B-B14F-4D97-AF65-F5344CB8AC3E}">
        <p14:creationId xmlns:p14="http://schemas.microsoft.com/office/powerpoint/2010/main" xmlns="" val="921396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724426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7069450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4081056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8CD6405-2247-401D-B59B-E2F7BC95758F}" type="datetimeFigureOut">
              <a:rPr lang="tr-TR" smtClean="0"/>
              <a:pPr/>
              <a:t>25.4.2017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319594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tr-TR">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9532153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tr-TR">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1889534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tr-TR">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725758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1767672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tr-TR">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1668906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3203297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tr-TR">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Tree>
    <p:extLst>
      <p:ext uri="{BB962C8B-B14F-4D97-AF65-F5344CB8AC3E}">
        <p14:creationId xmlns:p14="http://schemas.microsoft.com/office/powerpoint/2010/main" xmlns="" val="2942740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2_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solidFill>
                  <a:prstClr val="black">
                    <a:lumMod val="65000"/>
                    <a:lumOff val="35000"/>
                  </a:prstClr>
                </a:solidFill>
              </a:rPr>
              <a:pPr/>
              <a:t>25.04.2017</a:t>
            </a:fld>
            <a:endParaRPr lang="de-DE">
              <a:solidFill>
                <a:prstClr val="black">
                  <a:lumMod val="65000"/>
                  <a:lumOff val="35000"/>
                </a:prstClr>
              </a:solidFill>
            </a:endParaRPr>
          </a:p>
        </p:txBody>
      </p:sp>
      <p:sp>
        <p:nvSpPr>
          <p:cNvPr id="4" name="Fußzeilenplatzhalter 3"/>
          <p:cNvSpPr>
            <a:spLocks noGrp="1"/>
          </p:cNvSpPr>
          <p:nvPr>
            <p:ph type="ftr" sz="quarter" idx="11"/>
          </p:nvPr>
        </p:nvSpPr>
        <p:spPr/>
        <p:txBody>
          <a:bodyPr/>
          <a:lstStyle/>
          <a:p>
            <a:endParaRPr lang="de-DE">
              <a:solidFill>
                <a:prstClr val="black">
                  <a:lumMod val="65000"/>
                  <a:lumOff val="35000"/>
                </a:prstClr>
              </a:solidFill>
            </a:endParaRPr>
          </a:p>
        </p:txBody>
      </p:sp>
      <p:sp>
        <p:nvSpPr>
          <p:cNvPr id="5" name="Foliennummernplatzhalter 4"/>
          <p:cNvSpPr>
            <a:spLocks noGrp="1"/>
          </p:cNvSpPr>
          <p:nvPr>
            <p:ph type="sldNum" sz="quarter" idx="12"/>
          </p:nvPr>
        </p:nvSpPr>
        <p:spPr/>
        <p:txBody>
          <a:bodyPr/>
          <a:lstStyle/>
          <a:p>
            <a:fld id="{9DC1E638-3F78-4E0D-883A-B278700C48C0}" type="slidenum">
              <a:rPr lang="de-DE" smtClean="0">
                <a:solidFill>
                  <a:prstClr val="black">
                    <a:lumMod val="65000"/>
                    <a:lumOff val="35000"/>
                  </a:prstClr>
                </a:solidFill>
              </a:rPr>
              <a:pPr/>
              <a:t>‹#›</a:t>
            </a:fld>
            <a:endParaRPr lang="de-DE">
              <a:solidFill>
                <a:prstClr val="black">
                  <a:lumMod val="65000"/>
                  <a:lumOff val="35000"/>
                </a:prstClr>
              </a:solidFill>
            </a:endParaRPr>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smtClean="0"/>
              <a:t>Textmasterformate durch Klicken bearbeiten</a:t>
            </a:r>
          </a:p>
        </p:txBody>
      </p:sp>
    </p:spTree>
    <p:extLst>
      <p:ext uri="{BB962C8B-B14F-4D97-AF65-F5344CB8AC3E}">
        <p14:creationId xmlns:p14="http://schemas.microsoft.com/office/powerpoint/2010/main" xmlns="" val="310897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8CD6405-2247-401D-B59B-E2F7BC95758F}" type="datetimeFigureOut">
              <a:rPr lang="tr-TR" smtClean="0"/>
              <a:pPr/>
              <a:t>25.4.2017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170251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8CD6405-2247-401D-B59B-E2F7BC95758F}" type="datetimeFigureOut">
              <a:rPr lang="tr-TR" smtClean="0"/>
              <a:pPr/>
              <a:t>25.4.2017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659704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8CD6405-2247-401D-B59B-E2F7BC95758F}" type="datetimeFigureOut">
              <a:rPr lang="tr-TR" smtClean="0"/>
              <a:pPr/>
              <a:t>25.4.2017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141012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8CD6405-2247-401D-B59B-E2F7BC95758F}" type="datetimeFigureOut">
              <a:rPr lang="tr-TR" smtClean="0"/>
              <a:pPr/>
              <a:t>25.4.2017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967440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8CD6405-2247-401D-B59B-E2F7BC95758F}" type="datetimeFigureOut">
              <a:rPr lang="tr-TR" smtClean="0"/>
              <a:pPr/>
              <a:t>25.4.2017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82383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D6405-2247-401D-B59B-E2F7BC95758F}" type="datetimeFigureOut">
              <a:rPr lang="tr-TR" smtClean="0"/>
              <a:pPr/>
              <a:t>25.4.2017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2D5B33-2AF8-4E6E-AD42-BA42C3CB333A}" type="slidenum">
              <a:rPr lang="tr-TR" smtClean="0"/>
              <a:pPr/>
              <a:t>‹#›</a:t>
            </a:fld>
            <a:endParaRPr lang="tr-TR"/>
          </a:p>
        </p:txBody>
      </p:sp>
    </p:spTree>
    <p:extLst>
      <p:ext uri="{BB962C8B-B14F-4D97-AF65-F5344CB8AC3E}">
        <p14:creationId xmlns:p14="http://schemas.microsoft.com/office/powerpoint/2010/main" xmlns="" val="1832223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110993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42934684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3E2E42AB-53ED-43E9-89BF-4379729C7244}" type="datetimeFigureOut">
              <a:rPr lang="tr-TR" smtClean="0">
                <a:solidFill>
                  <a:prstClr val="black">
                    <a:lumMod val="65000"/>
                    <a:lumOff val="35000"/>
                  </a:prstClr>
                </a:solidFill>
              </a:rPr>
              <a:pPr/>
              <a:t>25.4.2017</a:t>
            </a:fld>
            <a:endParaRPr lang="tr-TR">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tr-TR">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930B860-6F76-46B4-A093-F05F3656FF1B}" type="slidenum">
              <a:rPr lang="tr-TR" smtClean="0">
                <a:solidFill>
                  <a:prstClr val="black">
                    <a:lumMod val="65000"/>
                    <a:lumOff val="35000"/>
                  </a:prstClr>
                </a:solidFill>
              </a:rPr>
              <a:pPr/>
              <a:t>‹#›</a:t>
            </a:fld>
            <a:endParaRPr lang="tr-TR">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1071109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7.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5.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7.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7.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7.xml"/><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42910" y="928670"/>
            <a:ext cx="7772400" cy="1470025"/>
          </a:xfrm>
        </p:spPr>
        <p:txBody>
          <a:bodyPr>
            <a:normAutofit/>
          </a:bodyPr>
          <a:lstStyle/>
          <a:p>
            <a:r>
              <a:rPr lang="tr-TR" dirty="0" smtClean="0">
                <a:solidFill>
                  <a:schemeClr val="tx2">
                    <a:lumMod val="75000"/>
                  </a:schemeClr>
                </a:solidFill>
                <a:latin typeface="Times New Roman" pitchFamily="18" charset="0"/>
                <a:cs typeface="Times New Roman" pitchFamily="18" charset="0"/>
              </a:rPr>
              <a:t>EL </a:t>
            </a:r>
            <a:r>
              <a:rPr lang="tr-TR" dirty="0" smtClean="0">
                <a:solidFill>
                  <a:schemeClr val="tx2">
                    <a:lumMod val="75000"/>
                  </a:schemeClr>
                </a:solidFill>
                <a:latin typeface="Times New Roman" pitchFamily="18" charset="0"/>
                <a:cs typeface="Times New Roman" pitchFamily="18" charset="0"/>
              </a:rPr>
              <a:t>SANATLARI VE</a:t>
            </a:r>
            <a:br>
              <a:rPr lang="tr-TR" dirty="0" smtClean="0">
                <a:solidFill>
                  <a:schemeClr val="tx2">
                    <a:lumMod val="75000"/>
                  </a:schemeClr>
                </a:solidFill>
                <a:latin typeface="Times New Roman" pitchFamily="18" charset="0"/>
                <a:cs typeface="Times New Roman" pitchFamily="18" charset="0"/>
              </a:rPr>
            </a:br>
            <a:r>
              <a:rPr lang="tr-TR" dirty="0" smtClean="0">
                <a:solidFill>
                  <a:schemeClr val="tx2">
                    <a:lumMod val="75000"/>
                  </a:schemeClr>
                </a:solidFill>
                <a:latin typeface="Times New Roman" pitchFamily="18" charset="0"/>
                <a:cs typeface="Times New Roman" pitchFamily="18" charset="0"/>
              </a:rPr>
              <a:t> </a:t>
            </a:r>
            <a:r>
              <a:rPr lang="tr-TR" dirty="0" smtClean="0">
                <a:solidFill>
                  <a:schemeClr val="tx2">
                    <a:lumMod val="75000"/>
                  </a:schemeClr>
                </a:solidFill>
                <a:latin typeface="Times New Roman" pitchFamily="18" charset="0"/>
                <a:cs typeface="Times New Roman" pitchFamily="18" charset="0"/>
              </a:rPr>
              <a:t>COĞRAFİ </a:t>
            </a:r>
            <a:r>
              <a:rPr lang="tr-TR" dirty="0" smtClean="0">
                <a:solidFill>
                  <a:schemeClr val="tx2">
                    <a:lumMod val="75000"/>
                  </a:schemeClr>
                </a:solidFill>
                <a:latin typeface="Times New Roman" pitchFamily="18" charset="0"/>
                <a:cs typeface="Times New Roman" pitchFamily="18" charset="0"/>
              </a:rPr>
              <a:t>İŞARETLEME</a:t>
            </a:r>
            <a:endParaRPr lang="tr-TR" dirty="0">
              <a:solidFill>
                <a:schemeClr val="tx2">
                  <a:lumMod val="75000"/>
                </a:schemeClr>
              </a:solidFill>
              <a:latin typeface="Times New Roman" pitchFamily="18" charset="0"/>
              <a:cs typeface="Times New Roman" pitchFamily="18" charset="0"/>
            </a:endParaRPr>
          </a:p>
        </p:txBody>
      </p:sp>
      <p:sp>
        <p:nvSpPr>
          <p:cNvPr id="3" name="Alt Başlık 2"/>
          <p:cNvSpPr>
            <a:spLocks noGrp="1"/>
          </p:cNvSpPr>
          <p:nvPr>
            <p:ph type="subTitle" idx="1"/>
          </p:nvPr>
        </p:nvSpPr>
        <p:spPr>
          <a:xfrm>
            <a:off x="1142976" y="2857496"/>
            <a:ext cx="7143800" cy="3571900"/>
          </a:xfrm>
        </p:spPr>
        <p:txBody>
          <a:bodyPr>
            <a:normAutofit fontScale="92500" lnSpcReduction="10000"/>
          </a:bodyPr>
          <a:lstStyle/>
          <a:p>
            <a:pPr algn="l"/>
            <a:r>
              <a:rPr lang="tr-TR" dirty="0" smtClean="0">
                <a:solidFill>
                  <a:schemeClr val="accent4">
                    <a:lumMod val="75000"/>
                  </a:schemeClr>
                </a:solidFill>
              </a:rPr>
              <a:t>           </a:t>
            </a:r>
            <a:r>
              <a:rPr lang="tr-TR" dirty="0" smtClean="0">
                <a:solidFill>
                  <a:schemeClr val="tx2">
                    <a:lumMod val="75000"/>
                  </a:schemeClr>
                </a:solidFill>
              </a:rPr>
              <a:t>Dr. </a:t>
            </a:r>
            <a:r>
              <a:rPr lang="tr-TR" dirty="0" err="1" smtClean="0">
                <a:solidFill>
                  <a:schemeClr val="tx2">
                    <a:lumMod val="75000"/>
                  </a:schemeClr>
                </a:solidFill>
              </a:rPr>
              <a:t>Ayşem</a:t>
            </a:r>
            <a:r>
              <a:rPr lang="tr-TR" dirty="0" smtClean="0">
                <a:solidFill>
                  <a:schemeClr val="tx2">
                    <a:lumMod val="75000"/>
                  </a:schemeClr>
                </a:solidFill>
              </a:rPr>
              <a:t> YANAR</a:t>
            </a:r>
          </a:p>
          <a:p>
            <a:endParaRPr lang="tr-TR" dirty="0" smtClean="0">
              <a:solidFill>
                <a:srgbClr val="7030A0"/>
              </a:solidFill>
            </a:endParaRPr>
          </a:p>
          <a:p>
            <a:endParaRPr lang="tr-TR" dirty="0" smtClean="0">
              <a:solidFill>
                <a:srgbClr val="7030A0"/>
              </a:solidFill>
            </a:endParaRPr>
          </a:p>
          <a:p>
            <a:endParaRPr lang="tr-TR" dirty="0" smtClean="0">
              <a:solidFill>
                <a:srgbClr val="7030A0"/>
              </a:solidFill>
            </a:endParaRPr>
          </a:p>
          <a:p>
            <a:endParaRPr lang="tr-TR" dirty="0" smtClean="0">
              <a:solidFill>
                <a:schemeClr val="accent4">
                  <a:lumMod val="50000"/>
                </a:schemeClr>
              </a:solidFill>
            </a:endParaRPr>
          </a:p>
          <a:p>
            <a:pPr algn="l"/>
            <a:r>
              <a:rPr lang="tr-TR" sz="1900" dirty="0" smtClean="0">
                <a:solidFill>
                  <a:schemeClr val="accent4">
                    <a:lumMod val="50000"/>
                  </a:schemeClr>
                </a:solidFill>
              </a:rPr>
              <a:t>Kültür Varlıklarını Koruma ve Onarım Bölümü</a:t>
            </a:r>
          </a:p>
          <a:p>
            <a:pPr algn="l"/>
            <a:endParaRPr lang="tr-TR" sz="1900" dirty="0" smtClean="0">
              <a:solidFill>
                <a:schemeClr val="accent4">
                  <a:lumMod val="50000"/>
                </a:schemeClr>
              </a:solidFill>
            </a:endParaRPr>
          </a:p>
          <a:p>
            <a:r>
              <a:rPr lang="tr-TR" sz="1300" dirty="0" smtClean="0">
                <a:solidFill>
                  <a:schemeClr val="accent4">
                    <a:lumMod val="50000"/>
                  </a:schemeClr>
                </a:solidFill>
              </a:rPr>
              <a:t>2017</a:t>
            </a:r>
          </a:p>
          <a:p>
            <a:r>
              <a:rPr lang="tr-TR" sz="1300" dirty="0" smtClean="0">
                <a:solidFill>
                  <a:schemeClr val="accent4">
                    <a:lumMod val="50000"/>
                  </a:schemeClr>
                </a:solidFill>
              </a:rPr>
              <a:t>Ankara</a:t>
            </a:r>
            <a:endParaRPr lang="tr-TR" sz="1300" dirty="0">
              <a:solidFill>
                <a:schemeClr val="accent4">
                  <a:lumMod val="50000"/>
                </a:schemeClr>
              </a:solidFill>
            </a:endParaRPr>
          </a:p>
        </p:txBody>
      </p:sp>
      <p:pic>
        <p:nvPicPr>
          <p:cNvPr id="30722" name="Picture 2" descr="Güzel Sanatlar Fakültesi"/>
          <p:cNvPicPr>
            <a:picLocks noChangeAspect="1" noChangeArrowheads="1"/>
          </p:cNvPicPr>
          <p:nvPr/>
        </p:nvPicPr>
        <p:blipFill>
          <a:blip r:embed="rId2"/>
          <a:srcRect l="17188"/>
          <a:stretch>
            <a:fillRect/>
          </a:stretch>
        </p:blipFill>
        <p:spPr bwMode="auto">
          <a:xfrm>
            <a:off x="0" y="4143380"/>
            <a:ext cx="9465512" cy="1214446"/>
          </a:xfrm>
          <a:prstGeom prst="rect">
            <a:avLst/>
          </a:prstGeom>
          <a:noFill/>
        </p:spPr>
      </p:pic>
      <p:pic>
        <p:nvPicPr>
          <p:cNvPr id="32770" name="Picture 2" descr="İlgili resim"/>
          <p:cNvPicPr>
            <a:picLocks noChangeAspect="1" noChangeArrowheads="1"/>
          </p:cNvPicPr>
          <p:nvPr/>
        </p:nvPicPr>
        <p:blipFill>
          <a:blip r:embed="rId3" cstate="print"/>
          <a:srcRect/>
          <a:stretch>
            <a:fillRect/>
          </a:stretch>
        </p:blipFill>
        <p:spPr bwMode="auto">
          <a:xfrm>
            <a:off x="6929454" y="2214554"/>
            <a:ext cx="1643074" cy="1643074"/>
          </a:xfrm>
          <a:prstGeom prst="rect">
            <a:avLst/>
          </a:prstGeom>
          <a:noFill/>
        </p:spPr>
      </p:pic>
    </p:spTree>
    <p:extLst>
      <p:ext uri="{BB962C8B-B14F-4D97-AF65-F5344CB8AC3E}">
        <p14:creationId xmlns:p14="http://schemas.microsoft.com/office/powerpoint/2010/main" xmlns="" val="4008724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Gümüş İşlemeciliği</a:t>
            </a:r>
            <a:endParaRPr lang="tr-TR" dirty="0"/>
          </a:p>
        </p:txBody>
      </p:sp>
      <p:sp>
        <p:nvSpPr>
          <p:cNvPr id="3" name="2 Metin Yer Tutucusu"/>
          <p:cNvSpPr>
            <a:spLocks noGrp="1"/>
          </p:cNvSpPr>
          <p:nvPr>
            <p:ph type="body" sz="quarter" idx="13"/>
          </p:nvPr>
        </p:nvSpPr>
        <p:spPr/>
        <p:txBody>
          <a:bodyPr/>
          <a:lstStyle/>
          <a:p>
            <a:endParaRPr lang="tr-TR"/>
          </a:p>
        </p:txBody>
      </p:sp>
      <p:pic>
        <p:nvPicPr>
          <p:cNvPr id="1026" name="Picture 2" descr="http://www.gumusyarimamul.com/FileUpload/bs580489/Resim/icerik.jpg"/>
          <p:cNvPicPr>
            <a:picLocks noChangeAspect="1" noChangeArrowheads="1"/>
          </p:cNvPicPr>
          <p:nvPr/>
        </p:nvPicPr>
        <p:blipFill>
          <a:blip r:embed="rId2"/>
          <a:srcRect/>
          <a:stretch>
            <a:fillRect/>
          </a:stretch>
        </p:blipFill>
        <p:spPr bwMode="auto">
          <a:xfrm>
            <a:off x="928662" y="1500174"/>
            <a:ext cx="2143125" cy="2143125"/>
          </a:xfrm>
          <a:prstGeom prst="rect">
            <a:avLst/>
          </a:prstGeom>
          <a:noFill/>
        </p:spPr>
      </p:pic>
      <p:pic>
        <p:nvPicPr>
          <p:cNvPr id="1028" name="Picture 4" descr="http://mcdn01.gittigidiyor.net/12827/tn24/128276003_tn24_0.jpg"/>
          <p:cNvPicPr>
            <a:picLocks noChangeAspect="1" noChangeArrowheads="1"/>
          </p:cNvPicPr>
          <p:nvPr/>
        </p:nvPicPr>
        <p:blipFill>
          <a:blip r:embed="rId3"/>
          <a:srcRect/>
          <a:stretch>
            <a:fillRect/>
          </a:stretch>
        </p:blipFill>
        <p:spPr bwMode="auto">
          <a:xfrm>
            <a:off x="5214942" y="1000108"/>
            <a:ext cx="2643205" cy="2643206"/>
          </a:xfrm>
          <a:prstGeom prst="rect">
            <a:avLst/>
          </a:prstGeom>
          <a:noFill/>
        </p:spPr>
      </p:pic>
      <p:pic>
        <p:nvPicPr>
          <p:cNvPr id="1030" name="Picture 6" descr="http://kentgazetesi.biz/wp-content/uploads/2016/08/Beypazar%C4%B1-13.jpg"/>
          <p:cNvPicPr>
            <a:picLocks noChangeAspect="1" noChangeArrowheads="1"/>
          </p:cNvPicPr>
          <p:nvPr/>
        </p:nvPicPr>
        <p:blipFill>
          <a:blip r:embed="rId4"/>
          <a:srcRect/>
          <a:stretch>
            <a:fillRect/>
          </a:stretch>
        </p:blipFill>
        <p:spPr bwMode="auto">
          <a:xfrm>
            <a:off x="1500166" y="3857628"/>
            <a:ext cx="3450434" cy="2190752"/>
          </a:xfrm>
          <a:prstGeom prst="rect">
            <a:avLst/>
          </a:prstGeom>
          <a:noFill/>
        </p:spPr>
      </p:pic>
      <p:pic>
        <p:nvPicPr>
          <p:cNvPr id="4" name="Picture 24" descr="C:\Documents and Settings\KULLANICI\Desktop\gümüş kemer\temmuz (1) 10 075.jpg"/>
          <p:cNvPicPr>
            <a:picLocks noChangeAspect="1" noChangeArrowheads="1"/>
          </p:cNvPicPr>
          <p:nvPr/>
        </p:nvPicPr>
        <p:blipFill>
          <a:blip r:embed="rId5"/>
          <a:srcRect/>
          <a:stretch>
            <a:fillRect/>
          </a:stretch>
        </p:blipFill>
        <p:spPr bwMode="auto">
          <a:xfrm>
            <a:off x="5214942" y="4143380"/>
            <a:ext cx="3356928" cy="22413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428604"/>
            <a:ext cx="8497092" cy="616455"/>
          </a:xfrm>
        </p:spPr>
        <p:txBody>
          <a:bodyPr/>
          <a:lstStyle/>
          <a:p>
            <a:r>
              <a:rPr lang="tr-TR" sz="4800" dirty="0" smtClean="0"/>
              <a:t/>
            </a:r>
            <a:br>
              <a:rPr lang="tr-TR" sz="4800" dirty="0" smtClean="0"/>
            </a:br>
            <a:r>
              <a:rPr lang="tr-TR" sz="4800" dirty="0" smtClean="0"/>
              <a:t>İğne Oyacılığı </a:t>
            </a:r>
            <a:r>
              <a:rPr lang="tr-TR" dirty="0" smtClean="0"/>
              <a:t/>
            </a:r>
            <a:br>
              <a:rPr lang="tr-TR" dirty="0" smtClean="0"/>
            </a:br>
            <a:endParaRPr lang="tr-TR" dirty="0"/>
          </a:p>
        </p:txBody>
      </p:sp>
      <p:sp>
        <p:nvSpPr>
          <p:cNvPr id="86018" name="AutoShape 2" descr="nallıhan iğne oyası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6020" name="Picture 4" descr="nallıhan iğne oyası ile ilgili görsel sonucu"/>
          <p:cNvPicPr>
            <a:picLocks noChangeAspect="1" noChangeArrowheads="1"/>
          </p:cNvPicPr>
          <p:nvPr/>
        </p:nvPicPr>
        <p:blipFill>
          <a:blip r:embed="rId2"/>
          <a:srcRect/>
          <a:stretch>
            <a:fillRect/>
          </a:stretch>
        </p:blipFill>
        <p:spPr bwMode="auto">
          <a:xfrm>
            <a:off x="3643306" y="1928802"/>
            <a:ext cx="1710522" cy="2275865"/>
          </a:xfrm>
          <a:prstGeom prst="rect">
            <a:avLst/>
          </a:prstGeom>
          <a:noFill/>
        </p:spPr>
      </p:pic>
      <p:pic>
        <p:nvPicPr>
          <p:cNvPr id="86022" name="Picture 6" descr="İlgili resim"/>
          <p:cNvPicPr>
            <a:picLocks noChangeAspect="1" noChangeArrowheads="1"/>
          </p:cNvPicPr>
          <p:nvPr/>
        </p:nvPicPr>
        <p:blipFill>
          <a:blip r:embed="rId3" cstate="print"/>
          <a:srcRect/>
          <a:stretch>
            <a:fillRect/>
          </a:stretch>
        </p:blipFill>
        <p:spPr bwMode="auto">
          <a:xfrm>
            <a:off x="4214810" y="4786322"/>
            <a:ext cx="2286016" cy="1714512"/>
          </a:xfrm>
          <a:prstGeom prst="rect">
            <a:avLst/>
          </a:prstGeom>
          <a:noFill/>
        </p:spPr>
      </p:pic>
      <p:cxnSp>
        <p:nvCxnSpPr>
          <p:cNvPr id="10" name="9 Düz Ok Bağlayıcısı"/>
          <p:cNvCxnSpPr/>
          <p:nvPr/>
        </p:nvCxnSpPr>
        <p:spPr>
          <a:xfrm rot="5400000">
            <a:off x="7430314" y="3786190"/>
            <a:ext cx="199947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Düz Ok Bağlayıcısı"/>
          <p:cNvCxnSpPr/>
          <p:nvPr/>
        </p:nvCxnSpPr>
        <p:spPr>
          <a:xfrm rot="5400000">
            <a:off x="6358744" y="3286124"/>
            <a:ext cx="85646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Dikdörtgen"/>
          <p:cNvSpPr/>
          <p:nvPr/>
        </p:nvSpPr>
        <p:spPr>
          <a:xfrm>
            <a:off x="6000760" y="3786190"/>
            <a:ext cx="1643074"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Yonca çiçeği</a:t>
            </a:r>
            <a:endParaRPr lang="tr-TR" dirty="0"/>
          </a:p>
        </p:txBody>
      </p:sp>
      <p:sp>
        <p:nvSpPr>
          <p:cNvPr id="14" name="13 Dikdörtgen"/>
          <p:cNvSpPr/>
          <p:nvPr/>
        </p:nvSpPr>
        <p:spPr>
          <a:xfrm>
            <a:off x="7358018" y="4929198"/>
            <a:ext cx="178598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Çıtlak</a:t>
            </a:r>
            <a:r>
              <a:rPr lang="tr-TR" dirty="0" smtClean="0"/>
              <a:t> kahve</a:t>
            </a:r>
            <a:endParaRPr lang="tr-TR" dirty="0"/>
          </a:p>
        </p:txBody>
      </p:sp>
      <p:pic>
        <p:nvPicPr>
          <p:cNvPr id="4" name="Picture 2" descr="C:\Users\Kullanıcı123\Desktop\Yeni klasör\IMG_0007.JPG"/>
          <p:cNvPicPr>
            <a:picLocks noChangeAspect="1" noChangeArrowheads="1"/>
          </p:cNvPicPr>
          <p:nvPr/>
        </p:nvPicPr>
        <p:blipFill>
          <a:blip r:embed="rId4" cstate="print"/>
          <a:srcRect/>
          <a:stretch>
            <a:fillRect/>
          </a:stretch>
        </p:blipFill>
        <p:spPr bwMode="auto">
          <a:xfrm>
            <a:off x="6143636" y="1357298"/>
            <a:ext cx="2641489" cy="1981157"/>
          </a:xfrm>
          <a:prstGeom prst="rect">
            <a:avLst/>
          </a:prstGeom>
          <a:noFill/>
        </p:spPr>
      </p:pic>
      <p:pic>
        <p:nvPicPr>
          <p:cNvPr id="1027" name="Picture 3" descr="C:\Users\Kullanıcı123\Desktop\Yeni klasör\IMG_0008.JPG"/>
          <p:cNvPicPr>
            <a:picLocks noChangeAspect="1" noChangeArrowheads="1"/>
          </p:cNvPicPr>
          <p:nvPr/>
        </p:nvPicPr>
        <p:blipFill>
          <a:blip r:embed="rId5" cstate="print"/>
          <a:srcRect l="14670" t="6520" r="7091" b="8723"/>
          <a:stretch>
            <a:fillRect/>
          </a:stretch>
        </p:blipFill>
        <p:spPr bwMode="auto">
          <a:xfrm>
            <a:off x="785786" y="1357298"/>
            <a:ext cx="2286016" cy="1857388"/>
          </a:xfrm>
          <a:prstGeom prst="rect">
            <a:avLst/>
          </a:prstGeom>
          <a:noFill/>
        </p:spPr>
      </p:pic>
      <p:sp>
        <p:nvSpPr>
          <p:cNvPr id="18" name="17 Dikdörtgen"/>
          <p:cNvSpPr/>
          <p:nvPr/>
        </p:nvSpPr>
        <p:spPr>
          <a:xfrm>
            <a:off x="1000100" y="3571876"/>
            <a:ext cx="1857388"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Balıkkılçığı</a:t>
            </a:r>
            <a:endParaRPr lang="tr-TR" dirty="0"/>
          </a:p>
        </p:txBody>
      </p:sp>
      <p:cxnSp>
        <p:nvCxnSpPr>
          <p:cNvPr id="20" name="19 Düz Ok Bağlayıcısı"/>
          <p:cNvCxnSpPr/>
          <p:nvPr/>
        </p:nvCxnSpPr>
        <p:spPr>
          <a:xfrm rot="5400000">
            <a:off x="1714480" y="3357562"/>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8" name="Picture 4" descr="C:\Users\Kullanıcı123\Desktop\Yeni klasör\IMG_0009.JPG"/>
          <p:cNvPicPr>
            <a:picLocks noChangeAspect="1" noChangeArrowheads="1"/>
          </p:cNvPicPr>
          <p:nvPr/>
        </p:nvPicPr>
        <p:blipFill>
          <a:blip r:embed="rId6" cstate="print"/>
          <a:srcRect l="2857" r="5714"/>
          <a:stretch>
            <a:fillRect/>
          </a:stretch>
        </p:blipFill>
        <p:spPr bwMode="auto">
          <a:xfrm>
            <a:off x="714348" y="4286256"/>
            <a:ext cx="2286016" cy="1875285"/>
          </a:xfrm>
          <a:prstGeom prst="rect">
            <a:avLst/>
          </a:prstGeom>
          <a:noFill/>
        </p:spPr>
      </p:pic>
      <p:cxnSp>
        <p:nvCxnSpPr>
          <p:cNvPr id="24" name="23 Düz Ok Bağlayıcısı"/>
          <p:cNvCxnSpPr/>
          <p:nvPr/>
        </p:nvCxnSpPr>
        <p:spPr>
          <a:xfrm>
            <a:off x="928662" y="5929330"/>
            <a:ext cx="57150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24 Dikdörtgen"/>
          <p:cNvSpPr/>
          <p:nvPr/>
        </p:nvSpPr>
        <p:spPr>
          <a:xfrm>
            <a:off x="1643042" y="6286520"/>
            <a:ext cx="1985970" cy="428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Tayyare Kanadı</a:t>
            </a:r>
            <a:endParaRPr lang="tr-T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Bıçakçılık</a:t>
            </a:r>
            <a:endParaRPr lang="tr-TR" dirty="0"/>
          </a:p>
        </p:txBody>
      </p:sp>
      <p:sp>
        <p:nvSpPr>
          <p:cNvPr id="3" name="2 Metin Yer Tutucusu"/>
          <p:cNvSpPr>
            <a:spLocks noGrp="1"/>
          </p:cNvSpPr>
          <p:nvPr>
            <p:ph type="body" sz="quarter" idx="13"/>
          </p:nvPr>
        </p:nvSpPr>
        <p:spPr/>
        <p:txBody>
          <a:bodyPr/>
          <a:lstStyle/>
          <a:p>
            <a:endParaRPr lang="tr-TR"/>
          </a:p>
        </p:txBody>
      </p:sp>
      <p:pic>
        <p:nvPicPr>
          <p:cNvPr id="87042" name="Picture 2" descr="mogan bıçakçılık ile ilgili görsel sonucu"/>
          <p:cNvPicPr>
            <a:picLocks noChangeAspect="1" noChangeArrowheads="1"/>
          </p:cNvPicPr>
          <p:nvPr/>
        </p:nvPicPr>
        <p:blipFill>
          <a:blip r:embed="rId2"/>
          <a:srcRect/>
          <a:stretch>
            <a:fillRect/>
          </a:stretch>
        </p:blipFill>
        <p:spPr bwMode="auto">
          <a:xfrm>
            <a:off x="500034" y="1428736"/>
            <a:ext cx="3786214" cy="2839661"/>
          </a:xfrm>
          <a:prstGeom prst="rect">
            <a:avLst/>
          </a:prstGeom>
          <a:noFill/>
        </p:spPr>
      </p:pic>
      <p:pic>
        <p:nvPicPr>
          <p:cNvPr id="87044" name="Picture 4" descr="mogan bıçakçılık ile ilgili görsel sonucu"/>
          <p:cNvPicPr>
            <a:picLocks noChangeAspect="1" noChangeArrowheads="1"/>
          </p:cNvPicPr>
          <p:nvPr/>
        </p:nvPicPr>
        <p:blipFill>
          <a:blip r:embed="rId3"/>
          <a:srcRect/>
          <a:stretch>
            <a:fillRect/>
          </a:stretch>
        </p:blipFill>
        <p:spPr bwMode="auto">
          <a:xfrm>
            <a:off x="5286380" y="1071546"/>
            <a:ext cx="3357568" cy="3357568"/>
          </a:xfrm>
          <a:prstGeom prst="rect">
            <a:avLst/>
          </a:prstGeom>
          <a:noFill/>
        </p:spPr>
      </p:pic>
      <p:pic>
        <p:nvPicPr>
          <p:cNvPr id="6" name="5 Resim" descr="C:\Documents and Settings\Administrator\Desktop\projefoto\DSC02043.JPG"/>
          <p:cNvPicPr/>
          <p:nvPr/>
        </p:nvPicPr>
        <p:blipFill>
          <a:blip r:embed="rId4" cstate="print"/>
          <a:srcRect l="7799" t="4326" r="7588" b="1018"/>
          <a:stretch>
            <a:fillRect/>
          </a:stretch>
        </p:blipFill>
        <p:spPr bwMode="auto">
          <a:xfrm>
            <a:off x="928662" y="4000504"/>
            <a:ext cx="3357586" cy="2487619"/>
          </a:xfrm>
          <a:prstGeom prst="rect">
            <a:avLst/>
          </a:prstGeom>
          <a:noFill/>
          <a:ln w="9525">
            <a:noFill/>
            <a:miter lim="800000"/>
            <a:headEnd/>
            <a:tailEnd/>
          </a:ln>
        </p:spPr>
      </p:pic>
      <p:pic>
        <p:nvPicPr>
          <p:cNvPr id="7" name="6 Resim" descr="C:\Documents and Settings\Administrator\Desktop\projefoto\DSC02046.JPG"/>
          <p:cNvPicPr/>
          <p:nvPr/>
        </p:nvPicPr>
        <p:blipFill>
          <a:blip r:embed="rId5" cstate="print"/>
          <a:srcRect/>
          <a:stretch>
            <a:fillRect/>
          </a:stretch>
        </p:blipFill>
        <p:spPr bwMode="auto">
          <a:xfrm>
            <a:off x="4786314" y="4500570"/>
            <a:ext cx="3197839" cy="21309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Çömlekçilik</a:t>
            </a:r>
            <a:endParaRPr lang="tr-TR" dirty="0"/>
          </a:p>
        </p:txBody>
      </p:sp>
      <p:sp>
        <p:nvSpPr>
          <p:cNvPr id="3" name="2 Metin Yer Tutucusu"/>
          <p:cNvSpPr>
            <a:spLocks noGrp="1"/>
          </p:cNvSpPr>
          <p:nvPr>
            <p:ph type="body" sz="quarter" idx="13"/>
          </p:nvPr>
        </p:nvSpPr>
        <p:spPr/>
        <p:txBody>
          <a:bodyPr/>
          <a:lstStyle/>
          <a:p>
            <a:endParaRPr lang="tr-TR" dirty="0"/>
          </a:p>
        </p:txBody>
      </p:sp>
      <p:pic>
        <p:nvPicPr>
          <p:cNvPr id="88066" name="Picture 2" descr="çömlek ile ilgili görsel sonucu"/>
          <p:cNvPicPr>
            <a:picLocks noChangeAspect="1" noChangeArrowheads="1"/>
          </p:cNvPicPr>
          <p:nvPr/>
        </p:nvPicPr>
        <p:blipFill>
          <a:blip r:embed="rId2"/>
          <a:srcRect/>
          <a:stretch>
            <a:fillRect/>
          </a:stretch>
        </p:blipFill>
        <p:spPr bwMode="auto">
          <a:xfrm>
            <a:off x="928662" y="1357298"/>
            <a:ext cx="3940044" cy="2071702"/>
          </a:xfrm>
          <a:prstGeom prst="rect">
            <a:avLst/>
          </a:prstGeom>
          <a:noFill/>
        </p:spPr>
      </p:pic>
      <p:pic>
        <p:nvPicPr>
          <p:cNvPr id="1026" name="Picture 2" descr="C:\Users\Kullanıcı123\Desktop\saglik_1.jpg"/>
          <p:cNvPicPr>
            <a:picLocks noChangeAspect="1" noChangeArrowheads="1"/>
          </p:cNvPicPr>
          <p:nvPr/>
        </p:nvPicPr>
        <p:blipFill>
          <a:blip r:embed="rId3"/>
          <a:srcRect/>
          <a:stretch>
            <a:fillRect/>
          </a:stretch>
        </p:blipFill>
        <p:spPr bwMode="auto">
          <a:xfrm>
            <a:off x="785786" y="3857628"/>
            <a:ext cx="3309935" cy="2192295"/>
          </a:xfrm>
          <a:prstGeom prst="rect">
            <a:avLst/>
          </a:prstGeom>
          <a:noFill/>
        </p:spPr>
      </p:pic>
      <p:pic>
        <p:nvPicPr>
          <p:cNvPr id="1027" name="Picture 3" descr="C:\Users\Kullanıcı123\Desktop\avanos-comlekcilik.jpg"/>
          <p:cNvPicPr>
            <a:picLocks noChangeAspect="1" noChangeArrowheads="1"/>
          </p:cNvPicPr>
          <p:nvPr/>
        </p:nvPicPr>
        <p:blipFill>
          <a:blip r:embed="rId4"/>
          <a:srcRect/>
          <a:stretch>
            <a:fillRect/>
          </a:stretch>
        </p:blipFill>
        <p:spPr bwMode="auto">
          <a:xfrm>
            <a:off x="5000628" y="2714620"/>
            <a:ext cx="3786214" cy="284310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Giyim Kuşam Elemanları</a:t>
            </a:r>
            <a:endParaRPr lang="tr-TR" dirty="0"/>
          </a:p>
        </p:txBody>
      </p:sp>
      <p:sp>
        <p:nvSpPr>
          <p:cNvPr id="3" name="2 Metin Yer Tutucusu"/>
          <p:cNvSpPr>
            <a:spLocks noGrp="1"/>
          </p:cNvSpPr>
          <p:nvPr>
            <p:ph type="body" sz="quarter" idx="13"/>
          </p:nvPr>
        </p:nvSpPr>
        <p:spPr/>
        <p:txBody>
          <a:bodyPr/>
          <a:lstStyle/>
          <a:p>
            <a:endParaRPr lang="tr-TR"/>
          </a:p>
        </p:txBody>
      </p:sp>
      <p:pic>
        <p:nvPicPr>
          <p:cNvPr id="1026" name="Picture 5" descr="H:\beypazarı\31.jpg"/>
          <p:cNvPicPr>
            <a:picLocks noChangeAspect="1" noChangeArrowheads="1"/>
          </p:cNvPicPr>
          <p:nvPr/>
        </p:nvPicPr>
        <p:blipFill>
          <a:blip r:embed="rId2"/>
          <a:srcRect/>
          <a:stretch>
            <a:fillRect/>
          </a:stretch>
        </p:blipFill>
        <p:spPr bwMode="auto">
          <a:xfrm>
            <a:off x="500034" y="1714488"/>
            <a:ext cx="4344008" cy="3071834"/>
          </a:xfrm>
          <a:prstGeom prst="rect">
            <a:avLst/>
          </a:prstGeom>
          <a:noFill/>
          <a:ln w="9525">
            <a:noFill/>
            <a:miter lim="800000"/>
            <a:headEnd/>
            <a:tailEnd/>
          </a:ln>
        </p:spPr>
      </p:pic>
      <p:sp>
        <p:nvSpPr>
          <p:cNvPr id="5" name="4 Dikdörtgen"/>
          <p:cNvSpPr/>
          <p:nvPr/>
        </p:nvSpPr>
        <p:spPr>
          <a:xfrm>
            <a:off x="1214414" y="5000636"/>
            <a:ext cx="2499402" cy="369332"/>
          </a:xfrm>
          <a:prstGeom prst="rect">
            <a:avLst/>
          </a:prstGeom>
        </p:spPr>
        <p:txBody>
          <a:bodyPr wrap="none">
            <a:spAutoFit/>
          </a:bodyPr>
          <a:lstStyle/>
          <a:p>
            <a:r>
              <a:rPr lang="tr-TR" dirty="0" smtClean="0"/>
              <a:t>Beypazarı ilçe merkezi</a:t>
            </a:r>
            <a:endParaRPr lang="tr-TR" dirty="0"/>
          </a:p>
        </p:txBody>
      </p:sp>
      <p:pic>
        <p:nvPicPr>
          <p:cNvPr id="1027" name="Picture 2" descr="H:\bindallı\tara0002.jpg"/>
          <p:cNvPicPr>
            <a:picLocks noChangeAspect="1" noChangeArrowheads="1"/>
          </p:cNvPicPr>
          <p:nvPr/>
        </p:nvPicPr>
        <p:blipFill>
          <a:blip r:embed="rId3"/>
          <a:srcRect/>
          <a:stretch>
            <a:fillRect/>
          </a:stretch>
        </p:blipFill>
        <p:spPr bwMode="auto">
          <a:xfrm>
            <a:off x="5643570" y="914492"/>
            <a:ext cx="2857520" cy="4428066"/>
          </a:xfrm>
          <a:prstGeom prst="rect">
            <a:avLst/>
          </a:prstGeom>
          <a:noFill/>
          <a:ln w="9525">
            <a:noFill/>
            <a:miter lim="800000"/>
            <a:headEnd/>
            <a:tailEnd/>
          </a:ln>
        </p:spPr>
      </p:pic>
      <p:sp>
        <p:nvSpPr>
          <p:cNvPr id="7" name="6 Dikdörtgen"/>
          <p:cNvSpPr/>
          <p:nvPr/>
        </p:nvSpPr>
        <p:spPr>
          <a:xfrm>
            <a:off x="5214942" y="5429264"/>
            <a:ext cx="3715120" cy="369332"/>
          </a:xfrm>
          <a:prstGeom prst="rect">
            <a:avLst/>
          </a:prstGeom>
        </p:spPr>
        <p:txBody>
          <a:bodyPr wrap="none">
            <a:spAutoFit/>
          </a:bodyPr>
          <a:lstStyle/>
          <a:p>
            <a:r>
              <a:rPr lang="tr-TR" dirty="0" smtClean="0"/>
              <a:t>Elbise Bindallı(</a:t>
            </a:r>
            <a:r>
              <a:rPr lang="tr-TR" dirty="0" err="1" smtClean="0"/>
              <a:t>Tahtaörencik</a:t>
            </a:r>
            <a:r>
              <a:rPr lang="tr-TR" dirty="0" smtClean="0"/>
              <a:t> köyü)</a:t>
            </a:r>
            <a:endParaRPr lang="tr-T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Bindallı</a:t>
            </a:r>
            <a:endParaRPr lang="tr-TR" dirty="0"/>
          </a:p>
        </p:txBody>
      </p:sp>
      <p:sp>
        <p:nvSpPr>
          <p:cNvPr id="3" name="2 Metin Yer Tutucusu"/>
          <p:cNvSpPr>
            <a:spLocks noGrp="1"/>
          </p:cNvSpPr>
          <p:nvPr>
            <p:ph type="body" sz="quarter" idx="13"/>
          </p:nvPr>
        </p:nvSpPr>
        <p:spPr>
          <a:xfrm>
            <a:off x="2285984" y="6000768"/>
            <a:ext cx="4071966" cy="407682"/>
          </a:xfrm>
        </p:spPr>
        <p:txBody>
          <a:bodyPr/>
          <a:lstStyle/>
          <a:p>
            <a:r>
              <a:rPr lang="tr-TR" dirty="0" smtClean="0">
                <a:solidFill>
                  <a:schemeClr val="tx1"/>
                </a:solidFill>
              </a:rPr>
              <a:t>Türk Hamam Müzesi /Beypazarı</a:t>
            </a:r>
            <a:endParaRPr lang="tr-TR" dirty="0">
              <a:solidFill>
                <a:schemeClr val="tx1"/>
              </a:solidFill>
            </a:endParaRPr>
          </a:p>
        </p:txBody>
      </p:sp>
      <p:pic>
        <p:nvPicPr>
          <p:cNvPr id="1028" name="Picture 4"/>
          <p:cNvPicPr>
            <a:picLocks noChangeAspect="1" noChangeArrowheads="1"/>
          </p:cNvPicPr>
          <p:nvPr/>
        </p:nvPicPr>
        <p:blipFill>
          <a:blip r:embed="rId2" cstate="print"/>
          <a:srcRect/>
          <a:stretch>
            <a:fillRect/>
          </a:stretch>
        </p:blipFill>
        <p:spPr bwMode="auto">
          <a:xfrm>
            <a:off x="1214414" y="1285860"/>
            <a:ext cx="2609420" cy="4275534"/>
          </a:xfrm>
          <a:prstGeom prst="rect">
            <a:avLst/>
          </a:prstGeom>
          <a:noFill/>
          <a:ln w="9525">
            <a:noFill/>
            <a:miter lim="800000"/>
            <a:headEnd/>
            <a:tailEnd/>
          </a:ln>
          <a:effectLst/>
        </p:spPr>
      </p:pic>
      <p:pic>
        <p:nvPicPr>
          <p:cNvPr id="1030" name="Picture 6"/>
          <p:cNvPicPr>
            <a:picLocks noChangeAspect="1" noChangeArrowheads="1"/>
          </p:cNvPicPr>
          <p:nvPr/>
        </p:nvPicPr>
        <p:blipFill>
          <a:blip r:embed="rId3" cstate="print"/>
          <a:srcRect/>
          <a:stretch>
            <a:fillRect/>
          </a:stretch>
        </p:blipFill>
        <p:spPr bwMode="auto">
          <a:xfrm>
            <a:off x="5357818" y="1714488"/>
            <a:ext cx="2382277" cy="39445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14290"/>
            <a:ext cx="5857884" cy="642942"/>
          </a:xfrm>
        </p:spPr>
        <p:txBody>
          <a:bodyPr/>
          <a:lstStyle/>
          <a:p>
            <a:r>
              <a:rPr lang="tr-TR" dirty="0" smtClean="0"/>
              <a:t>Tiftik Çorap</a:t>
            </a:r>
            <a:endParaRPr lang="tr-TR" dirty="0"/>
          </a:p>
        </p:txBody>
      </p:sp>
      <p:sp>
        <p:nvSpPr>
          <p:cNvPr id="3" name="2 Metin Yer Tutucusu"/>
          <p:cNvSpPr>
            <a:spLocks noGrp="1"/>
          </p:cNvSpPr>
          <p:nvPr>
            <p:ph type="body" sz="quarter" idx="13"/>
          </p:nvPr>
        </p:nvSpPr>
        <p:spPr/>
        <p:txBody>
          <a:bodyPr/>
          <a:lstStyle/>
          <a:p>
            <a:endParaRPr lang="tr-TR"/>
          </a:p>
        </p:txBody>
      </p:sp>
      <p:pic>
        <p:nvPicPr>
          <p:cNvPr id="4" name="3 Resim" descr="C:\Users\zeynep\Pictures\Feryal\20150724_140426.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181118" y="1890527"/>
            <a:ext cx="2933360" cy="1724025"/>
          </a:xfrm>
          <a:prstGeom prst="rect">
            <a:avLst/>
          </a:prstGeom>
          <a:noFill/>
          <a:ln>
            <a:noFill/>
          </a:ln>
        </p:spPr>
      </p:pic>
      <p:sp>
        <p:nvSpPr>
          <p:cNvPr id="2049" name="Rectangle 1"/>
          <p:cNvSpPr>
            <a:spLocks noChangeArrowheads="1"/>
          </p:cNvSpPr>
          <p:nvPr/>
        </p:nvSpPr>
        <p:spPr bwMode="auto">
          <a:xfrm>
            <a:off x="428596" y="4429132"/>
            <a:ext cx="2286016"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Kartal tırnağı</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5 Resim" descr="C:\Users\zeynep\Pictures\Feryal\20150728_103949.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6586369" y="3986399"/>
            <a:ext cx="2329243" cy="1500198"/>
          </a:xfrm>
          <a:prstGeom prst="rect">
            <a:avLst/>
          </a:prstGeom>
          <a:noFill/>
          <a:ln>
            <a:noFill/>
          </a:ln>
        </p:spPr>
      </p:pic>
      <p:sp>
        <p:nvSpPr>
          <p:cNvPr id="2050" name="Rectangle 2"/>
          <p:cNvSpPr>
            <a:spLocks noChangeArrowheads="1"/>
          </p:cNvSpPr>
          <p:nvPr/>
        </p:nvSpPr>
        <p:spPr bwMode="auto">
          <a:xfrm>
            <a:off x="6500826" y="6000768"/>
            <a:ext cx="2000264"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Öküz sidiği</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7 Resim" descr="C:\Users\zeynep\Desktop\fengere kazan foto\resim-kazan\image-3.jpg"/>
          <p:cNvPicPr/>
          <p:nvPr/>
        </p:nvPicPr>
        <p:blipFill>
          <a:blip r:embed="rId4"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3019408" y="3981460"/>
            <a:ext cx="2462242" cy="2357454"/>
          </a:xfrm>
          <a:prstGeom prst="rect">
            <a:avLst/>
          </a:prstGeom>
          <a:noFill/>
          <a:ln>
            <a:noFill/>
          </a:ln>
        </p:spPr>
      </p:pic>
      <p:pic>
        <p:nvPicPr>
          <p:cNvPr id="9" name="8 Resim" descr="C:\Users\zeynep\Desktop\fengere kazan foto\resim-kazan\image-1.jpg"/>
          <p:cNvPicPr/>
          <p:nvPr/>
        </p:nvPicPr>
        <p:blipFill>
          <a:blip r:embed="rId5"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rot="5400000">
            <a:off x="4504312" y="924920"/>
            <a:ext cx="2564267" cy="1857388"/>
          </a:xfrm>
          <a:prstGeom prst="rect">
            <a:avLst/>
          </a:prstGeom>
          <a:noFill/>
          <a:ln>
            <a:noFill/>
          </a:ln>
        </p:spPr>
      </p:pic>
      <p:sp>
        <p:nvSpPr>
          <p:cNvPr id="2051" name="Rectangle 3"/>
          <p:cNvSpPr>
            <a:spLocks noChangeArrowheads="1"/>
          </p:cNvSpPr>
          <p:nvPr/>
        </p:nvSpPr>
        <p:spPr bwMode="auto">
          <a:xfrm>
            <a:off x="4071934" y="3357562"/>
            <a:ext cx="321471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Subay Cimciği</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2" name="Rectangle 4"/>
          <p:cNvSpPr>
            <a:spLocks noChangeArrowheads="1"/>
          </p:cNvSpPr>
          <p:nvPr/>
        </p:nvSpPr>
        <p:spPr bwMode="auto">
          <a:xfrm>
            <a:off x="2285984" y="6429396"/>
            <a:ext cx="3857652"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Midye kabuğu</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Tiftik Şal</a:t>
            </a:r>
            <a:endParaRPr lang="tr-TR" dirty="0"/>
          </a:p>
        </p:txBody>
      </p:sp>
      <p:sp>
        <p:nvSpPr>
          <p:cNvPr id="3" name="2 Metin Yer Tutucusu"/>
          <p:cNvSpPr>
            <a:spLocks noGrp="1"/>
          </p:cNvSpPr>
          <p:nvPr>
            <p:ph type="body" sz="quarter" idx="13"/>
          </p:nvPr>
        </p:nvSpPr>
        <p:spPr/>
        <p:txBody>
          <a:bodyPr/>
          <a:lstStyle/>
          <a:p>
            <a:endParaRPr lang="tr-TR"/>
          </a:p>
        </p:txBody>
      </p:sp>
      <p:pic>
        <p:nvPicPr>
          <p:cNvPr id="2050" name="Picture 2" descr="C:\Users\Kullanıcı123\Desktop\Yeni klasör\IMG_0010.JPG"/>
          <p:cNvPicPr>
            <a:picLocks noChangeAspect="1" noChangeArrowheads="1"/>
          </p:cNvPicPr>
          <p:nvPr/>
        </p:nvPicPr>
        <p:blipFill>
          <a:blip r:embed="rId2" cstate="print"/>
          <a:srcRect l="5618" r="4494"/>
          <a:stretch>
            <a:fillRect/>
          </a:stretch>
        </p:blipFill>
        <p:spPr bwMode="auto">
          <a:xfrm>
            <a:off x="1857356" y="1142984"/>
            <a:ext cx="5715040" cy="476858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Tiftik Hırka</a:t>
            </a:r>
            <a:endParaRPr lang="tr-TR" dirty="0"/>
          </a:p>
        </p:txBody>
      </p:sp>
      <p:sp>
        <p:nvSpPr>
          <p:cNvPr id="3" name="2 Metin Yer Tutucusu"/>
          <p:cNvSpPr>
            <a:spLocks noGrp="1"/>
          </p:cNvSpPr>
          <p:nvPr>
            <p:ph type="body" sz="quarter" idx="13"/>
          </p:nvPr>
        </p:nvSpPr>
        <p:spPr/>
        <p:txBody>
          <a:bodyPr/>
          <a:lstStyle/>
          <a:p>
            <a:endParaRPr lang="tr-TR"/>
          </a:p>
        </p:txBody>
      </p:sp>
      <p:pic>
        <p:nvPicPr>
          <p:cNvPr id="5" name="Picture 2" descr="C:\Users\Kullanıcı123\Desktop\ato ürün\IMG_4037.JPG"/>
          <p:cNvPicPr>
            <a:picLocks noChangeAspect="1" noChangeArrowheads="1"/>
          </p:cNvPicPr>
          <p:nvPr/>
        </p:nvPicPr>
        <p:blipFill>
          <a:blip r:embed="rId2" cstate="print"/>
          <a:srcRect l="20683" t="1551" r="17266"/>
          <a:stretch>
            <a:fillRect/>
          </a:stretch>
        </p:blipFill>
        <p:spPr bwMode="auto">
          <a:xfrm>
            <a:off x="2643174" y="1571612"/>
            <a:ext cx="4286280" cy="4533722"/>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571480"/>
            <a:ext cx="8497092" cy="616455"/>
          </a:xfrm>
        </p:spPr>
        <p:txBody>
          <a:bodyPr/>
          <a:lstStyle/>
          <a:p>
            <a:r>
              <a:rPr lang="tr-TR" sz="3600" dirty="0" smtClean="0">
                <a:solidFill>
                  <a:srgbClr val="7030A0"/>
                </a:solidFill>
              </a:rPr>
              <a:t>Ankara İline Özgü Ürünlerin</a:t>
            </a:r>
            <a:br>
              <a:rPr lang="tr-TR" sz="3600" dirty="0" smtClean="0">
                <a:solidFill>
                  <a:srgbClr val="7030A0"/>
                </a:solidFill>
              </a:rPr>
            </a:br>
            <a:r>
              <a:rPr lang="tr-TR" sz="3600" dirty="0" smtClean="0">
                <a:solidFill>
                  <a:srgbClr val="7030A0"/>
                </a:solidFill>
              </a:rPr>
              <a:t>Coğrafi İşaret Durumu</a:t>
            </a:r>
            <a:r>
              <a:rPr lang="tr-TR" sz="2800" dirty="0" smtClean="0"/>
              <a:t/>
            </a:r>
            <a:br>
              <a:rPr lang="tr-TR" sz="2800" dirty="0" smtClean="0"/>
            </a:br>
            <a:endParaRPr lang="tr-TR" sz="2800" dirty="0"/>
          </a:p>
        </p:txBody>
      </p:sp>
      <p:sp>
        <p:nvSpPr>
          <p:cNvPr id="3" name="2 Metin Yer Tutucusu"/>
          <p:cNvSpPr>
            <a:spLocks noGrp="1"/>
          </p:cNvSpPr>
          <p:nvPr>
            <p:ph type="body" sz="quarter" idx="13"/>
          </p:nvPr>
        </p:nvSpPr>
        <p:spPr>
          <a:xfrm>
            <a:off x="323850" y="1071546"/>
            <a:ext cx="8496300" cy="119692"/>
          </a:xfrm>
        </p:spPr>
        <p:txBody>
          <a:bodyPr/>
          <a:lstStyle/>
          <a:p>
            <a:pPr algn="ctr"/>
            <a:endParaRPr lang="tr-TR" sz="2800" dirty="0" smtClean="0">
              <a:solidFill>
                <a:schemeClr val="accent5">
                  <a:lumMod val="75000"/>
                </a:schemeClr>
              </a:solidFill>
            </a:endParaRPr>
          </a:p>
          <a:p>
            <a:pPr algn="ctr"/>
            <a:endParaRPr lang="tr-TR" sz="2800" dirty="0" smtClean="0">
              <a:solidFill>
                <a:schemeClr val="accent5">
                  <a:lumMod val="75000"/>
                </a:schemeClr>
              </a:solidFill>
            </a:endParaRPr>
          </a:p>
          <a:p>
            <a:pPr algn="ctr"/>
            <a:r>
              <a:rPr lang="tr-TR" sz="2800" dirty="0" smtClean="0">
                <a:solidFill>
                  <a:schemeClr val="accent5">
                    <a:lumMod val="75000"/>
                  </a:schemeClr>
                </a:solidFill>
              </a:rPr>
              <a:t>Coğrafi İşaret Tescilini alan ürünler;</a:t>
            </a:r>
            <a:endParaRPr lang="tr-TR" dirty="0" smtClean="0">
              <a:solidFill>
                <a:schemeClr val="tx2">
                  <a:lumMod val="75000"/>
                </a:schemeClr>
              </a:solidFill>
            </a:endParaRPr>
          </a:p>
          <a:p>
            <a:pPr algn="ctr"/>
            <a:endParaRPr lang="tr-TR" dirty="0" smtClean="0">
              <a:solidFill>
                <a:schemeClr val="tx2">
                  <a:lumMod val="75000"/>
                </a:schemeClr>
              </a:solidFill>
            </a:endParaRPr>
          </a:p>
          <a:p>
            <a:pPr algn="ctr"/>
            <a:r>
              <a:rPr lang="tr-TR" dirty="0" smtClean="0">
                <a:solidFill>
                  <a:schemeClr val="tx2">
                    <a:lumMod val="75000"/>
                  </a:schemeClr>
                </a:solidFill>
              </a:rPr>
              <a:t>Kalecik Karası Üzümü 2005</a:t>
            </a:r>
          </a:p>
          <a:p>
            <a:pPr algn="ctr"/>
            <a:r>
              <a:rPr lang="tr-TR" dirty="0" smtClean="0">
                <a:solidFill>
                  <a:schemeClr val="tx2">
                    <a:lumMod val="75000"/>
                  </a:schemeClr>
                </a:solidFill>
              </a:rPr>
              <a:t>Çubuk Turşusu 2006</a:t>
            </a:r>
          </a:p>
          <a:p>
            <a:pPr algn="ctr"/>
            <a:r>
              <a:rPr lang="tr-TR" dirty="0" smtClean="0">
                <a:solidFill>
                  <a:schemeClr val="tx2">
                    <a:lumMod val="75000"/>
                  </a:schemeClr>
                </a:solidFill>
              </a:rPr>
              <a:t>Beypazarı Kurusu 2009</a:t>
            </a:r>
          </a:p>
          <a:p>
            <a:endParaRPr lang="tr-TR" dirty="0" smtClean="0"/>
          </a:p>
          <a:p>
            <a:endParaRPr lang="tr-TR" dirty="0" smtClean="0"/>
          </a:p>
          <a:p>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quarter" idx="13"/>
          </p:nvPr>
        </p:nvSpPr>
        <p:spPr/>
        <p:txBody>
          <a:bodyPr/>
          <a:lstStyle/>
          <a:p>
            <a:endParaRPr lang="en-US"/>
          </a:p>
        </p:txBody>
      </p:sp>
      <p:pic>
        <p:nvPicPr>
          <p:cNvPr id="16" name="_effect" descr="C:\Users\marc.h\Desktop\Schatten-TEST.png"/>
          <p:cNvPicPr>
            <a:picLocks noChangeAspect="1" noChangeArrowheads="1"/>
          </p:cNvPicPr>
          <p:nvPr/>
        </p:nvPicPr>
        <p:blipFill>
          <a:blip r:embed="rId2" cstate="print"/>
          <a:srcRect/>
          <a:stretch>
            <a:fillRect/>
          </a:stretch>
        </p:blipFill>
        <p:spPr bwMode="gray">
          <a:xfrm>
            <a:off x="2713646" y="4659229"/>
            <a:ext cx="3691586" cy="362139"/>
          </a:xfrm>
          <a:prstGeom prst="rect">
            <a:avLst/>
          </a:prstGeom>
          <a:noFill/>
        </p:spPr>
      </p:pic>
      <p:sp>
        <p:nvSpPr>
          <p:cNvPr id="17" name="Freeform 9"/>
          <p:cNvSpPr>
            <a:spLocks/>
          </p:cNvSpPr>
          <p:nvPr/>
        </p:nvSpPr>
        <p:spPr bwMode="gray">
          <a:xfrm>
            <a:off x="3087688" y="1925638"/>
            <a:ext cx="2967038" cy="3173413"/>
          </a:xfrm>
          <a:custGeom>
            <a:avLst/>
            <a:gdLst/>
            <a:ahLst/>
            <a:cxnLst>
              <a:cxn ang="0">
                <a:pos x="2089" y="1419"/>
              </a:cxn>
              <a:cxn ang="0">
                <a:pos x="2401" y="1419"/>
              </a:cxn>
              <a:cxn ang="0">
                <a:pos x="1200" y="0"/>
              </a:cxn>
              <a:cxn ang="0">
                <a:pos x="0" y="1419"/>
              </a:cxn>
              <a:cxn ang="0">
                <a:pos x="311" y="1419"/>
              </a:cxn>
              <a:cxn ang="0">
                <a:pos x="204" y="2827"/>
              </a:cxn>
              <a:cxn ang="0">
                <a:pos x="347" y="2861"/>
              </a:cxn>
              <a:cxn ang="0">
                <a:pos x="959" y="3659"/>
              </a:cxn>
              <a:cxn ang="0">
                <a:pos x="1159" y="1419"/>
              </a:cxn>
              <a:cxn ang="0">
                <a:pos x="1241" y="1419"/>
              </a:cxn>
              <a:cxn ang="0">
                <a:pos x="1441" y="3659"/>
              </a:cxn>
              <a:cxn ang="0">
                <a:pos x="2053" y="2861"/>
              </a:cxn>
              <a:cxn ang="0">
                <a:pos x="2196" y="2827"/>
              </a:cxn>
              <a:cxn ang="0">
                <a:pos x="2089" y="1419"/>
              </a:cxn>
            </a:cxnLst>
            <a:rect l="0" t="0" r="r" b="b"/>
            <a:pathLst>
              <a:path w="2401" h="4049">
                <a:moveTo>
                  <a:pt x="2089" y="1419"/>
                </a:moveTo>
                <a:cubicBezTo>
                  <a:pt x="2401" y="1419"/>
                  <a:pt x="2401" y="1419"/>
                  <a:pt x="2401" y="1419"/>
                </a:cubicBezTo>
                <a:cubicBezTo>
                  <a:pt x="1200" y="0"/>
                  <a:pt x="1200" y="0"/>
                  <a:pt x="1200" y="0"/>
                </a:cubicBezTo>
                <a:cubicBezTo>
                  <a:pt x="0" y="1419"/>
                  <a:pt x="0" y="1419"/>
                  <a:pt x="0" y="1419"/>
                </a:cubicBezTo>
                <a:cubicBezTo>
                  <a:pt x="311" y="1419"/>
                  <a:pt x="311" y="1419"/>
                  <a:pt x="311" y="1419"/>
                </a:cubicBezTo>
                <a:cubicBezTo>
                  <a:pt x="311" y="1419"/>
                  <a:pt x="319" y="2587"/>
                  <a:pt x="204" y="2827"/>
                </a:cubicBezTo>
                <a:cubicBezTo>
                  <a:pt x="251" y="2826"/>
                  <a:pt x="299" y="2837"/>
                  <a:pt x="347" y="2861"/>
                </a:cubicBezTo>
                <a:cubicBezTo>
                  <a:pt x="571" y="2971"/>
                  <a:pt x="689" y="4049"/>
                  <a:pt x="959" y="3659"/>
                </a:cubicBezTo>
                <a:cubicBezTo>
                  <a:pt x="1077" y="3488"/>
                  <a:pt x="1159" y="1419"/>
                  <a:pt x="1159" y="1419"/>
                </a:cubicBezTo>
                <a:cubicBezTo>
                  <a:pt x="1241" y="1419"/>
                  <a:pt x="1241" y="1419"/>
                  <a:pt x="1241" y="1419"/>
                </a:cubicBezTo>
                <a:cubicBezTo>
                  <a:pt x="1241" y="1419"/>
                  <a:pt x="1323" y="3488"/>
                  <a:pt x="1441" y="3659"/>
                </a:cubicBezTo>
                <a:cubicBezTo>
                  <a:pt x="1711" y="4049"/>
                  <a:pt x="1829" y="2971"/>
                  <a:pt x="2053" y="2861"/>
                </a:cubicBezTo>
                <a:cubicBezTo>
                  <a:pt x="2102" y="2837"/>
                  <a:pt x="2149" y="2826"/>
                  <a:pt x="2196" y="2827"/>
                </a:cubicBezTo>
                <a:cubicBezTo>
                  <a:pt x="2082" y="2587"/>
                  <a:pt x="2089" y="1419"/>
                  <a:pt x="2089" y="1419"/>
                </a:cubicBezTo>
                <a:close/>
              </a:path>
            </a:pathLst>
          </a:custGeom>
          <a:gradFill>
            <a:gsLst>
              <a:gs pos="0">
                <a:srgbClr val="969696"/>
              </a:gs>
              <a:gs pos="100000">
                <a:srgbClr val="D7D7D7"/>
              </a:gs>
            </a:gsLst>
            <a:lin ang="5400000" scaled="1"/>
          </a:gra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18" name="_effect" descr="C:\Users\marc.h\Desktop\Schatten-TEST.png"/>
          <p:cNvPicPr>
            <a:picLocks noChangeAspect="1" noChangeArrowheads="1"/>
          </p:cNvPicPr>
          <p:nvPr/>
        </p:nvPicPr>
        <p:blipFill>
          <a:blip r:embed="rId3" cstate="print"/>
          <a:srcRect/>
          <a:stretch>
            <a:fillRect/>
          </a:stretch>
        </p:blipFill>
        <p:spPr bwMode="gray">
          <a:xfrm>
            <a:off x="6114360" y="4863527"/>
            <a:ext cx="2330675" cy="351259"/>
          </a:xfrm>
          <a:prstGeom prst="rect">
            <a:avLst/>
          </a:prstGeom>
          <a:noFill/>
        </p:spPr>
      </p:pic>
      <p:pic>
        <p:nvPicPr>
          <p:cNvPr id="19" name="_effect" descr="C:\Users\marc.h\Desktop\Schatten-TEST.png"/>
          <p:cNvPicPr>
            <a:picLocks noChangeAspect="1" noChangeArrowheads="1"/>
          </p:cNvPicPr>
          <p:nvPr/>
        </p:nvPicPr>
        <p:blipFill>
          <a:blip r:embed="rId3" cstate="print"/>
          <a:srcRect/>
          <a:stretch>
            <a:fillRect/>
          </a:stretch>
        </p:blipFill>
        <p:spPr bwMode="gray">
          <a:xfrm>
            <a:off x="949272" y="4826371"/>
            <a:ext cx="2330675" cy="351259"/>
          </a:xfrm>
          <a:prstGeom prst="rect">
            <a:avLst/>
          </a:prstGeom>
          <a:noFill/>
        </p:spPr>
      </p:pic>
      <p:sp>
        <p:nvSpPr>
          <p:cNvPr id="20" name="Rechteck 27"/>
          <p:cNvSpPr/>
          <p:nvPr/>
        </p:nvSpPr>
        <p:spPr bwMode="gray">
          <a:xfrm>
            <a:off x="740051" y="5054391"/>
            <a:ext cx="2305879" cy="968042"/>
          </a:xfrm>
          <a:prstGeom prst="rect">
            <a:avLst/>
          </a:prstGeom>
        </p:spPr>
        <p:txBody>
          <a:bodyPr wrap="square" lIns="0" tIns="90000" rIns="0" bIns="0">
            <a:spAutoFit/>
          </a:bodyPr>
          <a:lstStyle/>
          <a:p>
            <a:pPr marL="180000" indent="-180000" algn="ctr">
              <a:lnSpc>
                <a:spcPct val="95000"/>
              </a:lnSpc>
              <a:spcAft>
                <a:spcPts val="800"/>
              </a:spcAft>
              <a:defRPr/>
            </a:pPr>
            <a:r>
              <a:rPr lang="tr-TR" sz="2000" b="1" dirty="0">
                <a:solidFill>
                  <a:prstClr val="black"/>
                </a:solidFill>
              </a:rPr>
              <a:t>Geleneksel bilginin kullanılması</a:t>
            </a:r>
          </a:p>
        </p:txBody>
      </p:sp>
      <p:sp>
        <p:nvSpPr>
          <p:cNvPr id="21" name="Rechteck 29"/>
          <p:cNvSpPr/>
          <p:nvPr/>
        </p:nvSpPr>
        <p:spPr bwMode="gray">
          <a:xfrm>
            <a:off x="6123361" y="5054391"/>
            <a:ext cx="2305879" cy="968042"/>
          </a:xfrm>
          <a:prstGeom prst="rect">
            <a:avLst/>
          </a:prstGeom>
        </p:spPr>
        <p:txBody>
          <a:bodyPr wrap="square" lIns="0" tIns="90000" rIns="0" bIns="0">
            <a:spAutoFit/>
          </a:bodyPr>
          <a:lstStyle/>
          <a:p>
            <a:pPr marL="180000" indent="-180000" algn="ctr">
              <a:lnSpc>
                <a:spcPct val="95000"/>
              </a:lnSpc>
              <a:spcAft>
                <a:spcPts val="800"/>
              </a:spcAft>
              <a:defRPr/>
            </a:pPr>
            <a:r>
              <a:rPr lang="tr-TR" sz="2000" b="1" dirty="0">
                <a:solidFill>
                  <a:prstClr val="black"/>
                </a:solidFill>
              </a:rPr>
              <a:t>Hammaddenin çeşitli tekniklerle işlenmesi</a:t>
            </a:r>
          </a:p>
        </p:txBody>
      </p:sp>
      <p:sp>
        <p:nvSpPr>
          <p:cNvPr id="22" name="Rechteck 37"/>
          <p:cNvSpPr/>
          <p:nvPr/>
        </p:nvSpPr>
        <p:spPr bwMode="gray">
          <a:xfrm>
            <a:off x="3416576" y="1549191"/>
            <a:ext cx="2305879" cy="383267"/>
          </a:xfrm>
          <a:prstGeom prst="rect">
            <a:avLst/>
          </a:prstGeom>
        </p:spPr>
        <p:txBody>
          <a:bodyPr wrap="square" lIns="0" tIns="0" rIns="0" bIns="90000">
            <a:spAutoFit/>
          </a:bodyPr>
          <a:lstStyle/>
          <a:p>
            <a:pPr marL="180000" indent="-180000" algn="ctr">
              <a:lnSpc>
                <a:spcPct val="95000"/>
              </a:lnSpc>
              <a:spcAft>
                <a:spcPts val="800"/>
              </a:spcAft>
              <a:defRPr/>
            </a:pPr>
            <a:r>
              <a:rPr lang="tr-TR" sz="2000" b="1" dirty="0">
                <a:solidFill>
                  <a:prstClr val="black"/>
                </a:solidFill>
              </a:rPr>
              <a:t>El sanatı ürünü</a:t>
            </a:r>
          </a:p>
        </p:txBody>
      </p:sp>
      <p:sp>
        <p:nvSpPr>
          <p:cNvPr id="23" name="Rechteck 38"/>
          <p:cNvSpPr/>
          <p:nvPr/>
        </p:nvSpPr>
        <p:spPr bwMode="gray">
          <a:xfrm rot="16200000">
            <a:off x="3193772" y="3593533"/>
            <a:ext cx="1480938" cy="263149"/>
          </a:xfrm>
          <a:prstGeom prst="rect">
            <a:avLst/>
          </a:prstGeom>
        </p:spPr>
        <p:txBody>
          <a:bodyPr wrap="square" lIns="0" tIns="0" rIns="90000" bIns="0" anchor="ctr" anchorCtr="0">
            <a:spAutoFit/>
          </a:bodyPr>
          <a:lstStyle/>
          <a:p>
            <a:pPr marL="180000" indent="-180000">
              <a:lnSpc>
                <a:spcPct val="95000"/>
              </a:lnSpc>
              <a:spcAft>
                <a:spcPts val="800"/>
              </a:spcAft>
              <a:defRPr/>
            </a:pPr>
            <a:r>
              <a:rPr lang="tr-TR" dirty="0">
                <a:solidFill>
                  <a:srgbClr val="000000"/>
                </a:solidFill>
              </a:rPr>
              <a:t>Geleneksellik</a:t>
            </a:r>
            <a:endParaRPr lang="en-GB" dirty="0">
              <a:solidFill>
                <a:srgbClr val="000000"/>
              </a:solidFill>
            </a:endParaRPr>
          </a:p>
        </p:txBody>
      </p:sp>
      <p:sp>
        <p:nvSpPr>
          <p:cNvPr id="24" name="Rechteck 39"/>
          <p:cNvSpPr/>
          <p:nvPr/>
        </p:nvSpPr>
        <p:spPr bwMode="gray">
          <a:xfrm rot="16200000">
            <a:off x="4451074" y="3593534"/>
            <a:ext cx="1480938" cy="263148"/>
          </a:xfrm>
          <a:prstGeom prst="rect">
            <a:avLst/>
          </a:prstGeom>
        </p:spPr>
        <p:txBody>
          <a:bodyPr wrap="square" lIns="0" tIns="0" rIns="90000" bIns="0" anchor="ctr" anchorCtr="0">
            <a:spAutoFit/>
          </a:bodyPr>
          <a:lstStyle/>
          <a:p>
            <a:pPr marL="180000" indent="-180000" algn="r">
              <a:lnSpc>
                <a:spcPct val="95000"/>
              </a:lnSpc>
              <a:spcAft>
                <a:spcPts val="800"/>
              </a:spcAft>
              <a:defRPr/>
            </a:pPr>
            <a:r>
              <a:rPr lang="tr-TR" dirty="0">
                <a:solidFill>
                  <a:srgbClr val="000000"/>
                </a:solidFill>
              </a:rPr>
              <a:t>Hammadde</a:t>
            </a:r>
            <a:endParaRPr lang="en-GB" dirty="0">
              <a:solidFill>
                <a:srgbClr val="000000"/>
              </a:solidFill>
            </a:endParaRPr>
          </a:p>
        </p:txBody>
      </p:sp>
      <p:sp>
        <p:nvSpPr>
          <p:cNvPr id="25" name="Freeform 6"/>
          <p:cNvSpPr>
            <a:spLocks/>
          </p:cNvSpPr>
          <p:nvPr/>
        </p:nvSpPr>
        <p:spPr bwMode="gray">
          <a:xfrm>
            <a:off x="1249363" y="4141788"/>
            <a:ext cx="2090738" cy="877888"/>
          </a:xfrm>
          <a:custGeom>
            <a:avLst/>
            <a:gdLst/>
            <a:ahLst/>
            <a:cxnLst>
              <a:cxn ang="0">
                <a:pos x="1026" y="1120"/>
              </a:cxn>
              <a:cxn ang="0">
                <a:pos x="1693" y="0"/>
              </a:cxn>
              <a:cxn ang="0">
                <a:pos x="804" y="23"/>
              </a:cxn>
              <a:cxn ang="0">
                <a:pos x="0" y="1120"/>
              </a:cxn>
              <a:cxn ang="0">
                <a:pos x="1026" y="1120"/>
              </a:cxn>
            </a:cxnLst>
            <a:rect l="0" t="0" r="r" b="b"/>
            <a:pathLst>
              <a:path w="1693" h="1120">
                <a:moveTo>
                  <a:pt x="1026" y="1120"/>
                </a:moveTo>
                <a:cubicBezTo>
                  <a:pt x="1056" y="367"/>
                  <a:pt x="1431" y="4"/>
                  <a:pt x="1693" y="0"/>
                </a:cubicBezTo>
                <a:cubicBezTo>
                  <a:pt x="1693" y="0"/>
                  <a:pt x="928" y="1"/>
                  <a:pt x="804" y="23"/>
                </a:cubicBezTo>
                <a:cubicBezTo>
                  <a:pt x="468" y="83"/>
                  <a:pt x="28" y="575"/>
                  <a:pt x="0" y="1120"/>
                </a:cubicBezTo>
                <a:lnTo>
                  <a:pt x="1026" y="1120"/>
                </a:lnTo>
                <a:close/>
              </a:path>
            </a:pathLst>
          </a:custGeom>
          <a:gradFill>
            <a:gsLst>
              <a:gs pos="0">
                <a:srgbClr val="D7D7D7"/>
              </a:gs>
              <a:gs pos="100000">
                <a:srgbClr val="AFAFAF"/>
              </a:gs>
            </a:gsLst>
            <a:lin ang="5400000" scaled="1"/>
          </a:gra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6" name="Freeform 7"/>
          <p:cNvSpPr>
            <a:spLocks/>
          </p:cNvSpPr>
          <p:nvPr/>
        </p:nvSpPr>
        <p:spPr bwMode="gray">
          <a:xfrm>
            <a:off x="2692400" y="4140200"/>
            <a:ext cx="1436688" cy="719138"/>
          </a:xfrm>
          <a:custGeom>
            <a:avLst/>
            <a:gdLst/>
            <a:ahLst/>
            <a:cxnLst>
              <a:cxn ang="0">
                <a:pos x="667" y="35"/>
              </a:cxn>
              <a:cxn ang="0">
                <a:pos x="524" y="1"/>
              </a:cxn>
              <a:cxn ang="0">
                <a:pos x="0" y="464"/>
              </a:cxn>
              <a:cxn ang="0">
                <a:pos x="66" y="698"/>
              </a:cxn>
              <a:cxn ang="0">
                <a:pos x="150" y="917"/>
              </a:cxn>
              <a:cxn ang="0">
                <a:pos x="1163" y="917"/>
              </a:cxn>
              <a:cxn ang="0">
                <a:pos x="1163" y="917"/>
              </a:cxn>
              <a:cxn ang="0">
                <a:pos x="667" y="35"/>
              </a:cxn>
            </a:cxnLst>
            <a:rect l="0" t="0" r="r" b="b"/>
            <a:pathLst>
              <a:path w="1163" h="917">
                <a:moveTo>
                  <a:pt x="667" y="35"/>
                </a:moveTo>
                <a:cubicBezTo>
                  <a:pt x="619" y="11"/>
                  <a:pt x="571" y="0"/>
                  <a:pt x="524" y="1"/>
                </a:cubicBezTo>
                <a:cubicBezTo>
                  <a:pt x="356" y="3"/>
                  <a:pt x="140" y="155"/>
                  <a:pt x="0" y="464"/>
                </a:cubicBezTo>
                <a:cubicBezTo>
                  <a:pt x="24" y="545"/>
                  <a:pt x="46" y="627"/>
                  <a:pt x="66" y="698"/>
                </a:cubicBezTo>
                <a:cubicBezTo>
                  <a:pt x="95" y="805"/>
                  <a:pt x="122" y="890"/>
                  <a:pt x="150" y="917"/>
                </a:cubicBezTo>
                <a:cubicBezTo>
                  <a:pt x="1163" y="917"/>
                  <a:pt x="1163" y="917"/>
                  <a:pt x="1163" y="917"/>
                </a:cubicBezTo>
                <a:cubicBezTo>
                  <a:pt x="1163" y="917"/>
                  <a:pt x="1163" y="917"/>
                  <a:pt x="1163" y="917"/>
                </a:cubicBezTo>
                <a:cubicBezTo>
                  <a:pt x="970" y="911"/>
                  <a:pt x="856" y="128"/>
                  <a:pt x="667" y="35"/>
                </a:cubicBezTo>
                <a:close/>
              </a:path>
            </a:pathLst>
          </a:custGeom>
          <a:gradFill>
            <a:gsLst>
              <a:gs pos="0">
                <a:srgbClr val="7D7D7D"/>
              </a:gs>
              <a:gs pos="100000">
                <a:srgbClr val="C8C8C8"/>
              </a:gs>
            </a:gsLst>
            <a:lin ang="5400000" scaled="1"/>
          </a:gra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7" name="Freeform 8"/>
          <p:cNvSpPr>
            <a:spLocks/>
          </p:cNvSpPr>
          <p:nvPr/>
        </p:nvSpPr>
        <p:spPr bwMode="gray">
          <a:xfrm>
            <a:off x="5800725" y="4141788"/>
            <a:ext cx="2092325" cy="877888"/>
          </a:xfrm>
          <a:custGeom>
            <a:avLst/>
            <a:gdLst/>
            <a:ahLst/>
            <a:cxnLst>
              <a:cxn ang="0">
                <a:pos x="1693" y="1120"/>
              </a:cxn>
              <a:cxn ang="0">
                <a:pos x="889" y="23"/>
              </a:cxn>
              <a:cxn ang="0">
                <a:pos x="0" y="0"/>
              </a:cxn>
              <a:cxn ang="0">
                <a:pos x="667" y="1120"/>
              </a:cxn>
              <a:cxn ang="0">
                <a:pos x="1693" y="1120"/>
              </a:cxn>
            </a:cxnLst>
            <a:rect l="0" t="0" r="r" b="b"/>
            <a:pathLst>
              <a:path w="1693" h="1120">
                <a:moveTo>
                  <a:pt x="1693" y="1120"/>
                </a:moveTo>
                <a:cubicBezTo>
                  <a:pt x="1665" y="575"/>
                  <a:pt x="1225" y="83"/>
                  <a:pt x="889" y="23"/>
                </a:cubicBezTo>
                <a:cubicBezTo>
                  <a:pt x="765" y="1"/>
                  <a:pt x="0" y="0"/>
                  <a:pt x="0" y="0"/>
                </a:cubicBezTo>
                <a:cubicBezTo>
                  <a:pt x="262" y="4"/>
                  <a:pt x="637" y="367"/>
                  <a:pt x="667" y="1120"/>
                </a:cubicBezTo>
                <a:lnTo>
                  <a:pt x="1693" y="1120"/>
                </a:lnTo>
                <a:close/>
              </a:path>
            </a:pathLst>
          </a:custGeom>
          <a:gradFill>
            <a:gsLst>
              <a:gs pos="0">
                <a:srgbClr val="D7D7D7"/>
              </a:gs>
              <a:gs pos="100000">
                <a:srgbClr val="AFAFAF"/>
              </a:gs>
            </a:gsLst>
            <a:lin ang="5400000" scaled="1"/>
          </a:gra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8" name="Freeform 10"/>
          <p:cNvSpPr>
            <a:spLocks/>
          </p:cNvSpPr>
          <p:nvPr/>
        </p:nvSpPr>
        <p:spPr bwMode="gray">
          <a:xfrm>
            <a:off x="5011738" y="4140200"/>
            <a:ext cx="1438275" cy="719138"/>
          </a:xfrm>
          <a:custGeom>
            <a:avLst/>
            <a:gdLst/>
            <a:ahLst/>
            <a:cxnLst>
              <a:cxn ang="0">
                <a:pos x="496" y="35"/>
              </a:cxn>
              <a:cxn ang="0">
                <a:pos x="639" y="1"/>
              </a:cxn>
              <a:cxn ang="0">
                <a:pos x="1164" y="464"/>
              </a:cxn>
              <a:cxn ang="0">
                <a:pos x="1098" y="698"/>
              </a:cxn>
              <a:cxn ang="0">
                <a:pos x="1014" y="917"/>
              </a:cxn>
              <a:cxn ang="0">
                <a:pos x="0" y="917"/>
              </a:cxn>
              <a:cxn ang="0">
                <a:pos x="0" y="917"/>
              </a:cxn>
              <a:cxn ang="0">
                <a:pos x="496" y="35"/>
              </a:cxn>
            </a:cxnLst>
            <a:rect l="0" t="0" r="r" b="b"/>
            <a:pathLst>
              <a:path w="1164" h="917">
                <a:moveTo>
                  <a:pt x="496" y="35"/>
                </a:moveTo>
                <a:cubicBezTo>
                  <a:pt x="545" y="11"/>
                  <a:pt x="592" y="0"/>
                  <a:pt x="639" y="1"/>
                </a:cubicBezTo>
                <a:cubicBezTo>
                  <a:pt x="808" y="3"/>
                  <a:pt x="1023" y="155"/>
                  <a:pt x="1164" y="464"/>
                </a:cubicBezTo>
                <a:cubicBezTo>
                  <a:pt x="1139" y="545"/>
                  <a:pt x="1118" y="627"/>
                  <a:pt x="1098" y="698"/>
                </a:cubicBezTo>
                <a:cubicBezTo>
                  <a:pt x="1068" y="805"/>
                  <a:pt x="1042" y="890"/>
                  <a:pt x="1014" y="917"/>
                </a:cubicBezTo>
                <a:cubicBezTo>
                  <a:pt x="0" y="917"/>
                  <a:pt x="0" y="917"/>
                  <a:pt x="0" y="917"/>
                </a:cubicBezTo>
                <a:cubicBezTo>
                  <a:pt x="0" y="917"/>
                  <a:pt x="0" y="917"/>
                  <a:pt x="0" y="917"/>
                </a:cubicBezTo>
                <a:cubicBezTo>
                  <a:pt x="194" y="911"/>
                  <a:pt x="307" y="128"/>
                  <a:pt x="496" y="35"/>
                </a:cubicBezTo>
                <a:close/>
              </a:path>
            </a:pathLst>
          </a:custGeom>
          <a:gradFill>
            <a:gsLst>
              <a:gs pos="0">
                <a:srgbClr val="7D7D7D"/>
              </a:gs>
              <a:gs pos="100000">
                <a:srgbClr val="C8C8C8"/>
              </a:gs>
            </a:gsLst>
            <a:lin ang="5400000" scaled="1"/>
          </a:gradFill>
          <a:ln w="1270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29" name="_color1"/>
          <p:cNvSpPr/>
          <p:nvPr/>
        </p:nvSpPr>
        <p:spPr bwMode="gray">
          <a:xfrm>
            <a:off x="3105150" y="1924050"/>
            <a:ext cx="2933700" cy="1104900"/>
          </a:xfrm>
          <a:prstGeom prst="triangle">
            <a:avLst/>
          </a:prstGeom>
          <a:gradFill>
            <a:gsLst>
              <a:gs pos="35000">
                <a:schemeClr val="accent1">
                  <a:lumMod val="75000"/>
                </a:schemeClr>
              </a:gs>
              <a:gs pos="89000">
                <a:schemeClr val="accent1"/>
              </a:gs>
            </a:gsLst>
            <a:lin ang="5400000" scaled="0"/>
          </a:gradFill>
          <a:ln w="12700">
            <a:solidFill>
              <a:srgbClr val="FFFFFF"/>
            </a:solidFill>
            <a:round/>
            <a:headEnd/>
            <a:tailEnd/>
          </a:ln>
        </p:spPr>
        <p:txBody>
          <a:bodyPr vert="horz" wrap="square" lIns="91440" tIns="45720" rIns="91440" bIns="45720" numCol="1" anchor="t" anchorCtr="0" compatLnSpc="1">
            <a:prstTxWarp prst="textNoShape">
              <a:avLst/>
            </a:prstTxWarp>
          </a:bodyPr>
          <a:lstStyle/>
          <a:p>
            <a:endParaRPr lang="en-GB" noProof="1">
              <a:solidFill>
                <a:prstClr val="black"/>
              </a:solidFill>
            </a:endParaRPr>
          </a:p>
        </p:txBody>
      </p:sp>
    </p:spTree>
    <p:extLst>
      <p:ext uri="{BB962C8B-B14F-4D97-AF65-F5344CB8AC3E}">
        <p14:creationId xmlns:p14="http://schemas.microsoft.com/office/powerpoint/2010/main" xmlns="" val="4208629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sz="quarter" idx="13"/>
          </p:nvPr>
        </p:nvSpPr>
        <p:spPr/>
        <p:txBody>
          <a:bodyPr/>
          <a:lstStyle/>
          <a:p>
            <a:endParaRPr lang="tr-TR"/>
          </a:p>
        </p:txBody>
      </p:sp>
      <p:sp>
        <p:nvSpPr>
          <p:cNvPr id="4" name="3 Dikdörtgen"/>
          <p:cNvSpPr/>
          <p:nvPr/>
        </p:nvSpPr>
        <p:spPr>
          <a:xfrm>
            <a:off x="571472" y="1767007"/>
            <a:ext cx="7858180" cy="4062651"/>
          </a:xfrm>
          <a:prstGeom prst="rect">
            <a:avLst/>
          </a:prstGeom>
        </p:spPr>
        <p:txBody>
          <a:bodyPr wrap="square">
            <a:spAutoFit/>
          </a:bodyPr>
          <a:lstStyle/>
          <a:p>
            <a:pPr algn="ctr"/>
            <a:r>
              <a:rPr lang="tr-TR" sz="2400" dirty="0" smtClean="0">
                <a:solidFill>
                  <a:schemeClr val="accent5">
                    <a:lumMod val="75000"/>
                  </a:schemeClr>
                </a:solidFill>
              </a:rPr>
              <a:t>Coğrafi İşaret başvurusu yapan ürünler;</a:t>
            </a:r>
          </a:p>
          <a:p>
            <a:pPr algn="ctr"/>
            <a:endParaRPr lang="tr-TR" dirty="0" smtClean="0">
              <a:solidFill>
                <a:schemeClr val="tx2">
                  <a:lumMod val="75000"/>
                </a:schemeClr>
              </a:solidFill>
            </a:endParaRPr>
          </a:p>
          <a:p>
            <a:pPr algn="ctr"/>
            <a:r>
              <a:rPr lang="tr-TR" sz="2400" dirty="0" smtClean="0">
                <a:solidFill>
                  <a:schemeClr val="tx2">
                    <a:lumMod val="75000"/>
                  </a:schemeClr>
                </a:solidFill>
              </a:rPr>
              <a:t>Ankara Döneri</a:t>
            </a:r>
          </a:p>
          <a:p>
            <a:pPr algn="ctr"/>
            <a:r>
              <a:rPr lang="tr-TR" sz="2400" dirty="0" smtClean="0">
                <a:solidFill>
                  <a:schemeClr val="tx2">
                    <a:lumMod val="75000"/>
                  </a:schemeClr>
                </a:solidFill>
              </a:rPr>
              <a:t>Ankara Keçisi Oğlak Eti</a:t>
            </a:r>
          </a:p>
          <a:p>
            <a:pPr algn="ctr"/>
            <a:r>
              <a:rPr lang="tr-TR" sz="2400" dirty="0" smtClean="0">
                <a:solidFill>
                  <a:schemeClr val="tx2">
                    <a:lumMod val="75000"/>
                  </a:schemeClr>
                </a:solidFill>
              </a:rPr>
              <a:t>Ankara Simidi</a:t>
            </a:r>
          </a:p>
          <a:p>
            <a:pPr algn="ctr"/>
            <a:r>
              <a:rPr lang="tr-TR" sz="2400" dirty="0" smtClean="0">
                <a:solidFill>
                  <a:schemeClr val="tx2">
                    <a:lumMod val="75000"/>
                  </a:schemeClr>
                </a:solidFill>
              </a:rPr>
              <a:t>Ankara Tavası</a:t>
            </a:r>
          </a:p>
          <a:p>
            <a:pPr algn="ctr"/>
            <a:r>
              <a:rPr lang="tr-TR" sz="2400" dirty="0" smtClean="0">
                <a:solidFill>
                  <a:schemeClr val="tx2">
                    <a:lumMod val="75000"/>
                  </a:schemeClr>
                </a:solidFill>
              </a:rPr>
              <a:t>Gölbaşı Peygamber Üzümü</a:t>
            </a:r>
          </a:p>
          <a:p>
            <a:pPr algn="ctr"/>
            <a:r>
              <a:rPr lang="tr-TR" sz="2400" dirty="0" smtClean="0">
                <a:solidFill>
                  <a:schemeClr val="tx2">
                    <a:lumMod val="75000"/>
                  </a:schemeClr>
                </a:solidFill>
              </a:rPr>
              <a:t>Kazan Kavunu</a:t>
            </a:r>
          </a:p>
          <a:p>
            <a:pPr algn="ctr"/>
            <a:r>
              <a:rPr lang="tr-TR" sz="2400" dirty="0" smtClean="0">
                <a:solidFill>
                  <a:srgbClr val="FF0000"/>
                </a:solidFill>
              </a:rPr>
              <a:t>Ankara Tiftiği</a:t>
            </a:r>
          </a:p>
          <a:p>
            <a:pPr algn="ctr"/>
            <a:r>
              <a:rPr lang="tr-TR" sz="2400" dirty="0" smtClean="0">
                <a:solidFill>
                  <a:srgbClr val="FF0000"/>
                </a:solidFill>
              </a:rPr>
              <a:t>Nallıhan Örtmesi</a:t>
            </a:r>
          </a:p>
          <a:p>
            <a:pPr algn="ctr"/>
            <a:r>
              <a:rPr lang="tr-TR" sz="2400" dirty="0" smtClean="0">
                <a:solidFill>
                  <a:srgbClr val="FF0000"/>
                </a:solidFill>
              </a:rPr>
              <a:t>Nallıhan İğne Oyası</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200" dirty="0" smtClean="0"/>
              <a:t>Türkiye’de</a:t>
            </a:r>
            <a:endParaRPr lang="tr-TR" sz="3200" dirty="0"/>
          </a:p>
        </p:txBody>
      </p:sp>
      <p:sp>
        <p:nvSpPr>
          <p:cNvPr id="3" name="2 Metin Yer Tutucusu"/>
          <p:cNvSpPr>
            <a:spLocks noGrp="1"/>
          </p:cNvSpPr>
          <p:nvPr>
            <p:ph type="body" sz="quarter" idx="13"/>
          </p:nvPr>
        </p:nvSpPr>
        <p:spPr/>
        <p:txBody>
          <a:bodyPr/>
          <a:lstStyle/>
          <a:p>
            <a:endParaRPr lang="tr-TR" dirty="0" smtClean="0"/>
          </a:p>
          <a:p>
            <a:endParaRPr lang="tr-TR" dirty="0" smtClean="0"/>
          </a:p>
          <a:p>
            <a:endParaRPr lang="tr-TR" dirty="0" smtClean="0"/>
          </a:p>
          <a:p>
            <a:r>
              <a:rPr lang="tr-TR" dirty="0" smtClean="0">
                <a:solidFill>
                  <a:schemeClr val="tx1"/>
                </a:solidFill>
              </a:rPr>
              <a:t>Yüksek coğrafi işaret potansiyeline rağmen Türkiye’de yaklaşık </a:t>
            </a:r>
            <a:r>
              <a:rPr lang="tr-TR" dirty="0" smtClean="0">
                <a:solidFill>
                  <a:srgbClr val="FF0000"/>
                </a:solidFill>
              </a:rPr>
              <a:t>200 </a:t>
            </a:r>
            <a:r>
              <a:rPr lang="tr-TR" dirty="0" smtClean="0">
                <a:solidFill>
                  <a:schemeClr val="tx1"/>
                </a:solidFill>
              </a:rPr>
              <a:t>ürün için coğrafi işaret tescili alınmıştır. </a:t>
            </a:r>
          </a:p>
          <a:p>
            <a:endParaRPr lang="tr-TR" dirty="0" smtClean="0">
              <a:solidFill>
                <a:schemeClr val="tx1"/>
              </a:solidFill>
            </a:endParaRPr>
          </a:p>
          <a:p>
            <a:endParaRPr lang="tr-TR" dirty="0" smtClean="0">
              <a:solidFill>
                <a:schemeClr val="tx1"/>
              </a:solidFill>
            </a:endParaRPr>
          </a:p>
          <a:p>
            <a:r>
              <a:rPr lang="tr-TR" dirty="0" smtClean="0">
                <a:solidFill>
                  <a:schemeClr val="tx1"/>
                </a:solidFill>
              </a:rPr>
              <a:t>Coğrafi işaret yoluyla koruma sağlanan ürünlere yönelik yapılan sınıflandırmada geleneksel el sanatları ürünleri yaklaşık % 25’lik bir paya sahiptir.  Yani 200 ürünün </a:t>
            </a:r>
            <a:r>
              <a:rPr lang="tr-TR" dirty="0" smtClean="0">
                <a:solidFill>
                  <a:srgbClr val="FF0000"/>
                </a:solidFill>
              </a:rPr>
              <a:t>49</a:t>
            </a:r>
            <a:r>
              <a:rPr lang="tr-TR" dirty="0" smtClean="0">
                <a:solidFill>
                  <a:schemeClr val="tx1"/>
                </a:solidFill>
              </a:rPr>
              <a:t>’u el sanatı ürünüdür. </a:t>
            </a:r>
            <a:endParaRPr lang="tr-TR"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 </a:t>
            </a:r>
            <a:endParaRPr lang="tr-TR" dirty="0"/>
          </a:p>
        </p:txBody>
      </p:sp>
      <p:sp>
        <p:nvSpPr>
          <p:cNvPr id="3" name="Metin Yer Tutucusu 2"/>
          <p:cNvSpPr>
            <a:spLocks noGrp="1"/>
          </p:cNvSpPr>
          <p:nvPr>
            <p:ph type="body" sz="quarter" idx="13"/>
          </p:nvPr>
        </p:nvSpPr>
        <p:spPr>
          <a:xfrm>
            <a:off x="357158" y="857232"/>
            <a:ext cx="8496300" cy="336244"/>
          </a:xfrm>
        </p:spPr>
        <p:txBody>
          <a:bodyPr/>
          <a:lstStyle/>
          <a:p>
            <a:pPr algn="ctr">
              <a:spcBef>
                <a:spcPct val="0"/>
              </a:spcBef>
            </a:pPr>
            <a:r>
              <a:rPr lang="tr-TR" sz="3200" dirty="0" smtClean="0">
                <a:solidFill>
                  <a:schemeClr val="tx2"/>
                </a:solidFill>
                <a:effectLst>
                  <a:outerShdw blurRad="63500" dist="38100" dir="5400000" algn="t" rotWithShape="0">
                    <a:prstClr val="black">
                      <a:alpha val="25000"/>
                    </a:prstClr>
                  </a:outerShdw>
                </a:effectLst>
                <a:latin typeface="+mn-lt"/>
                <a:ea typeface="+mj-ea"/>
                <a:cs typeface="+mj-cs"/>
              </a:rPr>
              <a:t>Türkiye’de</a:t>
            </a:r>
            <a:endParaRPr lang="tr-TR" sz="3200" dirty="0">
              <a:solidFill>
                <a:schemeClr val="tx2"/>
              </a:solidFill>
              <a:effectLst>
                <a:outerShdw blurRad="63500" dist="38100" dir="5400000" algn="t" rotWithShape="0">
                  <a:prstClr val="black">
                    <a:alpha val="25000"/>
                  </a:prstClr>
                </a:outerShdw>
              </a:effectLst>
              <a:latin typeface="+mn-lt"/>
              <a:ea typeface="+mj-ea"/>
              <a:cs typeface="+mj-cs"/>
            </a:endParaRPr>
          </a:p>
        </p:txBody>
      </p:sp>
      <p:sp>
        <p:nvSpPr>
          <p:cNvPr id="4" name="Dikdörtgen 3"/>
          <p:cNvSpPr/>
          <p:nvPr/>
        </p:nvSpPr>
        <p:spPr>
          <a:xfrm>
            <a:off x="714348" y="2285992"/>
            <a:ext cx="7920880" cy="2677656"/>
          </a:xfrm>
          <a:prstGeom prst="rect">
            <a:avLst/>
          </a:prstGeom>
        </p:spPr>
        <p:txBody>
          <a:bodyPr wrap="square">
            <a:spAutoFit/>
          </a:bodyPr>
          <a:lstStyle/>
          <a:p>
            <a:r>
              <a:rPr lang="tr-TR" sz="2400" dirty="0">
                <a:latin typeface="Times New Roman"/>
                <a:ea typeface="Times New Roman"/>
              </a:rPr>
              <a:t>Coğrafi işaret belgesi almış </a:t>
            </a:r>
            <a:r>
              <a:rPr lang="tr-TR" sz="2400" dirty="0" smtClean="0">
                <a:latin typeface="Times New Roman"/>
                <a:ea typeface="Times New Roman"/>
              </a:rPr>
              <a:t>49 </a:t>
            </a:r>
            <a:r>
              <a:rPr lang="tr-TR" sz="2400" dirty="0">
                <a:latin typeface="Times New Roman"/>
                <a:ea typeface="Times New Roman"/>
              </a:rPr>
              <a:t>el sanatı ürününün </a:t>
            </a:r>
            <a:r>
              <a:rPr lang="tr-TR" sz="2400" dirty="0" smtClean="0">
                <a:latin typeface="Times New Roman"/>
                <a:ea typeface="Times New Roman"/>
              </a:rPr>
              <a:t>46 </a:t>
            </a:r>
            <a:r>
              <a:rPr lang="tr-TR" sz="2400" dirty="0">
                <a:latin typeface="Times New Roman"/>
                <a:ea typeface="Times New Roman"/>
              </a:rPr>
              <a:t>tanesi mahreç işaret, </a:t>
            </a:r>
            <a:r>
              <a:rPr lang="tr-TR" sz="2400" dirty="0" smtClean="0">
                <a:latin typeface="Times New Roman"/>
                <a:ea typeface="Times New Roman"/>
              </a:rPr>
              <a:t>3 </a:t>
            </a:r>
            <a:r>
              <a:rPr lang="tr-TR" sz="2400" dirty="0">
                <a:latin typeface="Times New Roman"/>
                <a:ea typeface="Times New Roman"/>
              </a:rPr>
              <a:t>tanesi menşei adı olarak tescillenmiştir</a:t>
            </a:r>
            <a:r>
              <a:rPr lang="tr-TR" sz="2400" dirty="0" smtClean="0">
                <a:latin typeface="Times New Roman"/>
                <a:ea typeface="Times New Roman"/>
              </a:rPr>
              <a:t>.</a:t>
            </a:r>
          </a:p>
          <a:p>
            <a:endParaRPr lang="tr-TR" sz="2400" dirty="0" smtClean="0">
              <a:latin typeface="Times New Roman"/>
            </a:endParaRPr>
          </a:p>
          <a:p>
            <a:r>
              <a:rPr lang="tr-TR" sz="2400" dirty="0" smtClean="0">
                <a:latin typeface="Times New Roman"/>
              </a:rPr>
              <a:t>Ayrıca el sanatlarında hammadde olarak kullanılan lüle taşı, </a:t>
            </a:r>
            <a:r>
              <a:rPr lang="tr-TR" sz="2400" dirty="0" err="1" smtClean="0">
                <a:latin typeface="Times New Roman"/>
              </a:rPr>
              <a:t>oltu</a:t>
            </a:r>
            <a:r>
              <a:rPr lang="tr-TR" sz="2400" dirty="0" smtClean="0">
                <a:latin typeface="Times New Roman"/>
              </a:rPr>
              <a:t> taşı gibi taşlar da tescil almış durumdadır. Lüle taşı ve Afyon mermeri gibi hammaddeler menşe işareti, Oltu taşı ise mahreç işareti almıştır. </a:t>
            </a:r>
            <a:endParaRPr lang="tr-TR" sz="2400" dirty="0"/>
          </a:p>
        </p:txBody>
      </p:sp>
    </p:spTree>
    <p:extLst>
      <p:ext uri="{BB962C8B-B14F-4D97-AF65-F5344CB8AC3E}">
        <p14:creationId xmlns:p14="http://schemas.microsoft.com/office/powerpoint/2010/main" xmlns="" val="3474512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dirty="0"/>
          </a:p>
        </p:txBody>
      </p:sp>
      <p:sp>
        <p:nvSpPr>
          <p:cNvPr id="3" name="2 Metin Yer Tutucusu"/>
          <p:cNvSpPr>
            <a:spLocks noGrp="1"/>
          </p:cNvSpPr>
          <p:nvPr>
            <p:ph type="body" sz="quarter" idx="13"/>
          </p:nvPr>
        </p:nvSpPr>
        <p:spPr/>
        <p:txBody>
          <a:bodyPr/>
          <a:lstStyle/>
          <a:p>
            <a:r>
              <a:rPr lang="tr-TR" dirty="0" smtClean="0">
                <a:solidFill>
                  <a:schemeClr val="tx1"/>
                </a:solidFill>
              </a:rPr>
              <a:t>Türkiye’de El sanatları ürünleri için ilk coğrafi işaret tescil başvurusu Sümer Halı A.Ş. Tarafından 1996 yılında 24 adet ürün (halı ve kilim)  için yapılmıştır.</a:t>
            </a:r>
          </a:p>
          <a:p>
            <a:endParaRPr lang="tr-TR" sz="1600" dirty="0" smtClean="0">
              <a:solidFill>
                <a:schemeClr val="tx1"/>
              </a:solidFill>
            </a:endParaRPr>
          </a:p>
          <a:p>
            <a:r>
              <a:rPr lang="tr-TR" sz="1600" dirty="0" smtClean="0">
                <a:solidFill>
                  <a:schemeClr val="tx1"/>
                </a:solidFill>
              </a:rPr>
              <a:t>Bünyan El Halısı                 Uşak El Halısı                                           </a:t>
            </a:r>
            <a:r>
              <a:rPr lang="tr-TR" sz="1600" dirty="0" err="1" smtClean="0">
                <a:solidFill>
                  <a:schemeClr val="tx1"/>
                </a:solidFill>
              </a:rPr>
              <a:t>Jirkan</a:t>
            </a:r>
            <a:r>
              <a:rPr lang="tr-TR" sz="1600" dirty="0" smtClean="0">
                <a:solidFill>
                  <a:schemeClr val="tx1"/>
                </a:solidFill>
              </a:rPr>
              <a:t> Kilimi</a:t>
            </a:r>
          </a:p>
          <a:p>
            <a:r>
              <a:rPr lang="tr-TR" sz="1600" dirty="0" err="1" smtClean="0">
                <a:solidFill>
                  <a:schemeClr val="tx1"/>
                </a:solidFill>
              </a:rPr>
              <a:t>Döşemealtı</a:t>
            </a:r>
            <a:r>
              <a:rPr lang="tr-TR" sz="1600" dirty="0" smtClean="0">
                <a:solidFill>
                  <a:schemeClr val="tx1"/>
                </a:solidFill>
              </a:rPr>
              <a:t> El Halısı          Yahyalı El Halısı                                       Eşme Yörük Kilimi</a:t>
            </a:r>
          </a:p>
          <a:p>
            <a:r>
              <a:rPr lang="tr-TR" sz="1600" dirty="0" smtClean="0">
                <a:solidFill>
                  <a:schemeClr val="tx1"/>
                </a:solidFill>
              </a:rPr>
              <a:t>Gördes El Halısı                 </a:t>
            </a:r>
            <a:r>
              <a:rPr lang="tr-TR" sz="1600" dirty="0" err="1" smtClean="0">
                <a:solidFill>
                  <a:schemeClr val="tx1"/>
                </a:solidFill>
              </a:rPr>
              <a:t>Yağcıbedir</a:t>
            </a:r>
            <a:r>
              <a:rPr lang="tr-TR" sz="1600" dirty="0" smtClean="0">
                <a:solidFill>
                  <a:schemeClr val="tx1"/>
                </a:solidFill>
              </a:rPr>
              <a:t> El Halısı                                Süper İnce Kilim</a:t>
            </a:r>
          </a:p>
          <a:p>
            <a:r>
              <a:rPr lang="tr-TR" sz="1600" dirty="0" err="1" smtClean="0">
                <a:solidFill>
                  <a:schemeClr val="tx1"/>
                </a:solidFill>
              </a:rPr>
              <a:t>Hereke</a:t>
            </a:r>
            <a:r>
              <a:rPr lang="tr-TR" sz="1600" dirty="0" smtClean="0">
                <a:solidFill>
                  <a:schemeClr val="tx1"/>
                </a:solidFill>
              </a:rPr>
              <a:t> Yün Halısı              </a:t>
            </a:r>
            <a:r>
              <a:rPr lang="tr-TR" sz="1600" dirty="0" err="1" smtClean="0">
                <a:solidFill>
                  <a:schemeClr val="tx1"/>
                </a:solidFill>
              </a:rPr>
              <a:t>Yuntdağı</a:t>
            </a:r>
            <a:r>
              <a:rPr lang="tr-TR" sz="1600" dirty="0" smtClean="0">
                <a:solidFill>
                  <a:schemeClr val="tx1"/>
                </a:solidFill>
              </a:rPr>
              <a:t> El Halısı</a:t>
            </a:r>
          </a:p>
          <a:p>
            <a:r>
              <a:rPr lang="tr-TR" sz="1600" dirty="0" err="1" smtClean="0">
                <a:solidFill>
                  <a:schemeClr val="tx1"/>
                </a:solidFill>
              </a:rPr>
              <a:t>Hereke</a:t>
            </a:r>
            <a:r>
              <a:rPr lang="tr-TR" sz="1600" dirty="0" smtClean="0">
                <a:solidFill>
                  <a:schemeClr val="tx1"/>
                </a:solidFill>
              </a:rPr>
              <a:t> Yün İpek Halısı      Çanakkale El Halısı</a:t>
            </a:r>
          </a:p>
          <a:p>
            <a:r>
              <a:rPr lang="tr-TR" sz="1600" dirty="0" err="1" smtClean="0">
                <a:solidFill>
                  <a:schemeClr val="tx1"/>
                </a:solidFill>
              </a:rPr>
              <a:t>Hereke</a:t>
            </a:r>
            <a:r>
              <a:rPr lang="tr-TR" sz="1600" dirty="0" smtClean="0">
                <a:solidFill>
                  <a:schemeClr val="tx1"/>
                </a:solidFill>
              </a:rPr>
              <a:t> İpek Halısı              İnce Isparta </a:t>
            </a:r>
            <a:r>
              <a:rPr lang="tr-TR" sz="1600" dirty="0" err="1" smtClean="0">
                <a:solidFill>
                  <a:schemeClr val="tx1"/>
                </a:solidFill>
              </a:rPr>
              <a:t>Hasgül</a:t>
            </a:r>
            <a:r>
              <a:rPr lang="tr-TR" sz="1600" dirty="0" smtClean="0">
                <a:solidFill>
                  <a:schemeClr val="tx1"/>
                </a:solidFill>
              </a:rPr>
              <a:t> El Halısı</a:t>
            </a:r>
          </a:p>
          <a:p>
            <a:r>
              <a:rPr lang="tr-TR" sz="1600" dirty="0" smtClean="0">
                <a:solidFill>
                  <a:schemeClr val="tx1"/>
                </a:solidFill>
              </a:rPr>
              <a:t>Kars El Halısı</a:t>
            </a:r>
          </a:p>
          <a:p>
            <a:r>
              <a:rPr lang="tr-TR" sz="1600" dirty="0" smtClean="0">
                <a:solidFill>
                  <a:schemeClr val="tx1"/>
                </a:solidFill>
              </a:rPr>
              <a:t>Kula El Halısı</a:t>
            </a:r>
          </a:p>
          <a:p>
            <a:r>
              <a:rPr lang="tr-TR" sz="1600" dirty="0" smtClean="0">
                <a:solidFill>
                  <a:schemeClr val="tx1"/>
                </a:solidFill>
              </a:rPr>
              <a:t>Milas El Halısı</a:t>
            </a:r>
          </a:p>
          <a:p>
            <a:r>
              <a:rPr lang="tr-TR" sz="1600" dirty="0" err="1" smtClean="0">
                <a:solidFill>
                  <a:schemeClr val="tx1"/>
                </a:solidFill>
              </a:rPr>
              <a:t>Pazırık</a:t>
            </a:r>
            <a:r>
              <a:rPr lang="tr-TR" sz="1600" dirty="0" smtClean="0">
                <a:solidFill>
                  <a:schemeClr val="tx1"/>
                </a:solidFill>
              </a:rPr>
              <a:t> El Halısı</a:t>
            </a:r>
          </a:p>
          <a:p>
            <a:r>
              <a:rPr lang="tr-TR" sz="1600" dirty="0" smtClean="0">
                <a:solidFill>
                  <a:schemeClr val="tx1"/>
                </a:solidFill>
              </a:rPr>
              <a:t>Sümer Kars El Halısı</a:t>
            </a:r>
          </a:p>
          <a:p>
            <a:r>
              <a:rPr lang="tr-TR" sz="1600" dirty="0" smtClean="0">
                <a:solidFill>
                  <a:schemeClr val="tx1"/>
                </a:solidFill>
              </a:rPr>
              <a:t>Simav El Halısı</a:t>
            </a:r>
          </a:p>
          <a:p>
            <a:r>
              <a:rPr lang="tr-TR" sz="1600" dirty="0" smtClean="0">
                <a:solidFill>
                  <a:schemeClr val="tx1"/>
                </a:solidFill>
              </a:rPr>
              <a:t>Sivas El Halısı</a:t>
            </a:r>
          </a:p>
          <a:p>
            <a:r>
              <a:rPr lang="tr-TR" sz="1600" dirty="0" err="1" smtClean="0">
                <a:solidFill>
                  <a:schemeClr val="tx1"/>
                </a:solidFill>
              </a:rPr>
              <a:t>Taşpınar</a:t>
            </a:r>
            <a:r>
              <a:rPr lang="tr-TR" sz="1600" dirty="0" smtClean="0">
                <a:solidFill>
                  <a:schemeClr val="tx1"/>
                </a:solidFill>
              </a:rPr>
              <a:t> El Halısı</a:t>
            </a:r>
          </a:p>
          <a:p>
            <a:r>
              <a:rPr lang="tr-TR" sz="1600" dirty="0" smtClean="0">
                <a:solidFill>
                  <a:schemeClr val="tx1"/>
                </a:solidFill>
              </a:rPr>
              <a:t>Türkmen El Halısı</a:t>
            </a:r>
          </a:p>
          <a:p>
            <a:endParaRPr lang="tr-TR" dirty="0" smtClean="0"/>
          </a:p>
          <a:p>
            <a:r>
              <a:rPr lang="tr-TR" dirty="0" smtClean="0"/>
              <a:t>                                                                             </a:t>
            </a:r>
          </a:p>
          <a:p>
            <a:endParaRPr lang="tr-TR" dirty="0" smtClean="0"/>
          </a:p>
          <a:p>
            <a:endParaRPr lang="tr-TR" dirty="0" smtClean="0"/>
          </a:p>
          <a:p>
            <a:endParaRPr lang="tr-TR" dirty="0" smtClean="0"/>
          </a:p>
          <a:p>
            <a:endParaRPr lang="tr-TR" dirty="0" smtClean="0"/>
          </a:p>
          <a:p>
            <a:endParaRPr lang="tr-TR" dirty="0" smtClean="0"/>
          </a:p>
          <a:p>
            <a:r>
              <a:rPr lang="tr-TR" dirty="0" smtClean="0"/>
              <a:t> </a:t>
            </a:r>
            <a:endParaRPr lang="tr-T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3" name="2 Metin Yer Tutucusu"/>
          <p:cNvSpPr>
            <a:spLocks noGrp="1"/>
          </p:cNvSpPr>
          <p:nvPr>
            <p:ph type="body" sz="quarter" idx="13"/>
          </p:nvPr>
        </p:nvSpPr>
        <p:spPr>
          <a:xfrm>
            <a:off x="428596" y="4714884"/>
            <a:ext cx="8496300" cy="336244"/>
          </a:xfrm>
        </p:spPr>
        <p:txBody>
          <a:bodyPr/>
          <a:lstStyle/>
          <a:p>
            <a:r>
              <a:rPr lang="tr-TR" dirty="0" smtClean="0">
                <a:solidFill>
                  <a:schemeClr val="accent5">
                    <a:lumMod val="75000"/>
                  </a:schemeClr>
                </a:solidFill>
              </a:rPr>
              <a:t>     </a:t>
            </a:r>
            <a:r>
              <a:rPr lang="tr-TR" dirty="0" smtClean="0">
                <a:solidFill>
                  <a:schemeClr val="tx2">
                    <a:lumMod val="75000"/>
                  </a:schemeClr>
                </a:solidFill>
              </a:rPr>
              <a:t>2017 Mart ayı itibariyle Coğrafi İşaret tescilini almak için başvuruda bulunan ürün sayısı 300’dür. Bu ürünlerden 28 tanesi el sanatı ürünüdür. Başvuru aşamasında bulunan Ankara Tiftiği life bağlı el sanatları açısından önemli bir </a:t>
            </a:r>
            <a:r>
              <a:rPr lang="tr-TR" dirty="0" smtClean="0">
                <a:solidFill>
                  <a:schemeClr val="tx2">
                    <a:lumMod val="75000"/>
                  </a:schemeClr>
                </a:solidFill>
              </a:rPr>
              <a:t>hammaddedir </a:t>
            </a:r>
            <a:endParaRPr lang="tr-TR" dirty="0">
              <a:solidFill>
                <a:schemeClr val="tx2">
                  <a:lumMod val="75000"/>
                </a:schemeClr>
              </a:solidFill>
            </a:endParaRPr>
          </a:p>
        </p:txBody>
      </p:sp>
      <p:graphicFrame>
        <p:nvGraphicFramePr>
          <p:cNvPr id="4" name="3 Tablo"/>
          <p:cNvGraphicFramePr>
            <a:graphicFrameLocks noGrp="1"/>
          </p:cNvGraphicFramePr>
          <p:nvPr/>
        </p:nvGraphicFramePr>
        <p:xfrm>
          <a:off x="1214414" y="1928803"/>
          <a:ext cx="6096000" cy="2318776"/>
        </p:xfrm>
        <a:graphic>
          <a:graphicData uri="http://schemas.openxmlformats.org/drawingml/2006/table">
            <a:tbl>
              <a:tblPr firstRow="1" bandRow="1">
                <a:tableStyleId>{5C22544A-7EE6-4342-B048-85BDC9FD1C3A}</a:tableStyleId>
              </a:tblPr>
              <a:tblGrid>
                <a:gridCol w="3048000"/>
                <a:gridCol w="3048000"/>
              </a:tblGrid>
              <a:tr h="1221496">
                <a:tc>
                  <a:txBody>
                    <a:bodyPr/>
                    <a:lstStyle/>
                    <a:p>
                      <a:r>
                        <a:rPr lang="tr-TR" dirty="0" smtClean="0"/>
                        <a:t>Yıllar </a:t>
                      </a:r>
                      <a:endParaRPr lang="tr-TR" dirty="0"/>
                    </a:p>
                  </a:txBody>
                  <a:tcPr/>
                </a:tc>
                <a:tc>
                  <a:txBody>
                    <a:bodyPr/>
                    <a:lstStyle/>
                    <a:p>
                      <a:r>
                        <a:rPr lang="tr-TR" dirty="0" smtClean="0"/>
                        <a:t>Coğrafi işaret tescili almış ve almak </a:t>
                      </a:r>
                      <a:r>
                        <a:rPr lang="tr-TR" baseline="0" dirty="0" smtClean="0"/>
                        <a:t> için başvuruda bulunan el sanatı ürün sayıları</a:t>
                      </a:r>
                      <a:endParaRPr lang="tr-TR" dirty="0"/>
                    </a:p>
                  </a:txBody>
                  <a:tcPr/>
                </a:tc>
              </a:tr>
              <a:tr h="307214">
                <a:tc>
                  <a:txBody>
                    <a:bodyPr/>
                    <a:lstStyle/>
                    <a:p>
                      <a:r>
                        <a:rPr lang="tr-TR" dirty="0" smtClean="0"/>
                        <a:t>2014</a:t>
                      </a:r>
                      <a:endParaRPr lang="tr-TR" dirty="0"/>
                    </a:p>
                  </a:txBody>
                  <a:tcPr/>
                </a:tc>
                <a:tc>
                  <a:txBody>
                    <a:bodyPr/>
                    <a:lstStyle/>
                    <a:p>
                      <a:r>
                        <a:rPr lang="tr-TR" dirty="0" smtClean="0"/>
                        <a:t>58</a:t>
                      </a:r>
                      <a:endParaRPr lang="tr-TR" dirty="0"/>
                    </a:p>
                  </a:txBody>
                  <a:tcPr/>
                </a:tc>
              </a:tr>
              <a:tr h="307214">
                <a:tc>
                  <a:txBody>
                    <a:bodyPr/>
                    <a:lstStyle/>
                    <a:p>
                      <a:r>
                        <a:rPr lang="tr-TR" dirty="0" smtClean="0"/>
                        <a:t>2016</a:t>
                      </a:r>
                      <a:endParaRPr lang="tr-TR" dirty="0"/>
                    </a:p>
                  </a:txBody>
                  <a:tcPr/>
                </a:tc>
                <a:tc>
                  <a:txBody>
                    <a:bodyPr/>
                    <a:lstStyle/>
                    <a:p>
                      <a:r>
                        <a:rPr lang="tr-TR" dirty="0" smtClean="0"/>
                        <a:t>75</a:t>
                      </a:r>
                      <a:endParaRPr lang="tr-TR" dirty="0"/>
                    </a:p>
                  </a:txBody>
                  <a:tcPr/>
                </a:tc>
              </a:tr>
              <a:tr h="307214">
                <a:tc>
                  <a:txBody>
                    <a:bodyPr/>
                    <a:lstStyle/>
                    <a:p>
                      <a:r>
                        <a:rPr lang="tr-TR" dirty="0" smtClean="0"/>
                        <a:t>2017</a:t>
                      </a:r>
                      <a:endParaRPr lang="tr-TR" dirty="0"/>
                    </a:p>
                  </a:txBody>
                  <a:tcPr/>
                </a:tc>
                <a:tc>
                  <a:txBody>
                    <a:bodyPr/>
                    <a:lstStyle/>
                    <a:p>
                      <a:r>
                        <a:rPr lang="tr-TR" dirty="0" smtClean="0"/>
                        <a:t>82</a:t>
                      </a:r>
                      <a:endParaRPr lang="tr-TR" dirty="0"/>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5720" y="142852"/>
            <a:ext cx="8497092" cy="616455"/>
          </a:xfrm>
        </p:spPr>
        <p:txBody>
          <a:bodyPr/>
          <a:lstStyle/>
          <a:p>
            <a:r>
              <a:rPr lang="tr-TR" sz="2400" dirty="0" smtClean="0"/>
              <a:t>Coğrafi İşaretin El Sanatları Açısından İşlevleri</a:t>
            </a:r>
            <a:endParaRPr lang="tr-TR" sz="2400" dirty="0"/>
          </a:p>
        </p:txBody>
      </p:sp>
      <p:sp>
        <p:nvSpPr>
          <p:cNvPr id="4" name="Dikdörtgen 3"/>
          <p:cNvSpPr/>
          <p:nvPr/>
        </p:nvSpPr>
        <p:spPr>
          <a:xfrm>
            <a:off x="683568" y="1499241"/>
            <a:ext cx="7632848" cy="3120854"/>
          </a:xfrm>
          <a:prstGeom prst="rect">
            <a:avLst/>
          </a:prstGeom>
        </p:spPr>
        <p:txBody>
          <a:bodyPr wrap="square">
            <a:spAutoFit/>
          </a:bodyPr>
          <a:lstStyle/>
          <a:p>
            <a:pPr marL="342900" indent="-342900" fontAlgn="base">
              <a:spcBef>
                <a:spcPct val="20000"/>
              </a:spcBef>
              <a:spcAft>
                <a:spcPct val="0"/>
              </a:spcAft>
              <a:buFont typeface="Wingdings" pitchFamily="2" charset="2"/>
              <a:buChar char="§"/>
            </a:pPr>
            <a:r>
              <a:rPr lang="tr-TR" sz="2400" kern="0" dirty="0" smtClean="0">
                <a:solidFill>
                  <a:srgbClr val="000000"/>
                </a:solidFill>
                <a:latin typeface="Arial"/>
              </a:rPr>
              <a:t>Geleneksel bilgi ve kültürel </a:t>
            </a:r>
            <a:r>
              <a:rPr lang="tr-TR" sz="2400" kern="0" dirty="0" smtClean="0">
                <a:solidFill>
                  <a:srgbClr val="000000"/>
                </a:solidFill>
                <a:latin typeface="Arial"/>
              </a:rPr>
              <a:t>değerler</a:t>
            </a:r>
            <a:endParaRPr lang="tr-TR" sz="2400" kern="0" dirty="0" smtClean="0">
              <a:solidFill>
                <a:srgbClr val="000000"/>
              </a:solidFill>
              <a:latin typeface="Arial"/>
            </a:endParaRPr>
          </a:p>
          <a:p>
            <a:pPr marL="342900" indent="-342900" fontAlgn="base">
              <a:spcBef>
                <a:spcPct val="20000"/>
              </a:spcBef>
              <a:spcAft>
                <a:spcPct val="0"/>
              </a:spcAft>
              <a:buFont typeface="Wingdings" pitchFamily="2" charset="2"/>
              <a:buChar char="§"/>
            </a:pPr>
            <a:endParaRPr lang="tr-TR" sz="2400" kern="0" dirty="0" smtClean="0">
              <a:solidFill>
                <a:srgbClr val="000000"/>
              </a:solidFill>
              <a:latin typeface="Arial"/>
            </a:endParaRPr>
          </a:p>
          <a:p>
            <a:pPr marL="342900" lvl="0" indent="-342900" fontAlgn="base">
              <a:spcBef>
                <a:spcPct val="20000"/>
              </a:spcBef>
              <a:spcAft>
                <a:spcPct val="0"/>
              </a:spcAft>
              <a:buFont typeface="Wingdings" pitchFamily="2" charset="2"/>
              <a:buChar char="§"/>
            </a:pPr>
            <a:r>
              <a:rPr kumimoji="0" lang="tr-TR" sz="2400" b="0" i="0" u="none" strike="noStrike" kern="0" cap="none" spc="0" normalizeH="0" baseline="0" noProof="0" dirty="0" smtClean="0">
                <a:ln>
                  <a:noFill/>
                </a:ln>
                <a:solidFill>
                  <a:srgbClr val="000000"/>
                </a:solidFill>
                <a:effectLst/>
                <a:uLnTx/>
                <a:uFillTx/>
                <a:latin typeface="Arial"/>
                <a:ea typeface="+mn-ea"/>
                <a:cs typeface="+mn-cs"/>
              </a:rPr>
              <a:t>Yerel üretimi ve kırsal </a:t>
            </a:r>
            <a:r>
              <a:rPr kumimoji="0" lang="tr-TR" sz="2400" b="0" i="0" u="none" strike="noStrike" kern="0" cap="none" spc="0" normalizeH="0" baseline="0" noProof="0" dirty="0" smtClean="0">
                <a:ln>
                  <a:noFill/>
                </a:ln>
                <a:solidFill>
                  <a:srgbClr val="000000"/>
                </a:solidFill>
                <a:effectLst/>
                <a:uLnTx/>
                <a:uFillTx/>
                <a:latin typeface="Arial"/>
                <a:ea typeface="+mn-ea"/>
                <a:cs typeface="+mn-cs"/>
              </a:rPr>
              <a:t>kalkınma</a:t>
            </a:r>
            <a:endParaRPr kumimoji="0" lang="tr-TR" sz="2400" b="0" i="0" u="none" strike="noStrike" kern="0" cap="none" spc="0" normalizeH="0" baseline="0" noProof="0" dirty="0" smtClean="0">
              <a:ln>
                <a:noFill/>
              </a:ln>
              <a:solidFill>
                <a:srgbClr val="000000"/>
              </a:solidFill>
              <a:effectLst/>
              <a:uLnTx/>
              <a:uFillTx/>
              <a:latin typeface="Arial"/>
              <a:ea typeface="+mn-ea"/>
              <a:cs typeface="+mn-cs"/>
            </a:endParaRPr>
          </a:p>
          <a:p>
            <a:pPr marL="342900" lvl="0" indent="-342900" fontAlgn="base">
              <a:spcBef>
                <a:spcPct val="20000"/>
              </a:spcBef>
              <a:spcAft>
                <a:spcPct val="0"/>
              </a:spcAft>
              <a:buFont typeface="Wingdings" pitchFamily="2" charset="2"/>
              <a:buChar char="§"/>
            </a:pPr>
            <a:endParaRPr kumimoji="0" lang="tr-TR" sz="2400" b="0" i="0" u="none" strike="noStrike" kern="0" cap="none" spc="0" normalizeH="0" baseline="0" noProof="0" dirty="0" smtClean="0">
              <a:ln>
                <a:noFill/>
              </a:ln>
              <a:solidFill>
                <a:srgbClr val="000000"/>
              </a:solidFill>
              <a:effectLst/>
              <a:uLnTx/>
              <a:uFillTx/>
              <a:latin typeface="Arial"/>
              <a:ea typeface="+mn-ea"/>
              <a:cs typeface="+mn-cs"/>
            </a:endParaRPr>
          </a:p>
          <a:p>
            <a:pPr marL="342900" lvl="0" indent="-342900" fontAlgn="base">
              <a:spcBef>
                <a:spcPct val="20000"/>
              </a:spcBef>
              <a:spcAft>
                <a:spcPct val="0"/>
              </a:spcAft>
              <a:buFont typeface="Wingdings" pitchFamily="2" charset="2"/>
              <a:buChar char="§"/>
            </a:pPr>
            <a:r>
              <a:rPr kumimoji="0" lang="tr-TR" sz="2400" b="0" i="0" u="none" strike="noStrike" kern="0" cap="none" spc="0" normalizeH="0" baseline="0" noProof="0" dirty="0" smtClean="0">
                <a:ln>
                  <a:noFill/>
                </a:ln>
                <a:solidFill>
                  <a:srgbClr val="000000"/>
                </a:solidFill>
                <a:effectLst/>
                <a:uLnTx/>
                <a:uFillTx/>
                <a:latin typeface="Arial"/>
                <a:ea typeface="+mn-ea"/>
                <a:cs typeface="+mn-cs"/>
              </a:rPr>
              <a:t>Turizm</a:t>
            </a:r>
            <a:endParaRPr kumimoji="0" lang="tr-TR" sz="2400" b="0" i="0" u="none" strike="noStrike" kern="0" cap="none" spc="0" normalizeH="0" baseline="0" noProof="0" dirty="0" smtClean="0">
              <a:ln>
                <a:noFill/>
              </a:ln>
              <a:solidFill>
                <a:srgbClr val="000000"/>
              </a:solidFill>
              <a:effectLst/>
              <a:uLnTx/>
              <a:uFillTx/>
              <a:latin typeface="Arial"/>
              <a:ea typeface="+mn-ea"/>
              <a:cs typeface="+mn-cs"/>
            </a:endParaRPr>
          </a:p>
          <a:p>
            <a:pPr marL="342900" lvl="0" indent="-342900" fontAlgn="base">
              <a:spcBef>
                <a:spcPct val="20000"/>
              </a:spcBef>
              <a:spcAft>
                <a:spcPct val="0"/>
              </a:spcAft>
            </a:pPr>
            <a:endParaRPr kumimoji="0" lang="tr-TR" sz="2400" b="0" i="0" u="none" strike="noStrike" kern="0" cap="none" spc="0" normalizeH="0" baseline="0" noProof="0" dirty="0" smtClean="0">
              <a:ln>
                <a:noFill/>
              </a:ln>
              <a:solidFill>
                <a:srgbClr val="000000"/>
              </a:solidFill>
              <a:effectLst/>
              <a:uLnTx/>
              <a:uFillTx/>
              <a:latin typeface="Arial"/>
              <a:ea typeface="+mn-ea"/>
              <a:cs typeface="+mn-cs"/>
            </a:endParaRPr>
          </a:p>
          <a:p>
            <a:pPr marL="342900" lvl="0" indent="-342900" fontAlgn="base">
              <a:spcBef>
                <a:spcPct val="20000"/>
              </a:spcBef>
              <a:spcAft>
                <a:spcPct val="0"/>
              </a:spcAft>
            </a:pPr>
            <a:endParaRPr kumimoji="0" lang="tr-TR" sz="24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9" name="8 Metin Yer Tutucusu"/>
          <p:cNvSpPr>
            <a:spLocks noGrp="1"/>
          </p:cNvSpPr>
          <p:nvPr>
            <p:ph type="body" sz="quarter" idx="13"/>
          </p:nvPr>
        </p:nvSpPr>
        <p:spPr/>
        <p:txBody>
          <a:bodyPr/>
          <a:lstStyle/>
          <a:p>
            <a:endParaRPr lang="tr-TR"/>
          </a:p>
        </p:txBody>
      </p:sp>
      <p:sp>
        <p:nvSpPr>
          <p:cNvPr id="10" name="Metin Yer Tutucusu 2"/>
          <p:cNvSpPr txBox="1">
            <a:spLocks/>
          </p:cNvSpPr>
          <p:nvPr/>
        </p:nvSpPr>
        <p:spPr>
          <a:xfrm>
            <a:off x="6072198" y="5643578"/>
            <a:ext cx="2390762" cy="334006"/>
          </a:xfrm>
          <a:prstGeom prst="rect">
            <a:avLst/>
          </a:prstGeom>
        </p:spPr>
        <p:txBody>
          <a:bodyPr vert="horz" lIns="0" tIns="0" rIns="0" bIns="0" rtlCol="0" anchor="t" anchorCtr="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000" b="0" i="0" u="none" strike="noStrike" kern="1200" cap="none" spc="0" normalizeH="0" baseline="0" noProof="0" dirty="0" smtClean="0">
                <a:ln>
                  <a:noFill/>
                </a:ln>
                <a:solidFill>
                  <a:schemeClr val="accent5"/>
                </a:solidFill>
                <a:effectLst/>
                <a:uLnTx/>
                <a:uFillTx/>
                <a:latin typeface="+mj-lt"/>
                <a:ea typeface="+mn-ea"/>
                <a:cs typeface="+mn-cs"/>
              </a:rPr>
              <a:t>Bürgü Dokumalar</a:t>
            </a:r>
            <a:endParaRPr kumimoji="0" lang="tr-TR" sz="2000" b="0" i="0" u="none" strike="noStrike" kern="1200" cap="none" spc="0" normalizeH="0" baseline="0" noProof="0" dirty="0">
              <a:ln>
                <a:noFill/>
              </a:ln>
              <a:solidFill>
                <a:schemeClr val="accent5"/>
              </a:solidFill>
              <a:effectLst/>
              <a:uLnTx/>
              <a:uFillTx/>
              <a:latin typeface="+mj-lt"/>
              <a:ea typeface="+mn-ea"/>
              <a:cs typeface="+mn-cs"/>
            </a:endParaRPr>
          </a:p>
        </p:txBody>
      </p:sp>
      <p:sp>
        <p:nvSpPr>
          <p:cNvPr id="2458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tr-TR"/>
          </a:p>
        </p:txBody>
      </p:sp>
      <p:pic>
        <p:nvPicPr>
          <p:cNvPr id="24579" name="Picture 3" descr="DSC01431"/>
          <p:cNvPicPr>
            <a:picLocks noChangeAspect="1" noChangeArrowheads="1"/>
          </p:cNvPicPr>
          <p:nvPr/>
        </p:nvPicPr>
        <p:blipFill>
          <a:blip r:embed="rId2"/>
          <a:srcRect/>
          <a:stretch>
            <a:fillRect/>
          </a:stretch>
        </p:blipFill>
        <p:spPr bwMode="auto">
          <a:xfrm>
            <a:off x="1571604" y="3786190"/>
            <a:ext cx="1905000" cy="2870200"/>
          </a:xfrm>
          <a:prstGeom prst="rect">
            <a:avLst/>
          </a:prstGeom>
          <a:noFill/>
        </p:spPr>
      </p:pic>
      <p:pic>
        <p:nvPicPr>
          <p:cNvPr id="24581" name="Picture 5" descr="IMG_0594"/>
          <p:cNvPicPr>
            <a:picLocks noChangeAspect="1" noChangeArrowheads="1"/>
          </p:cNvPicPr>
          <p:nvPr/>
        </p:nvPicPr>
        <p:blipFill>
          <a:blip r:embed="rId3"/>
          <a:srcRect/>
          <a:stretch>
            <a:fillRect/>
          </a:stretch>
        </p:blipFill>
        <p:spPr bwMode="auto">
          <a:xfrm>
            <a:off x="5715008" y="3214686"/>
            <a:ext cx="2960303" cy="2214578"/>
          </a:xfrm>
          <a:prstGeom prst="rect">
            <a:avLst/>
          </a:prstGeom>
          <a:noFill/>
          <a:ln w="9525">
            <a:noFill/>
            <a:miter lim="800000"/>
            <a:headEnd/>
            <a:tailEnd/>
          </a:ln>
        </p:spPr>
      </p:pic>
    </p:spTree>
    <p:extLst>
      <p:ext uri="{BB962C8B-B14F-4D97-AF65-F5344CB8AC3E}">
        <p14:creationId xmlns:p14="http://schemas.microsoft.com/office/powerpoint/2010/main" xmlns="" val="27720678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dirty="0"/>
          </a:p>
        </p:txBody>
      </p:sp>
      <p:pic>
        <p:nvPicPr>
          <p:cNvPr id="5" name="Picture 2" descr="rize bezi ile ilgili görsel sonucu"/>
          <p:cNvPicPr>
            <a:picLocks noChangeAspect="1" noChangeArrowheads="1"/>
          </p:cNvPicPr>
          <p:nvPr/>
        </p:nvPicPr>
        <p:blipFill>
          <a:blip r:embed="rId2" cstate="print"/>
          <a:srcRect/>
          <a:stretch>
            <a:fillRect/>
          </a:stretch>
        </p:blipFill>
        <p:spPr bwMode="auto">
          <a:xfrm>
            <a:off x="3929058" y="2786058"/>
            <a:ext cx="3214710" cy="2411033"/>
          </a:xfrm>
          <a:prstGeom prst="rect">
            <a:avLst/>
          </a:prstGeom>
          <a:noFill/>
        </p:spPr>
      </p:pic>
      <p:sp>
        <p:nvSpPr>
          <p:cNvPr id="6" name="5 Dikdörtgen"/>
          <p:cNvSpPr/>
          <p:nvPr/>
        </p:nvSpPr>
        <p:spPr>
          <a:xfrm>
            <a:off x="4572000" y="5429264"/>
            <a:ext cx="2130711" cy="369332"/>
          </a:xfrm>
          <a:prstGeom prst="rect">
            <a:avLst/>
          </a:prstGeom>
        </p:spPr>
        <p:txBody>
          <a:bodyPr wrap="none">
            <a:spAutoFit/>
          </a:bodyPr>
          <a:lstStyle/>
          <a:p>
            <a:pPr marL="342900" lvl="0" indent="-342900">
              <a:spcBef>
                <a:spcPct val="20000"/>
              </a:spcBef>
              <a:defRPr/>
            </a:pPr>
            <a:r>
              <a:rPr lang="tr-TR" dirty="0" smtClean="0">
                <a:solidFill>
                  <a:schemeClr val="accent5"/>
                </a:solidFill>
              </a:rPr>
              <a:t>Rize Bezi (</a:t>
            </a:r>
            <a:r>
              <a:rPr lang="tr-TR" dirty="0" err="1" smtClean="0">
                <a:solidFill>
                  <a:schemeClr val="accent5"/>
                </a:solidFill>
              </a:rPr>
              <a:t>Feritiko</a:t>
            </a:r>
            <a:r>
              <a:rPr lang="tr-TR" dirty="0" smtClean="0">
                <a:solidFill>
                  <a:schemeClr val="accent5"/>
                </a:solidFill>
              </a:rPr>
              <a:t>)</a:t>
            </a:r>
            <a:endParaRPr lang="tr-TR" dirty="0">
              <a:solidFill>
                <a:schemeClr val="accent5"/>
              </a:solidFill>
            </a:endParaRPr>
          </a:p>
        </p:txBody>
      </p:sp>
      <p:sp>
        <p:nvSpPr>
          <p:cNvPr id="7" name="6 Dikdörtgen"/>
          <p:cNvSpPr/>
          <p:nvPr/>
        </p:nvSpPr>
        <p:spPr>
          <a:xfrm>
            <a:off x="1000100" y="1428736"/>
            <a:ext cx="7858148" cy="1323439"/>
          </a:xfrm>
          <a:prstGeom prst="rect">
            <a:avLst/>
          </a:prstGeom>
        </p:spPr>
        <p:txBody>
          <a:bodyPr wrap="square">
            <a:spAutoFit/>
          </a:bodyPr>
          <a:lstStyle/>
          <a:p>
            <a:pPr lvl="0" algn="just" fontAlgn="base">
              <a:spcBef>
                <a:spcPct val="50000"/>
              </a:spcBef>
              <a:spcAft>
                <a:spcPct val="0"/>
              </a:spcAft>
            </a:pPr>
            <a:r>
              <a:rPr lang="tr-TR" sz="2000" dirty="0" smtClean="0">
                <a:solidFill>
                  <a:srgbClr val="000000"/>
                </a:solidFill>
                <a:latin typeface="Times New Roman" pitchFamily="18" charset="0"/>
                <a:cs typeface="Times New Roman" pitchFamily="18" charset="0"/>
              </a:rPr>
              <a:t>Geleneksel ve kültürel bilginin nesilden </a:t>
            </a:r>
            <a:r>
              <a:rPr lang="tr-TR" sz="2000" dirty="0" err="1" smtClean="0">
                <a:solidFill>
                  <a:srgbClr val="000000"/>
                </a:solidFill>
                <a:latin typeface="Times New Roman" pitchFamily="18" charset="0"/>
                <a:cs typeface="Times New Roman" pitchFamily="18" charset="0"/>
              </a:rPr>
              <a:t>nesile</a:t>
            </a:r>
            <a:r>
              <a:rPr lang="tr-TR" sz="2000" dirty="0" smtClean="0">
                <a:solidFill>
                  <a:srgbClr val="000000"/>
                </a:solidFill>
                <a:latin typeface="Times New Roman" pitchFamily="18" charset="0"/>
                <a:cs typeface="Times New Roman" pitchFamily="18" charset="0"/>
              </a:rPr>
              <a:t> aktarılması sırasında belgeleme açısından önemlidir. Ürünün yapımında kullanılan hammadde, üretim teknikleri, renk, motif özellikleri, motiflerin anlamları gibi yerel ve geleneksel bilgiyi korur</a:t>
            </a:r>
          </a:p>
        </p:txBody>
      </p:sp>
    </p:spTree>
    <p:extLst>
      <p:ext uri="{BB962C8B-B14F-4D97-AF65-F5344CB8AC3E}">
        <p14:creationId xmlns:p14="http://schemas.microsoft.com/office/powerpoint/2010/main" xmlns="" val="23976973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Metin Yer Tutucusu 2"/>
          <p:cNvSpPr>
            <a:spLocks noGrp="1"/>
          </p:cNvSpPr>
          <p:nvPr>
            <p:ph type="body" sz="quarter" idx="13"/>
          </p:nvPr>
        </p:nvSpPr>
        <p:spPr/>
        <p:txBody>
          <a:bodyPr/>
          <a:lstStyle/>
          <a:p>
            <a:endParaRPr lang="tr-TR"/>
          </a:p>
        </p:txBody>
      </p:sp>
      <p:sp>
        <p:nvSpPr>
          <p:cNvPr id="5" name="Dikdörtgen 4"/>
          <p:cNvSpPr/>
          <p:nvPr/>
        </p:nvSpPr>
        <p:spPr>
          <a:xfrm>
            <a:off x="714348" y="1857364"/>
            <a:ext cx="7992888" cy="2277547"/>
          </a:xfrm>
          <a:prstGeom prst="rect">
            <a:avLst/>
          </a:prstGeom>
        </p:spPr>
        <p:txBody>
          <a:bodyPr wrap="square">
            <a:spAutoFit/>
          </a:bodyPr>
          <a:lstStyle/>
          <a:p>
            <a:pPr lvl="0" algn="just" fontAlgn="base">
              <a:spcBef>
                <a:spcPct val="50000"/>
              </a:spcBef>
              <a:spcAft>
                <a:spcPct val="0"/>
              </a:spcAft>
            </a:pPr>
            <a:r>
              <a:rPr lang="tr-TR" sz="2800" dirty="0" smtClean="0">
                <a:solidFill>
                  <a:srgbClr val="000000"/>
                </a:solidFill>
                <a:latin typeface="Times New Roman" pitchFamily="18" charset="0"/>
                <a:cs typeface="Times New Roman" pitchFamily="18" charset="0"/>
              </a:rPr>
              <a:t>Ürüne kazandırılan kimlik ile tüketiciye doğrudan bilgi aktarılmasını sağlar ve tüketicide güven uyandırır. Böylece tüketici tarafından talep gören ürünün sürdürülebilirliği sağlanır</a:t>
            </a:r>
          </a:p>
          <a:p>
            <a:pPr lvl="0" algn="just" fontAlgn="base">
              <a:spcBef>
                <a:spcPct val="50000"/>
              </a:spcBef>
              <a:spcAft>
                <a:spcPct val="0"/>
              </a:spcAft>
            </a:pPr>
            <a:endParaRPr lang="tr-TR" sz="2000" dirty="0" smtClean="0">
              <a:solidFill>
                <a:srgbClr val="000000"/>
              </a:solidFill>
              <a:latin typeface="Times New Roman" pitchFamily="18" charset="0"/>
              <a:cs typeface="Times New Roman" pitchFamily="18" charset="0"/>
            </a:endParaRPr>
          </a:p>
        </p:txBody>
      </p:sp>
      <p:pic>
        <p:nvPicPr>
          <p:cNvPr id="6" name="Picture 2" descr="siirt battaniyesi ile ilgili görsel sonucu"/>
          <p:cNvPicPr>
            <a:picLocks noChangeAspect="1" noChangeArrowheads="1"/>
          </p:cNvPicPr>
          <p:nvPr/>
        </p:nvPicPr>
        <p:blipFill>
          <a:blip r:embed="rId2"/>
          <a:srcRect/>
          <a:stretch>
            <a:fillRect/>
          </a:stretch>
        </p:blipFill>
        <p:spPr bwMode="auto">
          <a:xfrm>
            <a:off x="1857356" y="3714752"/>
            <a:ext cx="4429156" cy="2622061"/>
          </a:xfrm>
          <a:prstGeom prst="rect">
            <a:avLst/>
          </a:prstGeom>
          <a:noFill/>
        </p:spPr>
      </p:pic>
      <p:sp>
        <p:nvSpPr>
          <p:cNvPr id="7" name="6 Dikdörtgen"/>
          <p:cNvSpPr/>
          <p:nvPr/>
        </p:nvSpPr>
        <p:spPr>
          <a:xfrm>
            <a:off x="3143240" y="6357958"/>
            <a:ext cx="1790105" cy="369332"/>
          </a:xfrm>
          <a:prstGeom prst="rect">
            <a:avLst/>
          </a:prstGeom>
        </p:spPr>
        <p:txBody>
          <a:bodyPr wrap="none">
            <a:spAutoFit/>
          </a:bodyPr>
          <a:lstStyle/>
          <a:p>
            <a:r>
              <a:rPr lang="tr-TR" dirty="0" smtClean="0">
                <a:solidFill>
                  <a:schemeClr val="accent5"/>
                </a:solidFill>
              </a:rPr>
              <a:t>Siirt Battaniyesi</a:t>
            </a:r>
            <a:endParaRPr lang="tr-TR" dirty="0">
              <a:solidFill>
                <a:schemeClr val="accent5"/>
              </a:solidFill>
            </a:endParaRPr>
          </a:p>
        </p:txBody>
      </p:sp>
    </p:spTree>
    <p:extLst>
      <p:ext uri="{BB962C8B-B14F-4D97-AF65-F5344CB8AC3E}">
        <p14:creationId xmlns:p14="http://schemas.microsoft.com/office/powerpoint/2010/main" xmlns="" val="1137137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endParaRPr dirty="0"/>
          </a:p>
        </p:txBody>
      </p:sp>
      <p:sp>
        <p:nvSpPr>
          <p:cNvPr id="116737" name="Content Placeholder 1"/>
          <p:cNvSpPr>
            <a:spLocks noGrp="1"/>
          </p:cNvSpPr>
          <p:nvPr>
            <p:ph idx="1"/>
          </p:nvPr>
        </p:nvSpPr>
        <p:spPr>
          <a:xfrm>
            <a:off x="500034" y="1500174"/>
            <a:ext cx="8229600" cy="4525963"/>
          </a:xfrm>
        </p:spPr>
        <p:txBody>
          <a:bodyPr>
            <a:normAutofit/>
          </a:bodyPr>
          <a:lstStyle/>
          <a:p>
            <a:pPr eaLnBrk="1" hangingPunct="1"/>
            <a:r>
              <a:rPr lang="tr-TR" dirty="0" smtClean="0">
                <a:solidFill>
                  <a:schemeClr val="tx1"/>
                </a:solidFill>
                <a:latin typeface="Times New Roman" pitchFamily="18" charset="0"/>
                <a:cs typeface="Times New Roman" pitchFamily="18" charset="0"/>
              </a:rPr>
              <a:t>El sanatları tüm turizm çeşitleri ile iç içe olmasına rağmen özellikle kırsal turizm ve kültür turizmi açısından önemli bir çalışma alanıdır </a:t>
            </a:r>
          </a:p>
          <a:p>
            <a:pPr eaLnBrk="1" hangingPunct="1">
              <a:buFont typeface="Wingdings 2" pitchFamily="18" charset="2"/>
              <a:buNone/>
            </a:pPr>
            <a:endParaRPr lang="tr-TR" dirty="0" smtClean="0">
              <a:solidFill>
                <a:schemeClr val="tx1"/>
              </a:solidFill>
              <a:latin typeface="Times New Roman" pitchFamily="18" charset="0"/>
              <a:cs typeface="Times New Roman" pitchFamily="18" charset="0"/>
            </a:endParaRPr>
          </a:p>
          <a:p>
            <a:pPr eaLnBrk="1" hangingPunct="1">
              <a:buNone/>
            </a:pPr>
            <a:endParaRPr lang="tr-TR" dirty="0" smtClean="0">
              <a:solidFill>
                <a:schemeClr val="tx1"/>
              </a:solidFill>
              <a:latin typeface="Times New Roman" pitchFamily="18" charset="0"/>
              <a:cs typeface="Times New Roman" pitchFamily="18" charset="0"/>
            </a:endParaRPr>
          </a:p>
        </p:txBody>
      </p:sp>
      <p:sp>
        <p:nvSpPr>
          <p:cNvPr id="4" name="3 Dikdörtgen"/>
          <p:cNvSpPr/>
          <p:nvPr/>
        </p:nvSpPr>
        <p:spPr>
          <a:xfrm>
            <a:off x="571472" y="3105835"/>
            <a:ext cx="7643866" cy="2308324"/>
          </a:xfrm>
          <a:prstGeom prst="rect">
            <a:avLst/>
          </a:prstGeom>
        </p:spPr>
        <p:txBody>
          <a:bodyPr wrap="square">
            <a:spAutoFit/>
          </a:bodyPr>
          <a:lstStyle/>
          <a:p>
            <a:pPr algn="ctr"/>
            <a:r>
              <a:rPr lang="tr-TR" sz="4800" dirty="0" smtClean="0"/>
              <a:t>El sanatlarının turizmdeki yeri </a:t>
            </a:r>
          </a:p>
          <a:p>
            <a:pPr algn="ctr">
              <a:buNone/>
            </a:pPr>
            <a:r>
              <a:rPr lang="tr-TR" sz="4800" dirty="0" smtClean="0">
                <a:solidFill>
                  <a:srgbClr val="FF0000"/>
                </a:solidFill>
              </a:rPr>
              <a:t>turistik</a:t>
            </a:r>
            <a:r>
              <a:rPr lang="tr-TR" sz="4800" dirty="0" smtClean="0"/>
              <a:t> </a:t>
            </a:r>
            <a:r>
              <a:rPr lang="tr-TR" sz="4800" dirty="0" smtClean="0">
                <a:solidFill>
                  <a:schemeClr val="accent5">
                    <a:lumMod val="75000"/>
                  </a:schemeClr>
                </a:solidFill>
              </a:rPr>
              <a:t>hediyelik</a:t>
            </a:r>
            <a:r>
              <a:rPr lang="tr-TR" sz="4800" dirty="0" smtClean="0"/>
              <a:t> </a:t>
            </a:r>
            <a:r>
              <a:rPr lang="tr-TR" sz="4800" dirty="0" smtClean="0">
                <a:solidFill>
                  <a:srgbClr val="7030A0"/>
                </a:solidFill>
              </a:rPr>
              <a:t>eşyadır</a:t>
            </a:r>
            <a:endParaRPr lang="tr-TR" sz="4800" dirty="0">
              <a:solidFill>
                <a:srgbClr val="7030A0"/>
              </a:solidFill>
            </a:endParaRPr>
          </a:p>
        </p:txBody>
      </p:sp>
    </p:spTree>
    <p:extLst>
      <p:ext uri="{BB962C8B-B14F-4D97-AF65-F5344CB8AC3E}">
        <p14:creationId xmlns:p14="http://schemas.microsoft.com/office/powerpoint/2010/main" xmlns="" val="14083739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Ellipse 75" descr="© INSCALE GmbH, 26.05.2010&#10;http://www.presentationload.com/"/>
          <p:cNvSpPr/>
          <p:nvPr/>
        </p:nvSpPr>
        <p:spPr bwMode="gray">
          <a:xfrm>
            <a:off x="581733" y="4725144"/>
            <a:ext cx="2757556" cy="2757556"/>
          </a:xfrm>
          <a:prstGeom prst="ellipse">
            <a:avLst/>
          </a:prstGeom>
          <a:solidFill>
            <a:srgbClr val="E6E6E6"/>
          </a:solidFill>
          <a:ln w="34925">
            <a:noFill/>
          </a:ln>
          <a:effectLst>
            <a:outerShdw blurRad="317500" dir="270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76" name="Ellipse 75" descr="© INSCALE GmbH, 26.05.2010&#10;http://www.presentationload.com/"/>
          <p:cNvSpPr/>
          <p:nvPr/>
        </p:nvSpPr>
        <p:spPr bwMode="gray">
          <a:xfrm>
            <a:off x="581733" y="4122000"/>
            <a:ext cx="2757556" cy="2757556"/>
          </a:xfrm>
          <a:prstGeom prst="ellipse">
            <a:avLst/>
          </a:prstGeom>
          <a:solidFill>
            <a:srgbClr val="E6E6E6"/>
          </a:solidFill>
          <a:ln w="34925">
            <a:noFill/>
          </a:ln>
          <a:effectLst>
            <a:outerShdw blurRad="317500" dir="270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43" name="Ellipse 32" descr="© INSCALE GmbH, 26.05.2010&#10;http://www.presentationload.com/"/>
          <p:cNvSpPr/>
          <p:nvPr/>
        </p:nvSpPr>
        <p:spPr bwMode="gray">
          <a:xfrm>
            <a:off x="581733" y="3517200"/>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44" name="_color1" descr="© INSCALE GmbH, 26.05.2010&#10;http://www.presentationload.com/"/>
          <p:cNvSpPr/>
          <p:nvPr/>
        </p:nvSpPr>
        <p:spPr bwMode="gray">
          <a:xfrm>
            <a:off x="581733" y="2962800"/>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57" name="Text Box 19" descr="© INSCALE GmbH, 26.05.2010&#10;http://www.presentationload.com/"/>
          <p:cNvSpPr txBox="1">
            <a:spLocks noChangeArrowheads="1"/>
          </p:cNvSpPr>
          <p:nvPr/>
        </p:nvSpPr>
        <p:spPr bwMode="gray">
          <a:xfrm>
            <a:off x="5220072" y="1631049"/>
            <a:ext cx="3672408" cy="357791"/>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a:t>
            </a:r>
            <a:r>
              <a:rPr lang="de-DE" sz="1600" noProof="1">
                <a:solidFill>
                  <a:prstClr val="black"/>
                </a:solidFill>
              </a:rPr>
              <a:t>örede bulunan hammaddeler</a:t>
            </a:r>
          </a:p>
        </p:txBody>
      </p:sp>
      <p:cxnSp>
        <p:nvCxnSpPr>
          <p:cNvPr id="74" name="Gerade Verbindung 73"/>
          <p:cNvCxnSpPr/>
          <p:nvPr/>
        </p:nvCxnSpPr>
        <p:spPr bwMode="gray">
          <a:xfrm>
            <a:off x="3347864" y="1628800"/>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33" name="Ellipse 32" descr="© INSCALE GmbH, 26.05.2010&#10;http://www.presentationload.com/"/>
          <p:cNvSpPr/>
          <p:nvPr/>
        </p:nvSpPr>
        <p:spPr bwMode="gray">
          <a:xfrm>
            <a:off x="581733" y="2360474"/>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34" name="_color1" descr="© INSCALE GmbH, 26.05.2010&#10;http://www.presentationload.com/"/>
          <p:cNvSpPr/>
          <p:nvPr/>
        </p:nvSpPr>
        <p:spPr bwMode="gray">
          <a:xfrm>
            <a:off x="581733" y="1756840"/>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35" name="Ellipse 34" descr="© INSCALE GmbH, 26.05.2010&#10;http://www.presentationload.com/"/>
          <p:cNvSpPr/>
          <p:nvPr/>
        </p:nvSpPr>
        <p:spPr bwMode="gray">
          <a:xfrm>
            <a:off x="581733" y="1153206"/>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36" name="Ellipse 35" descr="© INSCALE GmbH, 26.05.2010&#10;http://www.presentationload.com/"/>
          <p:cNvSpPr/>
          <p:nvPr/>
        </p:nvSpPr>
        <p:spPr bwMode="gray">
          <a:xfrm>
            <a:off x="581733" y="549572"/>
            <a:ext cx="2807420" cy="2807420"/>
          </a:xfrm>
          <a:prstGeom prst="ellipse">
            <a:avLst/>
          </a:prstGeom>
          <a:solidFill>
            <a:srgbClr val="C8C8C8"/>
          </a:solidFill>
          <a:ln w="34925">
            <a:noFill/>
          </a:ln>
          <a:effectLst>
            <a:outerShdw blurRad="317500" dist="800100" dir="4860000" sx="80000" sy="80000" algn="ctr">
              <a:srgbClr val="000000">
                <a:alpha val="43000"/>
              </a:srgbClr>
            </a:outerShdw>
          </a:effectLst>
          <a:scene3d>
            <a:camera prst="perspectiveFront" fov="2700000">
              <a:rot lat="17399985" lon="0" rev="0"/>
            </a:camera>
            <a:lightRig rig="balanced" dir="t">
              <a:rot lat="0" lon="0" rev="11400000"/>
            </a:lightRig>
          </a:scene3d>
          <a:sp3d z="317500" extrusionH="317500" prstMaterial="metal">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de-DE" noProof="1">
              <a:solidFill>
                <a:prstClr val="white"/>
              </a:solidFill>
            </a:endParaRPr>
          </a:p>
        </p:txBody>
      </p:sp>
      <p:sp>
        <p:nvSpPr>
          <p:cNvPr id="56" name="Rectangle 4" descr="© INSCALE GmbH, 26.05.2010&#10;http://www.presentationload.com/"/>
          <p:cNvSpPr>
            <a:spLocks noChangeArrowheads="1"/>
          </p:cNvSpPr>
          <p:nvPr/>
        </p:nvSpPr>
        <p:spPr bwMode="gray">
          <a:xfrm>
            <a:off x="638175" y="1428116"/>
            <a:ext cx="2809875" cy="358775"/>
          </a:xfrm>
          <a:prstGeom prst="rect">
            <a:avLst/>
          </a:prstGeom>
          <a:noFill/>
          <a:ln w="9525">
            <a:noFill/>
            <a:miter lim="800000"/>
            <a:headEnd/>
            <a:tailEnd/>
          </a:ln>
        </p:spPr>
        <p:txBody>
          <a:bodyPr lIns="0" tIns="0" rIns="0" bIns="0" anchor="ctr">
            <a:scene3d>
              <a:camera prst="perspectiveRight" fov="3600000">
                <a:rot lat="0" lon="0" rev="0"/>
              </a:camera>
              <a:lightRig rig="balanced" dir="t"/>
            </a:scene3d>
            <a:sp3d extrusionH="12700">
              <a:extrusionClr>
                <a:schemeClr val="tx1">
                  <a:lumMod val="50000"/>
                  <a:lumOff val="50000"/>
                </a:schemeClr>
              </a:extrusionClr>
            </a:sp3d>
          </a:bodyPr>
          <a:lstStyle/>
          <a:p>
            <a:pPr algn="ctr" defTabSz="801688" eaLnBrk="0" hangingPunct="0"/>
            <a:r>
              <a:rPr lang="tr-TR" sz="2000" noProof="1">
                <a:solidFill>
                  <a:srgbClr val="000000"/>
                </a:solidFill>
                <a:effectLst>
                  <a:reflection blurRad="6350" stA="55000" endA="300" endPos="45500" dir="5400000" sy="-100000" algn="bl" rotWithShape="0"/>
                </a:effectLst>
              </a:rPr>
              <a:t>Özellikler</a:t>
            </a:r>
            <a:endParaRPr lang="de-DE" sz="2000" noProof="1">
              <a:solidFill>
                <a:srgbClr val="000000"/>
              </a:solidFill>
              <a:effectLst>
                <a:reflection blurRad="6350" stA="55000" endA="300" endPos="45500" dir="5400000" sy="-100000" algn="bl" rotWithShape="0"/>
              </a:effectLst>
            </a:endParaRPr>
          </a:p>
        </p:txBody>
      </p:sp>
      <p:cxnSp>
        <p:nvCxnSpPr>
          <p:cNvPr id="40" name="Gerade Verbindung 71"/>
          <p:cNvCxnSpPr/>
          <p:nvPr/>
        </p:nvCxnSpPr>
        <p:spPr bwMode="gray">
          <a:xfrm>
            <a:off x="4948986" y="6851575"/>
            <a:ext cx="3900990"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48" name="Text Box 19" descr="© INSCALE GmbH, 26.05.2010&#10;http://www.presentationload.com/"/>
          <p:cNvSpPr txBox="1">
            <a:spLocks noChangeArrowheads="1"/>
          </p:cNvSpPr>
          <p:nvPr/>
        </p:nvSpPr>
        <p:spPr bwMode="gray">
          <a:xfrm>
            <a:off x="5220072" y="2227687"/>
            <a:ext cx="3672408" cy="337217"/>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 halkı için anlam ifade eden kişiler</a:t>
            </a:r>
            <a:endParaRPr lang="de-DE" sz="1600" noProof="1">
              <a:solidFill>
                <a:prstClr val="black"/>
              </a:solidFill>
            </a:endParaRPr>
          </a:p>
        </p:txBody>
      </p:sp>
      <p:cxnSp>
        <p:nvCxnSpPr>
          <p:cNvPr id="49" name="Gerade Verbindung 73"/>
          <p:cNvCxnSpPr/>
          <p:nvPr/>
        </p:nvCxnSpPr>
        <p:spPr bwMode="gray">
          <a:xfrm>
            <a:off x="3347864" y="2223147"/>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50" name="Text Box 19" descr="© INSCALE GmbH, 26.05.2010&#10;http://www.presentationload.com/"/>
          <p:cNvSpPr txBox="1">
            <a:spLocks noChangeArrowheads="1"/>
          </p:cNvSpPr>
          <p:nvPr/>
        </p:nvSpPr>
        <p:spPr bwMode="gray">
          <a:xfrm>
            <a:off x="5220072" y="2824325"/>
            <a:ext cx="3672408" cy="388651"/>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Yöreye ait hayvanlar</a:t>
            </a:r>
            <a:endParaRPr lang="de-DE" sz="1600" noProof="1">
              <a:solidFill>
                <a:prstClr val="black"/>
              </a:solidFill>
            </a:endParaRPr>
          </a:p>
        </p:txBody>
      </p:sp>
      <p:cxnSp>
        <p:nvCxnSpPr>
          <p:cNvPr id="51" name="Gerade Verbindung 73"/>
          <p:cNvCxnSpPr/>
          <p:nvPr/>
        </p:nvCxnSpPr>
        <p:spPr bwMode="gray">
          <a:xfrm>
            <a:off x="3347864" y="2817494"/>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52" name="Text Box 19" descr="© INSCALE GmbH, 26.05.2010&#10;http://www.presentationload.com/"/>
          <p:cNvSpPr txBox="1">
            <a:spLocks noChangeArrowheads="1"/>
          </p:cNvSpPr>
          <p:nvPr/>
        </p:nvSpPr>
        <p:spPr bwMode="gray">
          <a:xfrm>
            <a:off x="5220072" y="3420963"/>
            <a:ext cx="3672408" cy="368077"/>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Yöresel ürünler</a:t>
            </a:r>
            <a:endParaRPr lang="de-DE" sz="1600" noProof="1">
              <a:solidFill>
                <a:prstClr val="black"/>
              </a:solidFill>
            </a:endParaRPr>
          </a:p>
        </p:txBody>
      </p:sp>
      <p:cxnSp>
        <p:nvCxnSpPr>
          <p:cNvPr id="53" name="Gerade Verbindung 73"/>
          <p:cNvCxnSpPr/>
          <p:nvPr/>
        </p:nvCxnSpPr>
        <p:spPr bwMode="gray">
          <a:xfrm>
            <a:off x="3347864" y="3411841"/>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54" name="Text Box 19" descr="© INSCALE GmbH, 26.05.2010&#10;http://www.presentationload.com/"/>
          <p:cNvSpPr txBox="1">
            <a:spLocks noChangeArrowheads="1"/>
          </p:cNvSpPr>
          <p:nvPr/>
        </p:nvSpPr>
        <p:spPr bwMode="gray">
          <a:xfrm>
            <a:off x="5220072" y="4017601"/>
            <a:ext cx="3672408" cy="347503"/>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Yörenin endemik bitkileri</a:t>
            </a:r>
            <a:endParaRPr lang="de-DE" sz="1600" noProof="1">
              <a:solidFill>
                <a:prstClr val="black"/>
              </a:solidFill>
            </a:endParaRPr>
          </a:p>
        </p:txBody>
      </p:sp>
      <p:cxnSp>
        <p:nvCxnSpPr>
          <p:cNvPr id="58" name="Gerade Verbindung 73"/>
          <p:cNvCxnSpPr/>
          <p:nvPr/>
        </p:nvCxnSpPr>
        <p:spPr bwMode="gray">
          <a:xfrm>
            <a:off x="3347864" y="4006188"/>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59" name="Text Box 19" descr="© INSCALE GmbH, 26.05.2010&#10;http://www.presentationload.com/"/>
          <p:cNvSpPr txBox="1">
            <a:spLocks noChangeArrowheads="1"/>
          </p:cNvSpPr>
          <p:nvPr/>
        </p:nvSpPr>
        <p:spPr bwMode="gray">
          <a:xfrm>
            <a:off x="5220072" y="4614239"/>
            <a:ext cx="3672408" cy="326929"/>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Yörenin özel gün ve tarihleri</a:t>
            </a:r>
            <a:endParaRPr lang="de-DE" sz="1600" noProof="1">
              <a:solidFill>
                <a:prstClr val="black"/>
              </a:solidFill>
            </a:endParaRPr>
          </a:p>
        </p:txBody>
      </p:sp>
      <p:cxnSp>
        <p:nvCxnSpPr>
          <p:cNvPr id="60" name="Gerade Verbindung 73"/>
          <p:cNvCxnSpPr/>
          <p:nvPr/>
        </p:nvCxnSpPr>
        <p:spPr bwMode="gray">
          <a:xfrm>
            <a:off x="3347864" y="4600535"/>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79" name="Text Box 19" descr="© INSCALE GmbH, 26.05.2010&#10;http://www.presentationload.com/"/>
          <p:cNvSpPr txBox="1">
            <a:spLocks noChangeArrowheads="1"/>
          </p:cNvSpPr>
          <p:nvPr/>
        </p:nvSpPr>
        <p:spPr bwMode="gray">
          <a:xfrm>
            <a:off x="5220072" y="5210877"/>
            <a:ext cx="3672408" cy="378363"/>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Yörenin toplumsal olayları</a:t>
            </a:r>
            <a:endParaRPr lang="de-DE" sz="1600" noProof="1">
              <a:solidFill>
                <a:prstClr val="black"/>
              </a:solidFill>
            </a:endParaRPr>
          </a:p>
        </p:txBody>
      </p:sp>
      <p:cxnSp>
        <p:nvCxnSpPr>
          <p:cNvPr id="80" name="Gerade Verbindung 73"/>
          <p:cNvCxnSpPr/>
          <p:nvPr/>
        </p:nvCxnSpPr>
        <p:spPr bwMode="gray">
          <a:xfrm>
            <a:off x="3347864" y="5194882"/>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81" name="Text Box 19" descr="© INSCALE GmbH, 26.05.2010&#10;http://www.presentationload.com/"/>
          <p:cNvSpPr txBox="1">
            <a:spLocks noChangeArrowheads="1"/>
          </p:cNvSpPr>
          <p:nvPr/>
        </p:nvSpPr>
        <p:spPr bwMode="gray">
          <a:xfrm>
            <a:off x="5220072" y="5807513"/>
            <a:ext cx="3672408" cy="357791"/>
          </a:xfrm>
          <a:prstGeom prst="rect">
            <a:avLst/>
          </a:prstGeom>
          <a:noFill/>
          <a:ln w="9525">
            <a:noFill/>
            <a:miter lim="800000"/>
            <a:headEnd/>
            <a:tailEnd/>
          </a:ln>
        </p:spPr>
        <p:txBody>
          <a:bodyPr wrap="square" lIns="0" tIns="0" rIns="0" bIns="0" anchor="ctr" anchorCtr="0">
            <a:noAutofit/>
          </a:bodyPr>
          <a:lstStyle/>
          <a:p>
            <a:pPr defTabSz="801688">
              <a:lnSpc>
                <a:spcPct val="95000"/>
              </a:lnSpc>
              <a:spcAft>
                <a:spcPts val="800"/>
              </a:spcAft>
            </a:pPr>
            <a:r>
              <a:rPr lang="tr-TR" sz="1600" noProof="1">
                <a:solidFill>
                  <a:prstClr val="black"/>
                </a:solidFill>
              </a:rPr>
              <a:t>Taşınır ve taşınmaz kültür varlıkları</a:t>
            </a:r>
            <a:endParaRPr lang="de-DE" sz="1600" noProof="1">
              <a:solidFill>
                <a:prstClr val="black"/>
              </a:solidFill>
            </a:endParaRPr>
          </a:p>
        </p:txBody>
      </p:sp>
      <p:cxnSp>
        <p:nvCxnSpPr>
          <p:cNvPr id="82" name="Gerade Verbindung 73"/>
          <p:cNvCxnSpPr/>
          <p:nvPr/>
        </p:nvCxnSpPr>
        <p:spPr bwMode="gray">
          <a:xfrm>
            <a:off x="3347864" y="5789229"/>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cxnSp>
        <p:nvCxnSpPr>
          <p:cNvPr id="84" name="Gerade Verbindung 73"/>
          <p:cNvCxnSpPr/>
          <p:nvPr/>
        </p:nvCxnSpPr>
        <p:spPr bwMode="gray">
          <a:xfrm>
            <a:off x="3347864" y="6383577"/>
            <a:ext cx="5553075" cy="0"/>
          </a:xfrm>
          <a:prstGeom prst="line">
            <a:avLst/>
          </a:prstGeom>
          <a:ln w="19050">
            <a:solidFill>
              <a:srgbClr val="AFAFAF"/>
            </a:solidFill>
            <a:prstDash val="sysDot"/>
          </a:ln>
        </p:spPr>
        <p:style>
          <a:lnRef idx="1">
            <a:schemeClr val="accent1"/>
          </a:lnRef>
          <a:fillRef idx="0">
            <a:schemeClr val="accent1"/>
          </a:fillRef>
          <a:effectRef idx="0">
            <a:schemeClr val="accent1"/>
          </a:effectRef>
          <a:fontRef idx="minor">
            <a:schemeClr val="tx1"/>
          </a:fontRef>
        </p:style>
      </p:cxnSp>
      <p:sp>
        <p:nvSpPr>
          <p:cNvPr id="86" name="Title 85"/>
          <p:cNvSpPr>
            <a:spLocks noGrp="1"/>
          </p:cNvSpPr>
          <p:nvPr>
            <p:ph type="title"/>
          </p:nvPr>
        </p:nvSpPr>
        <p:spPr/>
        <p:txBody>
          <a:bodyPr/>
          <a:lstStyle/>
          <a:p>
            <a:r>
              <a:rPr lang="tr-TR" sz="3200" dirty="0" smtClean="0"/>
              <a:t>Turistik Hediyelik Eşyada Coğrafi İşaretleme Yapılırken Kullanılabilecek Kriterler</a:t>
            </a:r>
            <a:endParaRPr lang="en-US" sz="3200" dirty="0"/>
          </a:p>
        </p:txBody>
      </p:sp>
      <p:sp>
        <p:nvSpPr>
          <p:cNvPr id="85" name="Text Placeholder 84"/>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xmlns="" val="331568745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1914898" y="5243644"/>
            <a:ext cx="4378439" cy="617592"/>
            <a:chOff x="2366531" y="5314950"/>
            <a:chExt cx="4378439" cy="617592"/>
          </a:xfrm>
        </p:grpSpPr>
        <p:pic>
          <p:nvPicPr>
            <p:cNvPr id="115" name="_effect" descr="C:\Users\marc.h\Desktop\Schatten-TEST.png"/>
            <p:cNvPicPr>
              <a:picLocks noChangeAspect="1" noChangeArrowheads="1"/>
            </p:cNvPicPr>
            <p:nvPr/>
          </p:nvPicPr>
          <p:blipFill>
            <a:blip r:embed="rId2" cstate="print"/>
            <a:srcRect/>
            <a:stretch>
              <a:fillRect/>
            </a:stretch>
          </p:blipFill>
          <p:spPr bwMode="gray">
            <a:xfrm>
              <a:off x="2366531" y="5314950"/>
              <a:ext cx="1672069" cy="369942"/>
            </a:xfrm>
            <a:prstGeom prst="rect">
              <a:avLst/>
            </a:prstGeom>
            <a:noFill/>
          </p:spPr>
        </p:pic>
        <p:pic>
          <p:nvPicPr>
            <p:cNvPr id="116" name="_effect" descr="C:\Users\marc.h\Desktop\Schatten-TEST.png"/>
            <p:cNvPicPr>
              <a:picLocks noChangeAspect="1" noChangeArrowheads="1"/>
            </p:cNvPicPr>
            <p:nvPr/>
          </p:nvPicPr>
          <p:blipFill>
            <a:blip r:embed="rId2" cstate="print"/>
            <a:srcRect/>
            <a:stretch>
              <a:fillRect/>
            </a:stretch>
          </p:blipFill>
          <p:spPr bwMode="gray">
            <a:xfrm>
              <a:off x="5072901" y="5314950"/>
              <a:ext cx="1672069" cy="369942"/>
            </a:xfrm>
            <a:prstGeom prst="rect">
              <a:avLst/>
            </a:prstGeom>
            <a:noFill/>
          </p:spPr>
        </p:pic>
        <p:pic>
          <p:nvPicPr>
            <p:cNvPr id="117" name="_effect" descr="C:\Users\marc.h\Desktop\Schatten-TEST.png"/>
            <p:cNvPicPr>
              <a:picLocks noChangeAspect="1" noChangeArrowheads="1"/>
            </p:cNvPicPr>
            <p:nvPr/>
          </p:nvPicPr>
          <p:blipFill>
            <a:blip r:embed="rId3" cstate="print"/>
            <a:srcRect/>
            <a:stretch>
              <a:fillRect/>
            </a:stretch>
          </p:blipFill>
          <p:spPr bwMode="gray">
            <a:xfrm>
              <a:off x="3275855" y="5314950"/>
              <a:ext cx="2592290" cy="369942"/>
            </a:xfrm>
            <a:prstGeom prst="rect">
              <a:avLst/>
            </a:prstGeom>
            <a:noFill/>
          </p:spPr>
        </p:pic>
        <p:pic>
          <p:nvPicPr>
            <p:cNvPr id="118" name="_effect" descr="C:\Users\marc.h\Desktop\Schatten-TEST.png"/>
            <p:cNvPicPr>
              <a:picLocks noChangeAspect="1" noChangeArrowheads="1"/>
            </p:cNvPicPr>
            <p:nvPr/>
          </p:nvPicPr>
          <p:blipFill>
            <a:blip r:embed="rId2" cstate="print"/>
            <a:srcRect/>
            <a:stretch>
              <a:fillRect/>
            </a:stretch>
          </p:blipFill>
          <p:spPr bwMode="gray">
            <a:xfrm>
              <a:off x="3169171" y="5562600"/>
              <a:ext cx="1672069" cy="369942"/>
            </a:xfrm>
            <a:prstGeom prst="rect">
              <a:avLst/>
            </a:prstGeom>
            <a:noFill/>
          </p:spPr>
        </p:pic>
        <p:pic>
          <p:nvPicPr>
            <p:cNvPr id="119" name="_effect" descr="C:\Users\marc.h\Desktop\Schatten-TEST.png"/>
            <p:cNvPicPr>
              <a:picLocks noChangeAspect="1" noChangeArrowheads="1"/>
            </p:cNvPicPr>
            <p:nvPr/>
          </p:nvPicPr>
          <p:blipFill>
            <a:blip r:embed="rId2" cstate="print"/>
            <a:srcRect/>
            <a:stretch>
              <a:fillRect/>
            </a:stretch>
          </p:blipFill>
          <p:spPr bwMode="gray">
            <a:xfrm>
              <a:off x="4234701" y="5562600"/>
              <a:ext cx="1672069" cy="369942"/>
            </a:xfrm>
            <a:prstGeom prst="rect">
              <a:avLst/>
            </a:prstGeom>
            <a:noFill/>
          </p:spPr>
        </p:pic>
      </p:grpSp>
      <p:sp>
        <p:nvSpPr>
          <p:cNvPr id="19" name="Oval 11" descr="© INSCALE GmbH, 26.05.2010&#10;http://www.presentationload.com/"/>
          <p:cNvSpPr>
            <a:spLocks noChangeArrowheads="1"/>
          </p:cNvSpPr>
          <p:nvPr/>
        </p:nvSpPr>
        <p:spPr bwMode="gray">
          <a:xfrm>
            <a:off x="3690833" y="1745781"/>
            <a:ext cx="875082" cy="873357"/>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36" name="Oval 5" descr="© INSCALE GmbH, 26.05.2010&#10;http://www.presentationload.com/"/>
          <p:cNvSpPr>
            <a:spLocks noChangeArrowheads="1"/>
          </p:cNvSpPr>
          <p:nvPr/>
        </p:nvSpPr>
        <p:spPr bwMode="gray">
          <a:xfrm>
            <a:off x="3692558" y="1745781"/>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37" name="Freeform 6" descr="© INSCALE GmbH, 26.05.2010&#10;http://www.presentationload.com/"/>
          <p:cNvSpPr>
            <a:spLocks/>
          </p:cNvSpPr>
          <p:nvPr/>
        </p:nvSpPr>
        <p:spPr bwMode="gray">
          <a:xfrm>
            <a:off x="3704640" y="2127227"/>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38" name="Picture 7"/>
          <p:cNvPicPr>
            <a:picLocks noChangeAspect="1" noChangeArrowheads="1"/>
          </p:cNvPicPr>
          <p:nvPr/>
        </p:nvPicPr>
        <p:blipFill>
          <a:blip r:embed="rId4" cstate="print"/>
          <a:srcRect/>
          <a:stretch>
            <a:fillRect/>
          </a:stretch>
        </p:blipFill>
        <p:spPr bwMode="gray">
          <a:xfrm>
            <a:off x="3858254" y="1764767"/>
            <a:ext cx="545417" cy="315858"/>
          </a:xfrm>
          <a:prstGeom prst="rect">
            <a:avLst/>
          </a:prstGeom>
          <a:noFill/>
          <a:ln w="9525">
            <a:noFill/>
            <a:miter lim="800000"/>
            <a:headEnd/>
            <a:tailEnd/>
          </a:ln>
        </p:spPr>
      </p:pic>
      <p:sp>
        <p:nvSpPr>
          <p:cNvPr id="63" name="Text Box 90" descr="© INSCALE GmbH, 26.05.2010&#10;http://www.presentationload.com/"/>
          <p:cNvSpPr txBox="1">
            <a:spLocks noChangeArrowheads="1"/>
          </p:cNvSpPr>
          <p:nvPr/>
        </p:nvSpPr>
        <p:spPr bwMode="gray">
          <a:xfrm>
            <a:off x="3940576" y="2028571"/>
            <a:ext cx="323807"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Lif</a:t>
            </a:r>
            <a:endParaRPr lang="de-DE" sz="2000" b="1" noProof="1">
              <a:solidFill>
                <a:srgbClr val="000000"/>
              </a:solidFill>
            </a:endParaRPr>
          </a:p>
        </p:txBody>
      </p:sp>
      <p:grpSp>
        <p:nvGrpSpPr>
          <p:cNvPr id="105" name="Group 104"/>
          <p:cNvGrpSpPr/>
          <p:nvPr/>
        </p:nvGrpSpPr>
        <p:grpSpPr>
          <a:xfrm>
            <a:off x="4984463" y="2507340"/>
            <a:ext cx="873357" cy="876809"/>
            <a:chOff x="5654443" y="3052970"/>
            <a:chExt cx="873357" cy="876809"/>
          </a:xfrm>
        </p:grpSpPr>
        <p:sp>
          <p:nvSpPr>
            <p:cNvPr id="18" name="Oval 10" descr="© INSCALE GmbH, 26.05.2010&#10;http://www.presentationload.com/"/>
            <p:cNvSpPr>
              <a:spLocks noChangeArrowheads="1"/>
            </p:cNvSpPr>
            <p:nvPr/>
          </p:nvSpPr>
          <p:spPr bwMode="gray">
            <a:xfrm>
              <a:off x="5654443" y="3052970"/>
              <a:ext cx="873357" cy="876809"/>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45" name="Oval 5" descr="© INSCALE GmbH, 26.05.2010&#10;http://www.presentationload.com/"/>
            <p:cNvSpPr>
              <a:spLocks noChangeArrowheads="1"/>
            </p:cNvSpPr>
            <p:nvPr/>
          </p:nvSpPr>
          <p:spPr bwMode="gray">
            <a:xfrm>
              <a:off x="5654443" y="3056422"/>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46" name="Freeform 6" descr="© INSCALE GmbH, 26.05.2010&#10;http://www.presentationload.com/"/>
            <p:cNvSpPr>
              <a:spLocks/>
            </p:cNvSpPr>
            <p:nvPr/>
          </p:nvSpPr>
          <p:spPr bwMode="gray">
            <a:xfrm>
              <a:off x="5666525" y="3437868"/>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47" name="Picture 7"/>
            <p:cNvPicPr>
              <a:picLocks noChangeAspect="1" noChangeArrowheads="1"/>
            </p:cNvPicPr>
            <p:nvPr/>
          </p:nvPicPr>
          <p:blipFill>
            <a:blip r:embed="rId4" cstate="print"/>
            <a:srcRect/>
            <a:stretch>
              <a:fillRect/>
            </a:stretch>
          </p:blipFill>
          <p:spPr bwMode="gray">
            <a:xfrm>
              <a:off x="5820139" y="3075408"/>
              <a:ext cx="545417" cy="315858"/>
            </a:xfrm>
            <a:prstGeom prst="rect">
              <a:avLst/>
            </a:prstGeom>
            <a:noFill/>
            <a:ln w="9525">
              <a:noFill/>
              <a:miter lim="800000"/>
              <a:headEnd/>
              <a:tailEnd/>
            </a:ln>
          </p:spPr>
        </p:pic>
        <p:sp>
          <p:nvSpPr>
            <p:cNvPr id="65" name="Text Box 92" descr="© INSCALE GmbH, 26.05.2010&#10;http://www.presentationload.com/"/>
            <p:cNvSpPr txBox="1">
              <a:spLocks noChangeArrowheads="1"/>
            </p:cNvSpPr>
            <p:nvPr/>
          </p:nvSpPr>
          <p:spPr bwMode="gray">
            <a:xfrm>
              <a:off x="5741389" y="3339212"/>
              <a:ext cx="755079"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Dallar</a:t>
              </a:r>
              <a:endParaRPr lang="de-DE" sz="2000" b="1" noProof="1">
                <a:solidFill>
                  <a:srgbClr val="000000"/>
                </a:solidFill>
              </a:endParaRPr>
            </a:p>
          </p:txBody>
        </p:sp>
      </p:grpSp>
      <p:grpSp>
        <p:nvGrpSpPr>
          <p:cNvPr id="107" name="Group 106"/>
          <p:cNvGrpSpPr/>
          <p:nvPr/>
        </p:nvGrpSpPr>
        <p:grpSpPr>
          <a:xfrm>
            <a:off x="5128479" y="3731476"/>
            <a:ext cx="873357" cy="875083"/>
            <a:chOff x="5455952" y="4086845"/>
            <a:chExt cx="873357" cy="875083"/>
          </a:xfrm>
        </p:grpSpPr>
        <p:sp>
          <p:nvSpPr>
            <p:cNvPr id="25" name="Oval 18" descr="© INSCALE GmbH, 26.05.2010&#10;http://www.presentationload.com/"/>
            <p:cNvSpPr>
              <a:spLocks noChangeArrowheads="1"/>
            </p:cNvSpPr>
            <p:nvPr/>
          </p:nvSpPr>
          <p:spPr bwMode="gray">
            <a:xfrm>
              <a:off x="5455952" y="4086845"/>
              <a:ext cx="873357" cy="875083"/>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48" name="Oval 5" descr="© INSCALE GmbH, 26.05.2010&#10;http://www.presentationload.com/"/>
            <p:cNvSpPr>
              <a:spLocks noChangeArrowheads="1"/>
            </p:cNvSpPr>
            <p:nvPr/>
          </p:nvSpPr>
          <p:spPr bwMode="gray">
            <a:xfrm>
              <a:off x="5455952" y="4088571"/>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49" name="Freeform 6" descr="© INSCALE GmbH, 26.05.2010&#10;http://www.presentationload.com/"/>
            <p:cNvSpPr>
              <a:spLocks/>
            </p:cNvSpPr>
            <p:nvPr/>
          </p:nvSpPr>
          <p:spPr bwMode="gray">
            <a:xfrm>
              <a:off x="5468034" y="4470017"/>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50" name="Picture 7"/>
            <p:cNvPicPr>
              <a:picLocks noChangeAspect="1" noChangeArrowheads="1"/>
            </p:cNvPicPr>
            <p:nvPr/>
          </p:nvPicPr>
          <p:blipFill>
            <a:blip r:embed="rId4" cstate="print"/>
            <a:srcRect/>
            <a:stretch>
              <a:fillRect/>
            </a:stretch>
          </p:blipFill>
          <p:spPr bwMode="gray">
            <a:xfrm>
              <a:off x="5621648" y="4107557"/>
              <a:ext cx="545417" cy="315858"/>
            </a:xfrm>
            <a:prstGeom prst="rect">
              <a:avLst/>
            </a:prstGeom>
            <a:noFill/>
            <a:ln w="9525">
              <a:noFill/>
              <a:miter lim="800000"/>
              <a:headEnd/>
              <a:tailEnd/>
            </a:ln>
          </p:spPr>
        </p:pic>
        <p:sp>
          <p:nvSpPr>
            <p:cNvPr id="66" name="Text Box 93" descr="© INSCALE GmbH, 26.05.2010&#10;http://www.presentationload.com/"/>
            <p:cNvSpPr txBox="1">
              <a:spLocks noChangeArrowheads="1"/>
            </p:cNvSpPr>
            <p:nvPr/>
          </p:nvSpPr>
          <p:spPr bwMode="gray">
            <a:xfrm>
              <a:off x="5632838" y="4371361"/>
              <a:ext cx="535403"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Deri</a:t>
              </a:r>
              <a:endParaRPr lang="de-DE" sz="2000" b="1" noProof="1">
                <a:solidFill>
                  <a:srgbClr val="000000"/>
                </a:solidFill>
              </a:endParaRPr>
            </a:p>
          </p:txBody>
        </p:sp>
      </p:grpSp>
      <p:grpSp>
        <p:nvGrpSpPr>
          <p:cNvPr id="108" name="Group 107"/>
          <p:cNvGrpSpPr/>
          <p:nvPr/>
        </p:nvGrpSpPr>
        <p:grpSpPr>
          <a:xfrm>
            <a:off x="4480407" y="4667580"/>
            <a:ext cx="873357" cy="876809"/>
            <a:chOff x="4629198" y="4737548"/>
            <a:chExt cx="873357" cy="876809"/>
          </a:xfrm>
        </p:grpSpPr>
        <p:sp>
          <p:nvSpPr>
            <p:cNvPr id="24" name="Oval 17" descr="© INSCALE GmbH, 26.05.2010&#10;http://www.presentationload.com/"/>
            <p:cNvSpPr>
              <a:spLocks noChangeArrowheads="1"/>
            </p:cNvSpPr>
            <p:nvPr/>
          </p:nvSpPr>
          <p:spPr bwMode="gray">
            <a:xfrm>
              <a:off x="4629198" y="4737548"/>
              <a:ext cx="873357" cy="876809"/>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60" name="Oval 5" descr="© INSCALE GmbH, 26.05.2010&#10;http://www.presentationload.com/"/>
            <p:cNvSpPr>
              <a:spLocks noChangeArrowheads="1"/>
            </p:cNvSpPr>
            <p:nvPr/>
          </p:nvSpPr>
          <p:spPr bwMode="gray">
            <a:xfrm>
              <a:off x="4629198" y="4741000"/>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61" name="Freeform 6" descr="© INSCALE GmbH, 26.05.2010&#10;http://www.presentationload.com/"/>
            <p:cNvSpPr>
              <a:spLocks/>
            </p:cNvSpPr>
            <p:nvPr/>
          </p:nvSpPr>
          <p:spPr bwMode="gray">
            <a:xfrm>
              <a:off x="4641280" y="5122446"/>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62" name="Picture 7"/>
            <p:cNvPicPr>
              <a:picLocks noChangeAspect="1" noChangeArrowheads="1"/>
            </p:cNvPicPr>
            <p:nvPr/>
          </p:nvPicPr>
          <p:blipFill>
            <a:blip r:embed="rId4" cstate="print"/>
            <a:srcRect/>
            <a:stretch>
              <a:fillRect/>
            </a:stretch>
          </p:blipFill>
          <p:spPr bwMode="gray">
            <a:xfrm>
              <a:off x="4794894" y="4759986"/>
              <a:ext cx="545417" cy="315858"/>
            </a:xfrm>
            <a:prstGeom prst="rect">
              <a:avLst/>
            </a:prstGeom>
            <a:noFill/>
            <a:ln w="9525">
              <a:noFill/>
              <a:miter lim="800000"/>
              <a:headEnd/>
              <a:tailEnd/>
            </a:ln>
          </p:spPr>
        </p:pic>
        <p:sp>
          <p:nvSpPr>
            <p:cNvPr id="67" name="Text Box 94" descr="© INSCALE GmbH, 26.05.2010&#10;http://www.presentationload.com/"/>
            <p:cNvSpPr txBox="1">
              <a:spLocks noChangeArrowheads="1"/>
            </p:cNvSpPr>
            <p:nvPr/>
          </p:nvSpPr>
          <p:spPr bwMode="gray">
            <a:xfrm>
              <a:off x="4656184" y="5023790"/>
              <a:ext cx="836639"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Maden</a:t>
              </a:r>
              <a:endParaRPr lang="de-DE" sz="2000" b="1" noProof="1">
                <a:solidFill>
                  <a:srgbClr val="000000"/>
                </a:solidFill>
              </a:endParaRPr>
            </a:p>
          </p:txBody>
        </p:sp>
      </p:grpSp>
      <p:grpSp>
        <p:nvGrpSpPr>
          <p:cNvPr id="109" name="Group 108"/>
          <p:cNvGrpSpPr/>
          <p:nvPr/>
        </p:nvGrpSpPr>
        <p:grpSpPr>
          <a:xfrm>
            <a:off x="3112255" y="4667580"/>
            <a:ext cx="878747" cy="876809"/>
            <a:chOff x="3588418" y="4718562"/>
            <a:chExt cx="878747" cy="876809"/>
          </a:xfrm>
        </p:grpSpPr>
        <p:sp>
          <p:nvSpPr>
            <p:cNvPr id="23" name="Oval 16" descr="© INSCALE GmbH, 26.05.2010&#10;http://www.presentationload.com/"/>
            <p:cNvSpPr>
              <a:spLocks noChangeArrowheads="1"/>
            </p:cNvSpPr>
            <p:nvPr/>
          </p:nvSpPr>
          <p:spPr bwMode="gray">
            <a:xfrm>
              <a:off x="3588418" y="4718562"/>
              <a:ext cx="876809" cy="876809"/>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57" name="Oval 5" descr="© INSCALE GmbH, 26.05.2010&#10;http://www.presentationload.com/"/>
            <p:cNvSpPr>
              <a:spLocks noChangeArrowheads="1"/>
            </p:cNvSpPr>
            <p:nvPr/>
          </p:nvSpPr>
          <p:spPr bwMode="gray">
            <a:xfrm>
              <a:off x="3591870" y="4722014"/>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58" name="Freeform 6" descr="© INSCALE GmbH, 26.05.2010&#10;http://www.presentationload.com/"/>
            <p:cNvSpPr>
              <a:spLocks/>
            </p:cNvSpPr>
            <p:nvPr/>
          </p:nvSpPr>
          <p:spPr bwMode="gray">
            <a:xfrm>
              <a:off x="3603952" y="5103460"/>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59" name="Picture 7"/>
            <p:cNvPicPr>
              <a:picLocks noChangeAspect="1" noChangeArrowheads="1"/>
            </p:cNvPicPr>
            <p:nvPr/>
          </p:nvPicPr>
          <p:blipFill>
            <a:blip r:embed="rId4" cstate="print"/>
            <a:srcRect/>
            <a:stretch>
              <a:fillRect/>
            </a:stretch>
          </p:blipFill>
          <p:spPr bwMode="gray">
            <a:xfrm>
              <a:off x="3757566" y="4741000"/>
              <a:ext cx="545417" cy="315858"/>
            </a:xfrm>
            <a:prstGeom prst="rect">
              <a:avLst/>
            </a:prstGeom>
            <a:noFill/>
            <a:ln w="9525">
              <a:noFill/>
              <a:miter lim="800000"/>
              <a:headEnd/>
              <a:tailEnd/>
            </a:ln>
          </p:spPr>
        </p:pic>
        <p:sp>
          <p:nvSpPr>
            <p:cNvPr id="68" name="Text Box 95" descr="© INSCALE GmbH, 26.05.2010&#10;http://www.presentationload.com/"/>
            <p:cNvSpPr txBox="1">
              <a:spLocks noChangeArrowheads="1"/>
            </p:cNvSpPr>
            <p:nvPr/>
          </p:nvSpPr>
          <p:spPr bwMode="gray">
            <a:xfrm>
              <a:off x="3618856" y="5004804"/>
              <a:ext cx="848309"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Toprak</a:t>
              </a:r>
              <a:endParaRPr lang="de-DE" sz="2000" b="1" noProof="1">
                <a:solidFill>
                  <a:srgbClr val="000000"/>
                </a:solidFill>
              </a:endParaRPr>
            </a:p>
          </p:txBody>
        </p:sp>
      </p:grpSp>
      <p:grpSp>
        <p:nvGrpSpPr>
          <p:cNvPr id="104" name="Group 103"/>
          <p:cNvGrpSpPr/>
          <p:nvPr/>
        </p:nvGrpSpPr>
        <p:grpSpPr>
          <a:xfrm>
            <a:off x="2248159" y="3659468"/>
            <a:ext cx="873357" cy="875083"/>
            <a:chOff x="2791006" y="4036791"/>
            <a:chExt cx="873357" cy="875083"/>
          </a:xfrm>
        </p:grpSpPr>
        <p:sp>
          <p:nvSpPr>
            <p:cNvPr id="26" name="Oval 19" descr="© INSCALE GmbH, 26.05.2010&#10;http://www.presentationload.com/"/>
            <p:cNvSpPr>
              <a:spLocks noChangeArrowheads="1"/>
            </p:cNvSpPr>
            <p:nvPr/>
          </p:nvSpPr>
          <p:spPr bwMode="gray">
            <a:xfrm>
              <a:off x="2792732" y="4036791"/>
              <a:ext cx="871630" cy="875082"/>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54" name="Oval 5" descr="© INSCALE GmbH, 26.05.2010&#10;http://www.presentationload.com/"/>
            <p:cNvSpPr>
              <a:spLocks noChangeArrowheads="1"/>
            </p:cNvSpPr>
            <p:nvPr/>
          </p:nvSpPr>
          <p:spPr bwMode="gray">
            <a:xfrm>
              <a:off x="2791006" y="4038517"/>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55" name="Freeform 6" descr="© INSCALE GmbH, 26.05.2010&#10;http://www.presentationload.com/"/>
            <p:cNvSpPr>
              <a:spLocks/>
            </p:cNvSpPr>
            <p:nvPr/>
          </p:nvSpPr>
          <p:spPr bwMode="gray">
            <a:xfrm>
              <a:off x="2803088" y="4419963"/>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56" name="Picture 7"/>
            <p:cNvPicPr>
              <a:picLocks noChangeAspect="1" noChangeArrowheads="1"/>
            </p:cNvPicPr>
            <p:nvPr/>
          </p:nvPicPr>
          <p:blipFill>
            <a:blip r:embed="rId4" cstate="print"/>
            <a:srcRect/>
            <a:stretch>
              <a:fillRect/>
            </a:stretch>
          </p:blipFill>
          <p:spPr bwMode="gray">
            <a:xfrm>
              <a:off x="2956702" y="4057503"/>
              <a:ext cx="545417" cy="315858"/>
            </a:xfrm>
            <a:prstGeom prst="rect">
              <a:avLst/>
            </a:prstGeom>
            <a:noFill/>
            <a:ln w="9525">
              <a:noFill/>
              <a:miter lim="800000"/>
              <a:headEnd/>
              <a:tailEnd/>
            </a:ln>
          </p:spPr>
        </p:pic>
        <p:sp>
          <p:nvSpPr>
            <p:cNvPr id="69" name="Text Box 96" descr="© INSCALE GmbH, 26.05.2010&#10;http://www.presentationload.com/"/>
            <p:cNvSpPr txBox="1">
              <a:spLocks noChangeArrowheads="1"/>
            </p:cNvSpPr>
            <p:nvPr/>
          </p:nvSpPr>
          <p:spPr bwMode="gray">
            <a:xfrm>
              <a:off x="2862962" y="4321307"/>
              <a:ext cx="746999"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Ahşap</a:t>
              </a:r>
              <a:endParaRPr lang="de-DE" sz="2000" b="1" noProof="1">
                <a:solidFill>
                  <a:srgbClr val="000000"/>
                </a:solidFill>
              </a:endParaRPr>
            </a:p>
          </p:txBody>
        </p:sp>
      </p:grpSp>
      <p:grpSp>
        <p:nvGrpSpPr>
          <p:cNvPr id="103" name="Group 102"/>
          <p:cNvGrpSpPr/>
          <p:nvPr/>
        </p:nvGrpSpPr>
        <p:grpSpPr>
          <a:xfrm>
            <a:off x="2392175" y="2435332"/>
            <a:ext cx="873357" cy="878535"/>
            <a:chOff x="2630488" y="3006368"/>
            <a:chExt cx="873357" cy="878535"/>
          </a:xfrm>
        </p:grpSpPr>
        <p:sp>
          <p:nvSpPr>
            <p:cNvPr id="20" name="Oval 12" descr="© INSCALE GmbH, 26.05.2010&#10;http://www.presentationload.com/"/>
            <p:cNvSpPr>
              <a:spLocks noChangeArrowheads="1"/>
            </p:cNvSpPr>
            <p:nvPr/>
          </p:nvSpPr>
          <p:spPr bwMode="gray">
            <a:xfrm>
              <a:off x="2630488" y="3006368"/>
              <a:ext cx="873357" cy="878535"/>
            </a:xfrm>
            <a:prstGeom prst="ellipse">
              <a:avLst/>
            </a:prstGeom>
            <a:solidFill>
              <a:srgbClr val="C6C7C8"/>
            </a:solidFill>
            <a:ln w="9525">
              <a:noFill/>
              <a:round/>
              <a:headEnd/>
              <a:tailEnd/>
            </a:ln>
          </p:spPr>
          <p:txBody>
            <a:bodyPr/>
            <a:lstStyle/>
            <a:p>
              <a:endParaRPr lang="de-DE" noProof="1">
                <a:solidFill>
                  <a:prstClr val="black"/>
                </a:solidFill>
              </a:endParaRPr>
            </a:p>
          </p:txBody>
        </p:sp>
        <p:sp>
          <p:nvSpPr>
            <p:cNvPr id="51" name="Oval 5" descr="© INSCALE GmbH, 26.05.2010&#10;http://www.presentationload.com/"/>
            <p:cNvSpPr>
              <a:spLocks noChangeArrowheads="1"/>
            </p:cNvSpPr>
            <p:nvPr/>
          </p:nvSpPr>
          <p:spPr bwMode="gray">
            <a:xfrm>
              <a:off x="2630488" y="3011546"/>
              <a:ext cx="873357" cy="873357"/>
            </a:xfrm>
            <a:prstGeom prst="ellipse">
              <a:avLst/>
            </a:prstGeom>
            <a:gradFill flip="none" rotWithShape="1">
              <a:gsLst>
                <a:gs pos="0">
                  <a:srgbClr val="FFFFFF"/>
                </a:gs>
                <a:gs pos="100000">
                  <a:srgbClr val="D7D7D7"/>
                </a:gs>
              </a:gsLst>
              <a:path path="shape">
                <a:fillToRect l="50000" t="50000" r="50000" b="50000"/>
              </a:path>
              <a:tileRect/>
            </a:gradFill>
            <a:ln w="12700" algn="ctr">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000000"/>
                </a:solidFill>
                <a:cs typeface="Arial" charset="0"/>
              </a:endParaRPr>
            </a:p>
          </p:txBody>
        </p:sp>
        <p:sp>
          <p:nvSpPr>
            <p:cNvPr id="52" name="Freeform 6" descr="© INSCALE GmbH, 26.05.2010&#10;http://www.presentationload.com/"/>
            <p:cNvSpPr>
              <a:spLocks/>
            </p:cNvSpPr>
            <p:nvPr/>
          </p:nvSpPr>
          <p:spPr bwMode="gray">
            <a:xfrm>
              <a:off x="2642570" y="3392992"/>
              <a:ext cx="850919" cy="483281"/>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rgbClr val="D1D1D1"/>
            </a:solidFill>
            <a:ln w="6350">
              <a:noFill/>
              <a:round/>
              <a:headEnd/>
              <a:tailEnd/>
            </a:ln>
          </p:spPr>
          <p:txBody>
            <a:bodyPr/>
            <a:lstStyle/>
            <a:p>
              <a:pPr algn="ctr"/>
              <a:endParaRPr lang="de-DE" noProof="1">
                <a:solidFill>
                  <a:prstClr val="black"/>
                </a:solidFill>
              </a:endParaRPr>
            </a:p>
          </p:txBody>
        </p:sp>
        <p:pic>
          <p:nvPicPr>
            <p:cNvPr id="53" name="Picture 7"/>
            <p:cNvPicPr>
              <a:picLocks noChangeAspect="1" noChangeArrowheads="1"/>
            </p:cNvPicPr>
            <p:nvPr/>
          </p:nvPicPr>
          <p:blipFill>
            <a:blip r:embed="rId4" cstate="print"/>
            <a:srcRect/>
            <a:stretch>
              <a:fillRect/>
            </a:stretch>
          </p:blipFill>
          <p:spPr bwMode="gray">
            <a:xfrm>
              <a:off x="2796184" y="3030532"/>
              <a:ext cx="545417" cy="315858"/>
            </a:xfrm>
            <a:prstGeom prst="rect">
              <a:avLst/>
            </a:prstGeom>
            <a:noFill/>
            <a:ln w="9525">
              <a:noFill/>
              <a:miter lim="800000"/>
              <a:headEnd/>
              <a:tailEnd/>
            </a:ln>
          </p:spPr>
        </p:pic>
        <p:sp>
          <p:nvSpPr>
            <p:cNvPr id="70" name="Text Box 97" descr="© INSCALE GmbH, 26.05.2010&#10;http://www.presentationload.com/"/>
            <p:cNvSpPr txBox="1">
              <a:spLocks noChangeArrowheads="1"/>
            </p:cNvSpPr>
            <p:nvPr/>
          </p:nvSpPr>
          <p:spPr bwMode="gray">
            <a:xfrm>
              <a:off x="2882324" y="3294336"/>
              <a:ext cx="396199" cy="307777"/>
            </a:xfrm>
            <a:prstGeom prst="rect">
              <a:avLst/>
            </a:prstGeom>
            <a:noFill/>
            <a:ln w="9525">
              <a:noFill/>
              <a:miter lim="800000"/>
              <a:headEnd/>
              <a:tailEnd/>
            </a:ln>
          </p:spPr>
          <p:txBody>
            <a:bodyPr wrap="none" lIns="0" tIns="0" rIns="0" bIns="0">
              <a:spAutoFit/>
            </a:bodyPr>
            <a:lstStyle/>
            <a:p>
              <a:r>
                <a:rPr lang="tr-TR" sz="2000" b="1" noProof="1">
                  <a:solidFill>
                    <a:srgbClr val="000000"/>
                  </a:solidFill>
                </a:rPr>
                <a:t>Taş</a:t>
              </a:r>
              <a:endParaRPr lang="de-DE" sz="2000" b="1" noProof="1">
                <a:solidFill>
                  <a:srgbClr val="000000"/>
                </a:solidFill>
              </a:endParaRPr>
            </a:p>
          </p:txBody>
        </p:sp>
      </p:grpSp>
      <p:sp>
        <p:nvSpPr>
          <p:cNvPr id="72" name="_color1" descr="© INSCALE GmbH, 26.05.2010&#10;http://www.presentationload.com/"/>
          <p:cNvSpPr>
            <a:spLocks noChangeArrowheads="1"/>
          </p:cNvSpPr>
          <p:nvPr/>
        </p:nvSpPr>
        <p:spPr bwMode="gray">
          <a:xfrm>
            <a:off x="3347864" y="2924944"/>
            <a:ext cx="1529462" cy="1527908"/>
          </a:xfrm>
          <a:prstGeom prst="ellipse">
            <a:avLst/>
          </a:prstGeom>
          <a:gradFill>
            <a:gsLst>
              <a:gs pos="0">
                <a:schemeClr val="accent1">
                  <a:lumMod val="60000"/>
                  <a:lumOff val="40000"/>
                </a:schemeClr>
              </a:gs>
              <a:gs pos="100000">
                <a:schemeClr val="accent1"/>
              </a:gs>
            </a:gsLst>
            <a:lin ang="5400000" scaled="0"/>
          </a:gradFill>
          <a:ln w="12700">
            <a:solidFill>
              <a:srgbClr val="C0C0C0"/>
            </a:solidFill>
            <a:miter lim="800000"/>
            <a:headEnd/>
            <a:tailEnd/>
          </a:ln>
          <a:effectLst>
            <a:outerShdw blurRad="127000" dist="63500" dir="2700000" algn="tl" rotWithShape="0">
              <a:prstClr val="black">
                <a:alpha val="40000"/>
              </a:prstClr>
            </a:outerShdw>
          </a:effectLst>
        </p:spPr>
        <p:txBody>
          <a:bodyPr lIns="288000" tIns="0" rIns="0" bIns="0" anchor="ctr"/>
          <a:lstStyle/>
          <a:p>
            <a:pPr defTabSz="801688" eaLnBrk="0" hangingPunct="0">
              <a:defRPr/>
            </a:pPr>
            <a:endParaRPr lang="de-DE" b="1" noProof="1">
              <a:solidFill>
                <a:srgbClr val="FFFFFF"/>
              </a:solidFill>
              <a:cs typeface="Arial" charset="0"/>
            </a:endParaRPr>
          </a:p>
        </p:txBody>
      </p:sp>
      <p:pic>
        <p:nvPicPr>
          <p:cNvPr id="73" name="Picture 7"/>
          <p:cNvPicPr>
            <a:picLocks noChangeAspect="1" noChangeArrowheads="1"/>
          </p:cNvPicPr>
          <p:nvPr/>
        </p:nvPicPr>
        <p:blipFill>
          <a:blip r:embed="rId5" cstate="print"/>
          <a:srcRect/>
          <a:stretch>
            <a:fillRect/>
          </a:stretch>
        </p:blipFill>
        <p:spPr bwMode="gray">
          <a:xfrm>
            <a:off x="3654068" y="2965356"/>
            <a:ext cx="920164" cy="534690"/>
          </a:xfrm>
          <a:prstGeom prst="rect">
            <a:avLst/>
          </a:prstGeom>
          <a:noFill/>
          <a:ln w="9525">
            <a:noFill/>
            <a:miter lim="800000"/>
            <a:headEnd/>
            <a:tailEnd/>
          </a:ln>
        </p:spPr>
      </p:pic>
      <p:sp>
        <p:nvSpPr>
          <p:cNvPr id="74" name="Text Box 36" descr="© INSCALE GmbH, 26.05.2010&#10;http://www.presentationload.com/"/>
          <p:cNvSpPr txBox="1">
            <a:spLocks noChangeArrowheads="1"/>
          </p:cNvSpPr>
          <p:nvPr/>
        </p:nvSpPr>
        <p:spPr bwMode="gray">
          <a:xfrm>
            <a:off x="3381467" y="3552577"/>
            <a:ext cx="1462260" cy="338554"/>
          </a:xfrm>
          <a:prstGeom prst="rect">
            <a:avLst/>
          </a:prstGeom>
          <a:noFill/>
          <a:ln w="9525" algn="ctr">
            <a:noFill/>
            <a:miter lim="800000"/>
            <a:headEnd/>
            <a:tailEnd/>
          </a:ln>
        </p:spPr>
        <p:txBody>
          <a:bodyPr wrap="none">
            <a:spAutoFit/>
          </a:bodyPr>
          <a:lstStyle/>
          <a:p>
            <a:pPr algn="ctr"/>
            <a:r>
              <a:rPr lang="tr-TR" sz="1600" b="1" noProof="1">
                <a:solidFill>
                  <a:srgbClr val="FFFFFF"/>
                </a:solidFill>
              </a:rPr>
              <a:t>HAMMADDE</a:t>
            </a:r>
            <a:endParaRPr lang="de-DE" sz="1600" b="1" noProof="1">
              <a:solidFill>
                <a:srgbClr val="FFFFFF"/>
              </a:solidFill>
            </a:endParaRPr>
          </a:p>
        </p:txBody>
      </p:sp>
      <p:sp>
        <p:nvSpPr>
          <p:cNvPr id="75" name="_color1" descr="© INSCALE GmbH, 26.05.2010&#10;http://www.presentationload.com/"/>
          <p:cNvSpPr>
            <a:spLocks/>
          </p:cNvSpPr>
          <p:nvPr/>
        </p:nvSpPr>
        <p:spPr bwMode="gray">
          <a:xfrm>
            <a:off x="3363131" y="3589499"/>
            <a:ext cx="1501290" cy="853080"/>
          </a:xfrm>
          <a:custGeom>
            <a:avLst/>
            <a:gdLst>
              <a:gd name="T0" fmla="*/ 2147483647 w 412"/>
              <a:gd name="T1" fmla="*/ 2147483647 h 234"/>
              <a:gd name="T2" fmla="*/ 54299726 w 412"/>
              <a:gd name="T3" fmla="*/ 0 h 234"/>
              <a:gd name="T4" fmla="*/ 0 w 412"/>
              <a:gd name="T5" fmla="*/ 1479354888 h 234"/>
              <a:gd name="T6" fmla="*/ 2147483647 w 412"/>
              <a:gd name="T7" fmla="*/ 2147483647 h 234"/>
              <a:gd name="T8" fmla="*/ 2147483647 w 412"/>
              <a:gd name="T9" fmla="*/ 1479354888 h 234"/>
              <a:gd name="T10" fmla="*/ 2147483647 w 412"/>
              <a:gd name="T11" fmla="*/ 0 h 234"/>
              <a:gd name="T12" fmla="*/ 2147483647 w 412"/>
              <a:gd name="T13" fmla="*/ 2147483647 h 234"/>
              <a:gd name="T14" fmla="*/ 0 60000 65536"/>
              <a:gd name="T15" fmla="*/ 0 60000 65536"/>
              <a:gd name="T16" fmla="*/ 0 60000 65536"/>
              <a:gd name="T17" fmla="*/ 0 60000 65536"/>
              <a:gd name="T18" fmla="*/ 0 60000 65536"/>
              <a:gd name="T19" fmla="*/ 0 60000 65536"/>
              <a:gd name="T20" fmla="*/ 0 60000 65536"/>
              <a:gd name="T21" fmla="*/ 0 w 412"/>
              <a:gd name="T22" fmla="*/ 0 h 234"/>
              <a:gd name="T23" fmla="*/ 412 w 412"/>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2" h="234">
                <a:moveTo>
                  <a:pt x="206" y="179"/>
                </a:moveTo>
                <a:cubicBezTo>
                  <a:pt x="101" y="179"/>
                  <a:pt x="15" y="101"/>
                  <a:pt x="1" y="0"/>
                </a:cubicBezTo>
                <a:cubicBezTo>
                  <a:pt x="0" y="9"/>
                  <a:pt x="0" y="18"/>
                  <a:pt x="0" y="27"/>
                </a:cubicBezTo>
                <a:cubicBezTo>
                  <a:pt x="0" y="141"/>
                  <a:pt x="92" y="234"/>
                  <a:pt x="206" y="234"/>
                </a:cubicBezTo>
                <a:cubicBezTo>
                  <a:pt x="320" y="234"/>
                  <a:pt x="412" y="141"/>
                  <a:pt x="412" y="27"/>
                </a:cubicBezTo>
                <a:cubicBezTo>
                  <a:pt x="412" y="18"/>
                  <a:pt x="411" y="9"/>
                  <a:pt x="410" y="0"/>
                </a:cubicBezTo>
                <a:cubicBezTo>
                  <a:pt x="397" y="101"/>
                  <a:pt x="310" y="179"/>
                  <a:pt x="206" y="179"/>
                </a:cubicBezTo>
                <a:close/>
              </a:path>
            </a:pathLst>
          </a:custGeom>
          <a:solidFill>
            <a:schemeClr val="accent1"/>
          </a:solidFill>
          <a:ln w="9525">
            <a:noFill/>
            <a:round/>
            <a:headEnd/>
            <a:tailEnd/>
          </a:ln>
        </p:spPr>
        <p:txBody>
          <a:bodyPr/>
          <a:lstStyle/>
          <a:p>
            <a:endParaRPr lang="de-DE" noProof="1">
              <a:solidFill>
                <a:srgbClr val="FFFFFF"/>
              </a:solidFill>
            </a:endParaRPr>
          </a:p>
        </p:txBody>
      </p:sp>
      <p:grpSp>
        <p:nvGrpSpPr>
          <p:cNvPr id="88" name="Gruppieren 205"/>
          <p:cNvGrpSpPr/>
          <p:nvPr/>
        </p:nvGrpSpPr>
        <p:grpSpPr bwMode="gray">
          <a:xfrm>
            <a:off x="5796136" y="4005064"/>
            <a:ext cx="2524125" cy="397201"/>
            <a:chOff x="6296025" y="3454400"/>
            <a:chExt cx="2524125" cy="397201"/>
          </a:xfrm>
        </p:grpSpPr>
        <p:sp>
          <p:nvSpPr>
            <p:cNvPr id="89" name="Line 49" descr="© INSCALE GmbH, 26.05.2010&#10;http://www.presentationload.com/"/>
            <p:cNvSpPr>
              <a:spLocks noChangeShapeType="1"/>
            </p:cNvSpPr>
            <p:nvPr/>
          </p:nvSpPr>
          <p:spPr bwMode="gray">
            <a:xfrm>
              <a:off x="6591300" y="3454400"/>
              <a:ext cx="2228850" cy="0"/>
            </a:xfrm>
            <a:prstGeom prst="line">
              <a:avLst/>
            </a:prstGeom>
            <a:noFill/>
            <a:ln w="19050">
              <a:solidFill>
                <a:srgbClr val="868282"/>
              </a:solidFill>
              <a:prstDash val="sysDot"/>
              <a:round/>
              <a:headEnd/>
              <a:tailEnd/>
            </a:ln>
          </p:spPr>
          <p:txBody>
            <a:bodyPr/>
            <a:lstStyle/>
            <a:p>
              <a:endParaRPr lang="de-DE">
                <a:solidFill>
                  <a:prstClr val="black"/>
                </a:solidFill>
              </a:endParaRPr>
            </a:p>
          </p:txBody>
        </p:sp>
        <p:sp>
          <p:nvSpPr>
            <p:cNvPr id="90" name="Text Box 53" descr="© INSCALE GmbH, 26.05.2010&#10;http://www.presentationload.com/"/>
            <p:cNvSpPr txBox="1">
              <a:spLocks noChangeArrowheads="1"/>
            </p:cNvSpPr>
            <p:nvPr/>
          </p:nvSpPr>
          <p:spPr bwMode="gray">
            <a:xfrm>
              <a:off x="6296025" y="3454400"/>
              <a:ext cx="2524125" cy="397201"/>
            </a:xfrm>
            <a:prstGeom prst="rect">
              <a:avLst/>
            </a:prstGeom>
            <a:noFill/>
            <a:ln w="9525">
              <a:noFill/>
              <a:miter lim="800000"/>
              <a:headEnd/>
              <a:tailEnd/>
            </a:ln>
          </p:spPr>
          <p:txBody>
            <a:bodyPr lIns="0" tIns="90000" rIns="0" bIns="90000">
              <a:spAutoFit/>
            </a:bodyPr>
            <a:lstStyle/>
            <a:p>
              <a:pPr algn="r" defTabSz="801688">
                <a:spcBef>
                  <a:spcPct val="20000"/>
                </a:spcBef>
              </a:pPr>
              <a:r>
                <a:rPr lang="en-US" sz="1400" noProof="1">
                  <a:solidFill>
                    <a:prstClr val="black"/>
                  </a:solidFill>
                  <a:cs typeface="Arial" pitchFamily="34" charset="0"/>
                </a:rPr>
                <a:t>Deri ve hayvansal artıklar</a:t>
              </a:r>
            </a:p>
          </p:txBody>
        </p:sp>
      </p:grpSp>
      <p:grpSp>
        <p:nvGrpSpPr>
          <p:cNvPr id="94" name="Gruppieren 206"/>
          <p:cNvGrpSpPr/>
          <p:nvPr/>
        </p:nvGrpSpPr>
        <p:grpSpPr bwMode="gray">
          <a:xfrm>
            <a:off x="5833943" y="2517361"/>
            <a:ext cx="2770505" cy="612645"/>
            <a:chOff x="6049645" y="2574925"/>
            <a:chExt cx="2770505" cy="612645"/>
          </a:xfrm>
        </p:grpSpPr>
        <p:sp>
          <p:nvSpPr>
            <p:cNvPr id="95" name="Line 50" descr="© INSCALE GmbH, 26.05.2010&#10;http://www.presentationload.com/"/>
            <p:cNvSpPr>
              <a:spLocks noChangeShapeType="1"/>
            </p:cNvSpPr>
            <p:nvPr/>
          </p:nvSpPr>
          <p:spPr bwMode="gray">
            <a:xfrm>
              <a:off x="6049645" y="2574925"/>
              <a:ext cx="2770505" cy="0"/>
            </a:xfrm>
            <a:prstGeom prst="line">
              <a:avLst/>
            </a:prstGeom>
            <a:noFill/>
            <a:ln w="19050">
              <a:solidFill>
                <a:srgbClr val="868282"/>
              </a:solidFill>
              <a:prstDash val="sysDot"/>
              <a:round/>
              <a:headEnd/>
              <a:tailEnd/>
            </a:ln>
          </p:spPr>
          <p:txBody>
            <a:bodyPr/>
            <a:lstStyle/>
            <a:p>
              <a:endParaRPr lang="de-DE">
                <a:solidFill>
                  <a:prstClr val="black"/>
                </a:solidFill>
              </a:endParaRPr>
            </a:p>
          </p:txBody>
        </p:sp>
        <p:sp>
          <p:nvSpPr>
            <p:cNvPr id="96" name="Text Box 53" descr="© INSCALE GmbH, 26.05.2010&#10;http://www.presentationload.com/"/>
            <p:cNvSpPr txBox="1">
              <a:spLocks noChangeArrowheads="1"/>
            </p:cNvSpPr>
            <p:nvPr/>
          </p:nvSpPr>
          <p:spPr bwMode="gray">
            <a:xfrm>
              <a:off x="6296025" y="2574925"/>
              <a:ext cx="2524125" cy="612645"/>
            </a:xfrm>
            <a:prstGeom prst="rect">
              <a:avLst/>
            </a:prstGeom>
            <a:noFill/>
            <a:ln w="9525">
              <a:noFill/>
              <a:miter lim="800000"/>
              <a:headEnd/>
              <a:tailEnd/>
            </a:ln>
          </p:spPr>
          <p:txBody>
            <a:bodyPr lIns="0" tIns="90000" rIns="0" bIns="90000">
              <a:spAutoFit/>
            </a:bodyPr>
            <a:lstStyle/>
            <a:p>
              <a:pPr algn="r" defTabSz="801688">
                <a:spcBef>
                  <a:spcPct val="20000"/>
                </a:spcBef>
              </a:pPr>
              <a:r>
                <a:rPr lang="tr-TR" sz="1400" dirty="0">
                  <a:solidFill>
                    <a:prstClr val="black"/>
                  </a:solidFill>
                </a:rPr>
                <a:t>İnce dallar, saplar ve ağaç şeritleri </a:t>
              </a:r>
            </a:p>
          </p:txBody>
        </p:sp>
      </p:grpSp>
      <p:sp>
        <p:nvSpPr>
          <p:cNvPr id="2" name="Title 1"/>
          <p:cNvSpPr>
            <a:spLocks noGrp="1"/>
          </p:cNvSpPr>
          <p:nvPr>
            <p:ph type="title"/>
          </p:nvPr>
        </p:nvSpPr>
        <p:spPr/>
        <p:txBody>
          <a:bodyPr/>
          <a:lstStyle/>
          <a:p>
            <a:r>
              <a:rPr lang="tr-TR" sz="3600" dirty="0" smtClean="0">
                <a:latin typeface="Arial" pitchFamily="34" charset="0"/>
                <a:cs typeface="Arial" pitchFamily="34" charset="0"/>
              </a:rPr>
              <a:t>El Sanatlarında Hammadde Sınıflandırılması</a:t>
            </a:r>
            <a:endParaRPr lang="en-US" sz="3600" dirty="0">
              <a:latin typeface="Arial" pitchFamily="34" charset="0"/>
              <a:cs typeface="Arial" pitchFamily="34" charset="0"/>
            </a:endParaRPr>
          </a:p>
        </p:txBody>
      </p:sp>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xmlns="" val="1413928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Hammadde</a:t>
            </a:r>
            <a:endParaRPr lang="tr-TR" dirty="0"/>
          </a:p>
        </p:txBody>
      </p:sp>
      <p:sp>
        <p:nvSpPr>
          <p:cNvPr id="3" name="Metin Yer Tutucusu 2"/>
          <p:cNvSpPr>
            <a:spLocks noGrp="1"/>
          </p:cNvSpPr>
          <p:nvPr>
            <p:ph type="body" sz="quarter" idx="13"/>
          </p:nvPr>
        </p:nvSpPr>
        <p:spPr/>
        <p:txBody>
          <a:bodyPr/>
          <a:lstStyle/>
          <a:p>
            <a:endParaRPr lang="tr-T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l="6329" t="55772" r="8635"/>
          <a:stretch>
            <a:fillRect/>
          </a:stretch>
        </p:blipFill>
        <p:spPr bwMode="auto">
          <a:xfrm>
            <a:off x="285720" y="1000108"/>
            <a:ext cx="4500594" cy="245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2" name="Picture 2" descr="siirt battaniyesi ile ilgili görsel sonucu"/>
          <p:cNvPicPr>
            <a:picLocks noChangeAspect="1" noChangeArrowheads="1"/>
          </p:cNvPicPr>
          <p:nvPr/>
        </p:nvPicPr>
        <p:blipFill>
          <a:blip r:embed="rId3" cstate="print"/>
          <a:srcRect/>
          <a:stretch>
            <a:fillRect/>
          </a:stretch>
        </p:blipFill>
        <p:spPr bwMode="auto">
          <a:xfrm>
            <a:off x="5143504" y="3571876"/>
            <a:ext cx="3326176" cy="2214578"/>
          </a:xfrm>
          <a:prstGeom prst="rect">
            <a:avLst/>
          </a:prstGeom>
          <a:noFill/>
        </p:spPr>
      </p:pic>
      <p:pic>
        <p:nvPicPr>
          <p:cNvPr id="11266" name="Picture 2" descr="http://dogaltakivetesbih.com/Uploads/UrunResimleri/9730b7d1-e517-4eab-8eca-396e0df54ce4.jpg"/>
          <p:cNvPicPr>
            <a:picLocks noChangeAspect="1" noChangeArrowheads="1"/>
          </p:cNvPicPr>
          <p:nvPr/>
        </p:nvPicPr>
        <p:blipFill>
          <a:blip r:embed="rId4"/>
          <a:srcRect/>
          <a:stretch>
            <a:fillRect/>
          </a:stretch>
        </p:blipFill>
        <p:spPr bwMode="auto">
          <a:xfrm>
            <a:off x="5000628" y="857232"/>
            <a:ext cx="3428992" cy="2280926"/>
          </a:xfrm>
          <a:prstGeom prst="rect">
            <a:avLst/>
          </a:prstGeom>
          <a:noFill/>
        </p:spPr>
      </p:pic>
      <p:pic>
        <p:nvPicPr>
          <p:cNvPr id="11268" name="Picture 4" descr="http://2.bp.blogspot.com/-8Zn9XO-vS5w/UDqfHYWrwvI/AAAAAAAAGBU/CfUfAChYSGk/s640/98291221hz1.jpg"/>
          <p:cNvPicPr>
            <a:picLocks noChangeAspect="1" noChangeArrowheads="1"/>
          </p:cNvPicPr>
          <p:nvPr/>
        </p:nvPicPr>
        <p:blipFill>
          <a:blip r:embed="rId5"/>
          <a:srcRect/>
          <a:stretch>
            <a:fillRect/>
          </a:stretch>
        </p:blipFill>
        <p:spPr bwMode="auto">
          <a:xfrm>
            <a:off x="571472" y="3714752"/>
            <a:ext cx="4143404" cy="2759508"/>
          </a:xfrm>
          <a:prstGeom prst="rect">
            <a:avLst/>
          </a:prstGeom>
          <a:noFill/>
        </p:spPr>
      </p:pic>
    </p:spTree>
    <p:extLst>
      <p:ext uri="{BB962C8B-B14F-4D97-AF65-F5344CB8AC3E}">
        <p14:creationId xmlns:p14="http://schemas.microsoft.com/office/powerpoint/2010/main" xmlns="" val="1684376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l"/>
            <a:r>
              <a:rPr lang="tr-TR" dirty="0" smtClean="0"/>
              <a:t>Kişiler</a:t>
            </a:r>
            <a:endParaRPr lang="tr-T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000496" y="500042"/>
            <a:ext cx="4000528" cy="5695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C:\Users\Kullanıcı123\Desktop\biblo06.jpg"/>
          <p:cNvPicPr>
            <a:picLocks noChangeAspect="1" noChangeArrowheads="1"/>
          </p:cNvPicPr>
          <p:nvPr/>
        </p:nvPicPr>
        <p:blipFill>
          <a:blip r:embed="rId3"/>
          <a:srcRect/>
          <a:stretch>
            <a:fillRect/>
          </a:stretch>
        </p:blipFill>
        <p:spPr bwMode="auto">
          <a:xfrm>
            <a:off x="500034" y="2643182"/>
            <a:ext cx="2762248" cy="2071686"/>
          </a:xfrm>
          <a:prstGeom prst="rect">
            <a:avLst/>
          </a:prstGeom>
          <a:noFill/>
        </p:spPr>
      </p:pic>
    </p:spTree>
    <p:extLst>
      <p:ext uri="{BB962C8B-B14F-4D97-AF65-F5344CB8AC3E}">
        <p14:creationId xmlns:p14="http://schemas.microsoft.com/office/powerpoint/2010/main" xmlns="" val="25849137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Hayvanlar</a:t>
            </a:r>
            <a:endParaRPr lang="tr-T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142976" y="1641727"/>
            <a:ext cx="7200800" cy="52162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56370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C:\Documents and Settings\Administrator\Desktop\projefoto\DSC02063.JPG"/>
          <p:cNvPicPr>
            <a:picLocks noGrp="1"/>
          </p:cNvPicPr>
          <p:nvPr>
            <p:ph idx="1"/>
          </p:nvPr>
        </p:nvPicPr>
        <p:blipFill>
          <a:blip r:embed="rId2" cstate="print"/>
          <a:srcRect/>
          <a:stretch>
            <a:fillRect/>
          </a:stretch>
        </p:blipFill>
        <p:spPr bwMode="auto">
          <a:xfrm>
            <a:off x="357158" y="357166"/>
            <a:ext cx="4388356" cy="3239996"/>
          </a:xfrm>
          <a:prstGeom prst="rect">
            <a:avLst/>
          </a:prstGeom>
          <a:noFill/>
          <a:ln w="9525">
            <a:noFill/>
            <a:miter lim="800000"/>
            <a:headEnd/>
            <a:tailEnd/>
          </a:ln>
        </p:spPr>
      </p:pic>
      <p:pic>
        <p:nvPicPr>
          <p:cNvPr id="5" name="4 Resim" descr="C:\Users\Zeynep\Desktop\Proje Tasarım\zÜRÜNLER\2 BEZ ÇANTA\beyz üzerine koç.jpg"/>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143504" y="1785926"/>
            <a:ext cx="3428991" cy="4000528"/>
          </a:xfrm>
          <a:prstGeom prst="rect">
            <a:avLst/>
          </a:prstGeom>
          <a:noFill/>
          <a:ln>
            <a:noFill/>
          </a:ln>
        </p:spPr>
      </p:pic>
      <p:pic>
        <p:nvPicPr>
          <p:cNvPr id="6" name="5 Resim" descr="C:\Users\Zeynep\Desktop\Proje Tasarım\zÜRÜNLER\5 TİŞÖRT\siyah üzerine silik keçi figürü logolu.jpg"/>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785918" y="3857628"/>
            <a:ext cx="2514600" cy="2684145"/>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Yöresel Ürünler</a:t>
            </a:r>
            <a:endParaRPr lang="tr-TR" dirty="0"/>
          </a:p>
        </p:txBody>
      </p:sp>
      <p:pic>
        <p:nvPicPr>
          <p:cNvPr id="4" name="3 İçerik Yer Tutucusu" descr="Buq1xopCUAA-KIF.jpg"/>
          <p:cNvPicPr>
            <a:picLocks noGrp="1" noChangeAspect="1"/>
          </p:cNvPicPr>
          <p:nvPr>
            <p:ph idx="1"/>
          </p:nvPr>
        </p:nvPicPr>
        <p:blipFill>
          <a:blip r:embed="rId2"/>
          <a:stretch>
            <a:fillRect/>
          </a:stretch>
        </p:blipFill>
        <p:spPr>
          <a:xfrm>
            <a:off x="571472" y="2357430"/>
            <a:ext cx="3263114" cy="3263114"/>
          </a:xfrm>
        </p:spPr>
      </p:pic>
      <p:pic>
        <p:nvPicPr>
          <p:cNvPr id="96258" name="Picture 2" descr="ayaş domatesi özellikleri ile ilgili görsel sonucu"/>
          <p:cNvPicPr>
            <a:picLocks noChangeAspect="1" noChangeArrowheads="1"/>
          </p:cNvPicPr>
          <p:nvPr/>
        </p:nvPicPr>
        <p:blipFill>
          <a:blip r:embed="rId3"/>
          <a:srcRect/>
          <a:stretch>
            <a:fillRect/>
          </a:stretch>
        </p:blipFill>
        <p:spPr bwMode="auto">
          <a:xfrm>
            <a:off x="5857884" y="1714488"/>
            <a:ext cx="3000396" cy="2466002"/>
          </a:xfrm>
          <a:prstGeom prst="rect">
            <a:avLst/>
          </a:prstGeom>
          <a:noFill/>
        </p:spPr>
      </p:pic>
      <p:pic>
        <p:nvPicPr>
          <p:cNvPr id="96260" name="Picture 4" descr="kazan kavunu ile ilgili görsel sonucu"/>
          <p:cNvPicPr>
            <a:picLocks noChangeAspect="1" noChangeArrowheads="1"/>
          </p:cNvPicPr>
          <p:nvPr/>
        </p:nvPicPr>
        <p:blipFill>
          <a:blip r:embed="rId4"/>
          <a:srcRect/>
          <a:stretch>
            <a:fillRect/>
          </a:stretch>
        </p:blipFill>
        <p:spPr bwMode="auto">
          <a:xfrm>
            <a:off x="4286248" y="4500570"/>
            <a:ext cx="2962079" cy="195889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Endemik Bitkiler</a:t>
            </a:r>
            <a:endParaRPr lang="tr-TR" dirty="0"/>
          </a:p>
        </p:txBody>
      </p:sp>
      <p:pic>
        <p:nvPicPr>
          <p:cNvPr id="4" name="3 İçerik Yer Tutucusu" descr="image006.jpg"/>
          <p:cNvPicPr>
            <a:picLocks noGrp="1" noChangeAspect="1"/>
          </p:cNvPicPr>
          <p:nvPr>
            <p:ph idx="1"/>
          </p:nvPr>
        </p:nvPicPr>
        <p:blipFill>
          <a:blip r:embed="rId2"/>
          <a:stretch>
            <a:fillRect/>
          </a:stretch>
        </p:blipFill>
        <p:spPr>
          <a:xfrm>
            <a:off x="357158" y="1571612"/>
            <a:ext cx="4008839" cy="2672559"/>
          </a:xfrm>
        </p:spPr>
      </p:pic>
      <p:pic>
        <p:nvPicPr>
          <p:cNvPr id="97282" name="Picture 2" descr="Ankara Çiğdemi ile ilgili görsel sonucu"/>
          <p:cNvPicPr>
            <a:picLocks noChangeAspect="1" noChangeArrowheads="1"/>
          </p:cNvPicPr>
          <p:nvPr/>
        </p:nvPicPr>
        <p:blipFill>
          <a:blip r:embed="rId3"/>
          <a:srcRect/>
          <a:stretch>
            <a:fillRect/>
          </a:stretch>
        </p:blipFill>
        <p:spPr bwMode="auto">
          <a:xfrm>
            <a:off x="2143108" y="4429132"/>
            <a:ext cx="2928958" cy="2198972"/>
          </a:xfrm>
          <a:prstGeom prst="rect">
            <a:avLst/>
          </a:prstGeom>
          <a:noFill/>
        </p:spPr>
      </p:pic>
      <p:pic>
        <p:nvPicPr>
          <p:cNvPr id="6" name="Picture 2" descr="G:\Promosyon\not book.jpg"/>
          <p:cNvPicPr>
            <a:picLocks noChangeAspect="1" noChangeArrowheads="1"/>
          </p:cNvPicPr>
          <p:nvPr/>
        </p:nvPicPr>
        <p:blipFill>
          <a:blip r:embed="rId4"/>
          <a:srcRect/>
          <a:stretch>
            <a:fillRect/>
          </a:stretch>
        </p:blipFill>
        <p:spPr>
          <a:xfrm>
            <a:off x="5429256" y="1928802"/>
            <a:ext cx="3214710" cy="454733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C:\Documents and Settings\Administrator\Desktop\projefoto\DSC02023.JPG"/>
          <p:cNvPicPr>
            <a:picLocks noGrp="1"/>
          </p:cNvPicPr>
          <p:nvPr>
            <p:ph idx="1"/>
          </p:nvPr>
        </p:nvPicPr>
        <p:blipFill>
          <a:blip r:embed="rId2" cstate="print"/>
          <a:srcRect/>
          <a:stretch>
            <a:fillRect/>
          </a:stretch>
        </p:blipFill>
        <p:spPr bwMode="auto">
          <a:xfrm>
            <a:off x="2071670" y="2071678"/>
            <a:ext cx="4966855" cy="33084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Toplumsal Olaylar</a:t>
            </a:r>
            <a:endParaRPr lang="tr-TR" dirty="0"/>
          </a:p>
        </p:txBody>
      </p:sp>
      <p:sp>
        <p:nvSpPr>
          <p:cNvPr id="3" name="Metin Yer Tutucusu 2"/>
          <p:cNvSpPr>
            <a:spLocks noGrp="1"/>
          </p:cNvSpPr>
          <p:nvPr>
            <p:ph type="body" sz="quarter" idx="13"/>
          </p:nvPr>
        </p:nvSpPr>
        <p:spPr/>
        <p:txBody>
          <a:bodyPr/>
          <a:lstStyle/>
          <a:p>
            <a:endParaRPr lang="tr-TR"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46767" y="1601369"/>
            <a:ext cx="4450466" cy="45236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36084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Taşınmaz Kültür Varlıkları</a:t>
            </a:r>
            <a:endParaRPr lang="tr-TR"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714480" y="1785926"/>
            <a:ext cx="6383062" cy="49109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7930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C:\Users\Zeynep\Desktop\Proje Tasarım\zÜRÜNLER\mause pat +\mouse pat.jpg"/>
          <p:cNvPicPr>
            <a:picLocks noGrp="1"/>
          </p:cNvPicPr>
          <p:nvPr>
            <p:ph idx="1"/>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285984" y="1714488"/>
            <a:ext cx="4786346" cy="3925539"/>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3600" dirty="0" smtClean="0">
                <a:solidFill>
                  <a:srgbClr val="0070C0"/>
                </a:solidFill>
              </a:rPr>
              <a:t/>
            </a:r>
            <a:br>
              <a:rPr lang="tr-TR" sz="3600" dirty="0" smtClean="0">
                <a:solidFill>
                  <a:srgbClr val="0070C0"/>
                </a:solidFill>
              </a:rPr>
            </a:br>
            <a:r>
              <a:rPr lang="tr-TR" sz="3600" dirty="0" smtClean="0">
                <a:solidFill>
                  <a:srgbClr val="0070C0"/>
                </a:solidFill>
              </a:rPr>
              <a:t>El sanatları</a:t>
            </a:r>
            <a:r>
              <a:rPr lang="tr-TR" sz="2400" dirty="0" smtClean="0">
                <a:solidFill>
                  <a:schemeClr val="tx1"/>
                </a:solidFill>
              </a:rPr>
              <a:t/>
            </a:r>
            <a:br>
              <a:rPr lang="tr-TR" sz="2400" dirty="0" smtClean="0">
                <a:solidFill>
                  <a:schemeClr val="tx1"/>
                </a:solidFill>
              </a:rPr>
            </a:br>
            <a:endParaRPr lang="tr-TR" sz="2400" dirty="0"/>
          </a:p>
        </p:txBody>
      </p:sp>
      <p:sp>
        <p:nvSpPr>
          <p:cNvPr id="3" name="2 Metin Yer Tutucusu"/>
          <p:cNvSpPr>
            <a:spLocks noGrp="1"/>
          </p:cNvSpPr>
          <p:nvPr>
            <p:ph type="body" sz="quarter" idx="13"/>
          </p:nvPr>
        </p:nvSpPr>
        <p:spPr>
          <a:xfrm>
            <a:off x="357158" y="1071546"/>
            <a:ext cx="8496300" cy="4931460"/>
          </a:xfrm>
        </p:spPr>
        <p:txBody>
          <a:bodyPr/>
          <a:lstStyle/>
          <a:p>
            <a:pPr>
              <a:buFont typeface="Wingdings" pitchFamily="2" charset="2"/>
              <a:buChar char="§"/>
            </a:pPr>
            <a:endParaRPr lang="tr-TR" dirty="0" smtClean="0"/>
          </a:p>
          <a:p>
            <a:pPr>
              <a:buFont typeface="Wingdings" pitchFamily="2" charset="2"/>
              <a:buChar char="§"/>
            </a:pPr>
            <a:endParaRPr lang="tr-TR" dirty="0" smtClean="0"/>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pPr>
              <a:buFont typeface="Wingdings" pitchFamily="2" charset="2"/>
              <a:buChar char="§"/>
            </a:pPr>
            <a:endParaRPr lang="tr-TR" dirty="0" smtClean="0">
              <a:solidFill>
                <a:schemeClr val="tx1"/>
              </a:solidFill>
            </a:endParaRPr>
          </a:p>
          <a:p>
            <a:endParaRPr lang="tr-TR" dirty="0" smtClean="0">
              <a:solidFill>
                <a:schemeClr val="tx1"/>
              </a:solidFill>
            </a:endParaRPr>
          </a:p>
          <a:p>
            <a:r>
              <a:rPr lang="tr-TR" dirty="0" smtClean="0">
                <a:solidFill>
                  <a:schemeClr val="tx1"/>
                </a:solidFill>
              </a:rPr>
              <a:t> </a:t>
            </a:r>
            <a:endParaRPr lang="tr-TR" dirty="0">
              <a:solidFill>
                <a:schemeClr val="tx1"/>
              </a:solidFill>
            </a:endParaRPr>
          </a:p>
        </p:txBody>
      </p:sp>
      <p:sp>
        <p:nvSpPr>
          <p:cNvPr id="4" name="3 Yuvarlatılmış Dikdörtgen"/>
          <p:cNvSpPr/>
          <p:nvPr/>
        </p:nvSpPr>
        <p:spPr>
          <a:xfrm>
            <a:off x="2000232" y="1142984"/>
            <a:ext cx="321471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Geçmişin izlerini yansıtır</a:t>
            </a:r>
            <a:endParaRPr lang="tr-TR" dirty="0"/>
          </a:p>
        </p:txBody>
      </p:sp>
      <p:sp>
        <p:nvSpPr>
          <p:cNvPr id="5" name="4 Oval"/>
          <p:cNvSpPr/>
          <p:nvPr/>
        </p:nvSpPr>
        <p:spPr>
          <a:xfrm>
            <a:off x="571472" y="2357430"/>
            <a:ext cx="1785950" cy="12715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Basit araçlarla yapılır</a:t>
            </a:r>
            <a:endParaRPr lang="tr-TR" dirty="0"/>
          </a:p>
        </p:txBody>
      </p:sp>
      <p:sp>
        <p:nvSpPr>
          <p:cNvPr id="6" name="5 Yuvarlatılmış Dikdörtgen"/>
          <p:cNvSpPr/>
          <p:nvPr/>
        </p:nvSpPr>
        <p:spPr>
          <a:xfrm>
            <a:off x="2786050" y="2714620"/>
            <a:ext cx="4572032"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Günümüze kadar ulaşabilen örnekleriyle geçmişe dair bilgileri günümüze aktarır</a:t>
            </a:r>
            <a:endParaRPr lang="tr-TR" dirty="0"/>
          </a:p>
        </p:txBody>
      </p:sp>
      <p:sp>
        <p:nvSpPr>
          <p:cNvPr id="8" name="7 Altıgen"/>
          <p:cNvSpPr/>
          <p:nvPr/>
        </p:nvSpPr>
        <p:spPr>
          <a:xfrm>
            <a:off x="1785918" y="4143380"/>
            <a:ext cx="1857388" cy="914400"/>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Yaratma gücü ister</a:t>
            </a:r>
            <a:endParaRPr lang="tr-TR" dirty="0"/>
          </a:p>
        </p:txBody>
      </p:sp>
      <p:sp>
        <p:nvSpPr>
          <p:cNvPr id="9" name="8 İkizkenar Üçgen"/>
          <p:cNvSpPr/>
          <p:nvPr/>
        </p:nvSpPr>
        <p:spPr>
          <a:xfrm>
            <a:off x="6929454" y="785794"/>
            <a:ext cx="2000264" cy="17859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Yoğun emek ister</a:t>
            </a:r>
            <a:endParaRPr lang="tr-TR" dirty="0"/>
          </a:p>
        </p:txBody>
      </p:sp>
      <p:sp>
        <p:nvSpPr>
          <p:cNvPr id="10" name="9 Dikdörtgen"/>
          <p:cNvSpPr/>
          <p:nvPr/>
        </p:nvSpPr>
        <p:spPr>
          <a:xfrm>
            <a:off x="3929058" y="4071942"/>
            <a:ext cx="4357718" cy="1571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Doğada kolay bulunabilen ya da artık maddeleri hammadde olarak kullanır</a:t>
            </a:r>
            <a:endParaRPr lang="tr-T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sz="4000" dirty="0" smtClean="0"/>
              <a:t>Sonuç</a:t>
            </a:r>
            <a:endParaRPr lang="tr-TR" sz="4000" dirty="0"/>
          </a:p>
        </p:txBody>
      </p:sp>
      <p:sp>
        <p:nvSpPr>
          <p:cNvPr id="3" name="2 İçerik Yer Tutucusu"/>
          <p:cNvSpPr>
            <a:spLocks noGrp="1"/>
          </p:cNvSpPr>
          <p:nvPr>
            <p:ph idx="1"/>
          </p:nvPr>
        </p:nvSpPr>
        <p:spPr/>
        <p:txBody>
          <a:bodyPr/>
          <a:lstStyle/>
          <a:p>
            <a:pPr algn="ctr">
              <a:buNone/>
            </a:pPr>
            <a:r>
              <a:rPr lang="tr-TR" altLang="tr-TR" sz="6600" dirty="0" smtClean="0">
                <a:solidFill>
                  <a:srgbClr val="3366FF"/>
                </a:solidFill>
                <a:latin typeface="Gabriola" panose="04040605051002020D02" pitchFamily="82" charset="0"/>
                <a:cs typeface="Times New Roman" panose="02020603050405020304" pitchFamily="18" charset="0"/>
              </a:rPr>
              <a:t>Kültürün devamlılığı sözü edilen unsurların yaşatılması yoluyla sağlanmaktadır</a:t>
            </a:r>
          </a:p>
          <a:p>
            <a:endParaRPr lang="tr-T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sz="4000" dirty="0" smtClean="0"/>
              <a:t>Sonuç</a:t>
            </a:r>
            <a:endParaRPr lang="tr-TR" sz="4000" dirty="0"/>
          </a:p>
        </p:txBody>
      </p:sp>
      <p:sp>
        <p:nvSpPr>
          <p:cNvPr id="3" name="2 İçerik Yer Tutucusu"/>
          <p:cNvSpPr>
            <a:spLocks noGrp="1"/>
          </p:cNvSpPr>
          <p:nvPr>
            <p:ph idx="1"/>
          </p:nvPr>
        </p:nvSpPr>
        <p:spPr>
          <a:xfrm>
            <a:off x="500034" y="2143116"/>
            <a:ext cx="8329642" cy="5043510"/>
          </a:xfrm>
        </p:spPr>
        <p:txBody>
          <a:bodyPr>
            <a:normAutofit/>
          </a:bodyPr>
          <a:lstStyle/>
          <a:p>
            <a:r>
              <a:rPr lang="tr-TR" altLang="tr-TR" dirty="0" smtClean="0">
                <a:solidFill>
                  <a:schemeClr val="tx1"/>
                </a:solidFill>
                <a:latin typeface="Times New Roman" pitchFamily="18" charset="0"/>
                <a:cs typeface="Times New Roman" pitchFamily="18" charset="0"/>
              </a:rPr>
              <a:t>Turistik hediyelik eşyanın özgün niteliğinin olması için yöreye özgü coğrafi işaretlerin bu ürünlerde kullanılması </a:t>
            </a:r>
            <a:r>
              <a:rPr lang="tr-TR" altLang="tr-TR" dirty="0" smtClean="0">
                <a:solidFill>
                  <a:schemeClr val="tx1"/>
                </a:solidFill>
                <a:latin typeface="Times New Roman" pitchFamily="18" charset="0"/>
                <a:cs typeface="Times New Roman" pitchFamily="18" charset="0"/>
              </a:rPr>
              <a:t>gerekir</a:t>
            </a:r>
            <a:endParaRPr lang="tr-TR" altLang="tr-TR" dirty="0" smtClean="0">
              <a:solidFill>
                <a:schemeClr val="tx1"/>
              </a:solidFill>
              <a:latin typeface="Times New Roman" pitchFamily="18" charset="0"/>
              <a:cs typeface="Times New Roman" pitchFamily="18" charset="0"/>
            </a:endParaRPr>
          </a:p>
          <a:p>
            <a:pPr>
              <a:buNone/>
            </a:pPr>
            <a:endParaRPr lang="tr-TR" altLang="tr-TR" dirty="0" smtClean="0">
              <a:solidFill>
                <a:schemeClr val="tx1"/>
              </a:solidFill>
              <a:latin typeface="Times New Roman" pitchFamily="18" charset="0"/>
              <a:cs typeface="Times New Roman" pitchFamily="18" charset="0"/>
            </a:endParaRPr>
          </a:p>
          <a:p>
            <a:r>
              <a:rPr lang="tr-TR" dirty="0" smtClean="0">
                <a:solidFill>
                  <a:schemeClr val="tx1"/>
                </a:solidFill>
                <a:latin typeface="Times New Roman" pitchFamily="18" charset="0"/>
                <a:cs typeface="Times New Roman" pitchFamily="18" charset="0"/>
              </a:rPr>
              <a:t>Yerli ve yabancı turistin ilgisini çekebilecek ürünlerle yörenin tanıtımına katkıda bulunabilir. Bu konuda Belediyelere ve Halk eğitim merkezleri, üniversiteler gibi el sanatları/el sanatı ürünü ile uğraşan kurumlara görev </a:t>
            </a:r>
            <a:r>
              <a:rPr lang="tr-TR" dirty="0" smtClean="0">
                <a:solidFill>
                  <a:schemeClr val="tx1"/>
                </a:solidFill>
                <a:latin typeface="Times New Roman" pitchFamily="18" charset="0"/>
                <a:cs typeface="Times New Roman" pitchFamily="18" charset="0"/>
              </a:rPr>
              <a:t>düşmektedir</a:t>
            </a:r>
            <a:endParaRPr lang="tr-TR" dirty="0" smtClean="0">
              <a:solidFill>
                <a:schemeClr val="tx1"/>
              </a:solidFill>
              <a:latin typeface="Times New Roman" pitchFamily="18" charset="0"/>
              <a:cs typeface="Times New Roman" pitchFamily="18" charset="0"/>
            </a:endParaRPr>
          </a:p>
          <a:p>
            <a:pPr>
              <a:buNone/>
            </a:pPr>
            <a:endParaRPr lang="tr-TR" dirty="0" smtClean="0">
              <a:solidFill>
                <a:schemeClr val="tx1"/>
              </a:solidFill>
              <a:latin typeface="Times New Roman" pitchFamily="18" charset="0"/>
              <a:cs typeface="Times New Roman" pitchFamily="18" charset="0"/>
            </a:endParaRPr>
          </a:p>
          <a:p>
            <a:endParaRPr lang="tr-T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sz="4000" dirty="0" smtClean="0"/>
              <a:t>Sonuç</a:t>
            </a:r>
            <a:endParaRPr lang="tr-TR" sz="4000" dirty="0"/>
          </a:p>
        </p:txBody>
      </p:sp>
      <p:sp>
        <p:nvSpPr>
          <p:cNvPr id="3" name="2 İçerik Yer Tutucusu"/>
          <p:cNvSpPr>
            <a:spLocks noGrp="1"/>
          </p:cNvSpPr>
          <p:nvPr>
            <p:ph idx="1"/>
          </p:nvPr>
        </p:nvSpPr>
        <p:spPr>
          <a:xfrm>
            <a:off x="500034" y="2332037"/>
            <a:ext cx="8229600" cy="4525963"/>
          </a:xfrm>
        </p:spPr>
        <p:txBody>
          <a:bodyPr/>
          <a:lstStyle/>
          <a:p>
            <a:r>
              <a:rPr lang="tr-TR" dirty="0" smtClean="0">
                <a:solidFill>
                  <a:schemeClr val="tx1"/>
                </a:solidFill>
                <a:latin typeface="Times New Roman" pitchFamily="18" charset="0"/>
                <a:ea typeface="Calibri" pitchFamily="34" charset="0"/>
                <a:cs typeface="Times New Roman" pitchFamily="18" charset="0"/>
              </a:rPr>
              <a:t>Son yıllarda kültür çalışmalarına ağırlık verildiği görülmekte özellikle </a:t>
            </a:r>
            <a:r>
              <a:rPr lang="tr-TR" dirty="0" smtClean="0">
                <a:solidFill>
                  <a:srgbClr val="FF0000"/>
                </a:solidFill>
                <a:latin typeface="Times New Roman" pitchFamily="18" charset="0"/>
                <a:ea typeface="Calibri" pitchFamily="34" charset="0"/>
                <a:cs typeface="Times New Roman" pitchFamily="18" charset="0"/>
              </a:rPr>
              <a:t>somut olmayan kültürel miras </a:t>
            </a:r>
            <a:r>
              <a:rPr lang="tr-TR" dirty="0" smtClean="0">
                <a:solidFill>
                  <a:schemeClr val="tx1"/>
                </a:solidFill>
                <a:latin typeface="Times New Roman" pitchFamily="18" charset="0"/>
                <a:ea typeface="Calibri" pitchFamily="34" charset="0"/>
                <a:cs typeface="Times New Roman" pitchFamily="18" charset="0"/>
              </a:rPr>
              <a:t>ve </a:t>
            </a:r>
            <a:r>
              <a:rPr lang="tr-TR" dirty="0" smtClean="0">
                <a:solidFill>
                  <a:srgbClr val="FF0000"/>
                </a:solidFill>
                <a:latin typeface="Times New Roman" pitchFamily="18" charset="0"/>
                <a:ea typeface="Calibri" pitchFamily="34" charset="0"/>
                <a:cs typeface="Times New Roman" pitchFamily="18" charset="0"/>
              </a:rPr>
              <a:t>coğrafi işaretleme </a:t>
            </a:r>
            <a:r>
              <a:rPr lang="tr-TR" dirty="0" smtClean="0">
                <a:solidFill>
                  <a:schemeClr val="tx1"/>
                </a:solidFill>
                <a:latin typeface="Times New Roman" pitchFamily="18" charset="0"/>
                <a:ea typeface="Calibri" pitchFamily="34" charset="0"/>
                <a:cs typeface="Times New Roman" pitchFamily="18" charset="0"/>
              </a:rPr>
              <a:t>çalışmalarının </a:t>
            </a:r>
            <a:r>
              <a:rPr lang="tr-TR" dirty="0" smtClean="0">
                <a:solidFill>
                  <a:srgbClr val="FF0000"/>
                </a:solidFill>
                <a:latin typeface="Times New Roman" pitchFamily="18" charset="0"/>
                <a:ea typeface="Calibri" pitchFamily="34" charset="0"/>
                <a:cs typeface="Times New Roman" pitchFamily="18" charset="0"/>
              </a:rPr>
              <a:t>somut kültürel miras </a:t>
            </a:r>
            <a:r>
              <a:rPr lang="tr-TR" dirty="0" smtClean="0">
                <a:solidFill>
                  <a:schemeClr val="tx1"/>
                </a:solidFill>
                <a:latin typeface="Times New Roman" pitchFamily="18" charset="0"/>
                <a:ea typeface="Calibri" pitchFamily="34" charset="0"/>
                <a:cs typeface="Times New Roman" pitchFamily="18" charset="0"/>
              </a:rPr>
              <a:t>kadar önemli olduğu ve bu yaklaşımla somut ve somut olmayan kültürel mirasın birlikte incelenerek belgelenmesi gelecek kuşaklara aktarılması bakımından önemli bulunmaktadır</a:t>
            </a:r>
            <a:endParaRPr lang="tr-TR" dirty="0" smtClean="0">
              <a:solidFill>
                <a:schemeClr val="tx1"/>
              </a:solidFill>
              <a:latin typeface="Times New Roman" pitchFamily="18" charset="0"/>
              <a:cs typeface="Times New Roman" pitchFamily="18" charset="0"/>
            </a:endParaRPr>
          </a:p>
          <a:p>
            <a:endParaRPr lang="tr-TR"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00166" y="4929198"/>
            <a:ext cx="8229600" cy="1600200"/>
          </a:xfrm>
        </p:spPr>
        <p:txBody>
          <a:bodyPr/>
          <a:lstStyle/>
          <a:p>
            <a:r>
              <a:rPr lang="tr-TR" sz="3200" dirty="0" smtClean="0">
                <a:solidFill>
                  <a:srgbClr val="FF0000"/>
                </a:solidFill>
              </a:rPr>
              <a:t>Teşekkürler…</a:t>
            </a:r>
            <a:endParaRPr lang="tr-TR" sz="3200" dirty="0">
              <a:solidFill>
                <a:srgbClr val="FF0000"/>
              </a:solidFill>
            </a:endParaRPr>
          </a:p>
        </p:txBody>
      </p:sp>
      <p:pic>
        <p:nvPicPr>
          <p:cNvPr id="1026" name="Picture 2" descr="C:\Users\Kullanıcı123\Desktop\Resim1.jpg"/>
          <p:cNvPicPr>
            <a:picLocks noGrp="1" noChangeAspect="1" noChangeArrowheads="1"/>
          </p:cNvPicPr>
          <p:nvPr>
            <p:ph idx="1"/>
          </p:nvPr>
        </p:nvPicPr>
        <p:blipFill>
          <a:blip r:embed="rId2"/>
          <a:srcRect/>
          <a:stretch>
            <a:fillRect/>
          </a:stretch>
        </p:blipFill>
        <p:spPr bwMode="auto">
          <a:xfrm>
            <a:off x="2428860" y="2403453"/>
            <a:ext cx="2357454" cy="2286015"/>
          </a:xfrm>
          <a:prstGeom prst="rect">
            <a:avLst/>
          </a:prstGeom>
          <a:noFill/>
        </p:spPr>
      </p:pic>
    </p:spTree>
    <p:extLst>
      <p:ext uri="{BB962C8B-B14F-4D97-AF65-F5344CB8AC3E}">
        <p14:creationId xmlns:p14="http://schemas.microsoft.com/office/powerpoint/2010/main" xmlns="" val="14626604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071546"/>
            <a:ext cx="8229600" cy="5054617"/>
          </a:xfrm>
        </p:spPr>
        <p:txBody>
          <a:bodyPr>
            <a:normAutofit fontScale="92500" lnSpcReduction="10000"/>
          </a:bodyPr>
          <a:lstStyle/>
          <a:p>
            <a:pPr>
              <a:spcBef>
                <a:spcPts val="0"/>
              </a:spcBef>
            </a:pPr>
            <a:r>
              <a:rPr lang="tr-TR" dirty="0" smtClean="0">
                <a:solidFill>
                  <a:schemeClr val="tx1"/>
                </a:solidFill>
                <a:latin typeface="Arial" pitchFamily="34" charset="0"/>
                <a:cs typeface="Arial" pitchFamily="34" charset="0"/>
              </a:rPr>
              <a:t>Türkiye bulunduğu coğrafi konum nedeniyle zengin </a:t>
            </a:r>
            <a:r>
              <a:rPr lang="tr-TR" dirty="0" smtClean="0">
                <a:solidFill>
                  <a:schemeClr val="tx1"/>
                </a:solidFill>
                <a:latin typeface="Arial" pitchFamily="34" charset="0"/>
                <a:cs typeface="Arial" pitchFamily="34" charset="0"/>
              </a:rPr>
              <a:t>kültürel </a:t>
            </a:r>
            <a:r>
              <a:rPr lang="tr-TR" dirty="0" smtClean="0">
                <a:solidFill>
                  <a:schemeClr val="tx1"/>
                </a:solidFill>
                <a:latin typeface="Arial" pitchFamily="34" charset="0"/>
                <a:cs typeface="Arial" pitchFamily="34" charset="0"/>
              </a:rPr>
              <a:t>çeşitliliğe </a:t>
            </a:r>
            <a:r>
              <a:rPr lang="tr-TR" dirty="0" smtClean="0">
                <a:solidFill>
                  <a:schemeClr val="tx1"/>
                </a:solidFill>
                <a:latin typeface="Arial" pitchFamily="34" charset="0"/>
                <a:cs typeface="Arial" pitchFamily="34" charset="0"/>
              </a:rPr>
              <a:t>sahiptir</a:t>
            </a:r>
          </a:p>
          <a:p>
            <a:pPr>
              <a:spcBef>
                <a:spcPts val="0"/>
              </a:spcBef>
              <a:buNone/>
            </a:pPr>
            <a:endParaRPr lang="tr-TR" dirty="0" smtClean="0">
              <a:solidFill>
                <a:schemeClr val="tx1"/>
              </a:solidFill>
              <a:latin typeface="Arial" pitchFamily="34" charset="0"/>
              <a:cs typeface="Arial" pitchFamily="34" charset="0"/>
            </a:endParaRPr>
          </a:p>
          <a:p>
            <a:pPr>
              <a:lnSpc>
                <a:spcPct val="110000"/>
              </a:lnSpc>
              <a:spcBef>
                <a:spcPts val="0"/>
              </a:spcBef>
            </a:pPr>
            <a:r>
              <a:rPr lang="tr-TR" dirty="0" smtClean="0">
                <a:solidFill>
                  <a:schemeClr val="tx1"/>
                </a:solidFill>
                <a:latin typeface="Arial" pitchFamily="34" charset="0"/>
                <a:cs typeface="Arial" pitchFamily="34" charset="0"/>
              </a:rPr>
              <a:t> Her yörenin kendine özgü çeşitli tarım, sanayi ve </a:t>
            </a:r>
            <a:endParaRPr lang="tr-TR" dirty="0" smtClean="0">
              <a:solidFill>
                <a:schemeClr val="tx1"/>
              </a:solidFill>
              <a:latin typeface="Arial" pitchFamily="34" charset="0"/>
              <a:cs typeface="Arial" pitchFamily="34" charset="0"/>
            </a:endParaRPr>
          </a:p>
          <a:p>
            <a:pPr>
              <a:lnSpc>
                <a:spcPct val="110000"/>
              </a:lnSpc>
              <a:spcBef>
                <a:spcPts val="0"/>
              </a:spcBef>
              <a:buNone/>
            </a:pPr>
            <a:r>
              <a:rPr lang="tr-TR" dirty="0" smtClean="0">
                <a:solidFill>
                  <a:schemeClr val="tx1"/>
                </a:solidFill>
                <a:latin typeface="Arial" pitchFamily="34" charset="0"/>
                <a:cs typeface="Arial" pitchFamily="34" charset="0"/>
              </a:rPr>
              <a:t>     </a:t>
            </a:r>
            <a:r>
              <a:rPr lang="tr-TR" sz="4300" dirty="0" smtClean="0">
                <a:solidFill>
                  <a:srgbClr val="FF0000"/>
                </a:solidFill>
                <a:latin typeface="Blackadder ITC" pitchFamily="82" charset="0"/>
                <a:cs typeface="Arial" pitchFamily="34" charset="0"/>
              </a:rPr>
              <a:t>el sanatı </a:t>
            </a:r>
            <a:r>
              <a:rPr lang="tr-TR" dirty="0" smtClean="0">
                <a:solidFill>
                  <a:schemeClr val="tx1"/>
                </a:solidFill>
                <a:latin typeface="Arial" pitchFamily="34" charset="0"/>
                <a:cs typeface="Arial" pitchFamily="34" charset="0"/>
              </a:rPr>
              <a:t>ürünleri </a:t>
            </a:r>
            <a:r>
              <a:rPr lang="tr-TR" dirty="0" smtClean="0">
                <a:solidFill>
                  <a:schemeClr val="tx1"/>
                </a:solidFill>
                <a:latin typeface="Arial" pitchFamily="34" charset="0"/>
                <a:cs typeface="Arial" pitchFamily="34" charset="0"/>
              </a:rPr>
              <a:t>bulunur</a:t>
            </a:r>
          </a:p>
          <a:p>
            <a:pPr>
              <a:spcBef>
                <a:spcPts val="0"/>
              </a:spcBef>
              <a:buNone/>
            </a:pPr>
            <a:endParaRPr lang="tr-TR" dirty="0" smtClean="0">
              <a:solidFill>
                <a:schemeClr val="tx1"/>
              </a:solidFill>
              <a:latin typeface="Arial" pitchFamily="34" charset="0"/>
              <a:cs typeface="Arial" pitchFamily="34" charset="0"/>
            </a:endParaRPr>
          </a:p>
          <a:p>
            <a:pPr>
              <a:spcBef>
                <a:spcPts val="0"/>
              </a:spcBef>
            </a:pPr>
            <a:r>
              <a:rPr lang="tr-TR" dirty="0" smtClean="0">
                <a:solidFill>
                  <a:schemeClr val="tx1"/>
                </a:solidFill>
                <a:latin typeface="Arial" pitchFamily="34" charset="0"/>
                <a:cs typeface="Arial" pitchFamily="34" charset="0"/>
              </a:rPr>
              <a:t>Günümüzde geleneksel el sanatlarının bir </a:t>
            </a:r>
            <a:r>
              <a:rPr lang="tr-TR" dirty="0" smtClean="0">
                <a:solidFill>
                  <a:schemeClr val="tx1"/>
                </a:solidFill>
                <a:latin typeface="Arial" pitchFamily="34" charset="0"/>
                <a:cs typeface="Arial" pitchFamily="34" charset="0"/>
              </a:rPr>
              <a:t>kısmında </a:t>
            </a:r>
            <a:r>
              <a:rPr lang="tr-TR" dirty="0" smtClean="0">
                <a:solidFill>
                  <a:schemeClr val="tx1"/>
                </a:solidFill>
                <a:latin typeface="Arial" pitchFamily="34" charset="0"/>
                <a:cs typeface="Arial" pitchFamily="34" charset="0"/>
              </a:rPr>
              <a:t>hammadde, desen, motif, renk, gibi özelliklerinde değişiklikler </a:t>
            </a:r>
            <a:r>
              <a:rPr lang="tr-TR" dirty="0" smtClean="0">
                <a:solidFill>
                  <a:schemeClr val="tx1"/>
                </a:solidFill>
                <a:latin typeface="Arial" pitchFamily="34" charset="0"/>
                <a:cs typeface="Arial" pitchFamily="34" charset="0"/>
              </a:rPr>
              <a:t>meydana gelmiş,</a:t>
            </a:r>
            <a:r>
              <a:rPr lang="tr-TR" dirty="0" smtClean="0">
                <a:solidFill>
                  <a:schemeClr val="tx1"/>
                </a:solidFill>
                <a:latin typeface="Arial" pitchFamily="34" charset="0"/>
                <a:cs typeface="Arial" pitchFamily="34" charset="0"/>
              </a:rPr>
              <a:t> bir kısmı yok olmuş ve yok olmak üzere bir kısmının ise üretimi sürdürülmektedir</a:t>
            </a:r>
          </a:p>
          <a:p>
            <a:pPr>
              <a:spcBef>
                <a:spcPts val="0"/>
              </a:spcBef>
              <a:buNone/>
            </a:pPr>
            <a:endParaRPr lang="tr-TR" dirty="0" smtClean="0">
              <a:solidFill>
                <a:schemeClr val="tx1"/>
              </a:solidFill>
              <a:latin typeface="Arial" pitchFamily="34" charset="0"/>
              <a:cs typeface="Arial" pitchFamily="34" charset="0"/>
            </a:endParaRPr>
          </a:p>
          <a:p>
            <a:pPr>
              <a:spcBef>
                <a:spcPts val="0"/>
              </a:spcBef>
            </a:pPr>
            <a:r>
              <a:rPr lang="tr-TR" dirty="0" smtClean="0">
                <a:solidFill>
                  <a:schemeClr val="tx1"/>
                </a:solidFill>
                <a:latin typeface="Arial" pitchFamily="34" charset="0"/>
                <a:cs typeface="Arial" pitchFamily="34" charset="0"/>
              </a:rPr>
              <a:t>Özgünlüğü ve sürdürülebilirliği sağlamak açısından el sanatlarında ürün yenilenmesi, özgün değeri olan ürünlerin pazarda yer alması ve bu yönde ürün tasarımı yapılması önemlidir</a:t>
            </a:r>
            <a:endParaRPr lang="tr-TR"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endParaRPr dirty="0"/>
          </a:p>
        </p:txBody>
      </p:sp>
      <p:sp>
        <p:nvSpPr>
          <p:cNvPr id="118785" name="Content Placeholder 1"/>
          <p:cNvSpPr>
            <a:spLocks noGrp="1"/>
          </p:cNvSpPr>
          <p:nvPr>
            <p:ph idx="1"/>
          </p:nvPr>
        </p:nvSpPr>
        <p:spPr>
          <a:xfrm>
            <a:off x="684213" y="1700213"/>
            <a:ext cx="7499350" cy="4752975"/>
          </a:xfrm>
        </p:spPr>
        <p:txBody>
          <a:bodyPr>
            <a:normAutofit lnSpcReduction="10000"/>
          </a:bodyPr>
          <a:lstStyle/>
          <a:p>
            <a:pPr>
              <a:lnSpc>
                <a:spcPct val="80000"/>
              </a:lnSpc>
            </a:pPr>
            <a:r>
              <a:rPr lang="tr-TR" sz="2800" dirty="0" smtClean="0">
                <a:solidFill>
                  <a:schemeClr val="tx1"/>
                </a:solidFill>
                <a:latin typeface="Times New Roman" pitchFamily="18" charset="0"/>
                <a:cs typeface="Times New Roman" pitchFamily="18" charset="0"/>
              </a:rPr>
              <a:t>  </a:t>
            </a:r>
            <a:r>
              <a:rPr lang="tr-TR" sz="2800" dirty="0" smtClean="0">
                <a:solidFill>
                  <a:schemeClr val="tx1"/>
                </a:solidFill>
                <a:latin typeface="Times New Roman" pitchFamily="18" charset="0"/>
                <a:cs typeface="Times New Roman" pitchFamily="18" charset="0"/>
              </a:rPr>
              <a:t> </a:t>
            </a:r>
            <a:r>
              <a:rPr lang="tr-TR" sz="2800" dirty="0" smtClean="0">
                <a:solidFill>
                  <a:schemeClr val="tx1"/>
                </a:solidFill>
                <a:latin typeface="Arial" pitchFamily="34" charset="0"/>
                <a:cs typeface="Arial" pitchFamily="34" charset="0"/>
              </a:rPr>
              <a:t>Yöresel/geleneksel </a:t>
            </a:r>
            <a:r>
              <a:rPr lang="tr-TR" sz="2800" dirty="0" smtClean="0">
                <a:solidFill>
                  <a:schemeClr val="tx1"/>
                </a:solidFill>
                <a:latin typeface="Arial" pitchFamily="34" charset="0"/>
                <a:cs typeface="Arial" pitchFamily="34" charset="0"/>
              </a:rPr>
              <a:t>ürünler üretildikleri bölgeye ait özellikleri yansıtır ve o yörenin özellikleriyle bilinir. Bunlar arasında özellikle el sanatı ürünlerinin coğrafi işaret tescilini alması ürünün kalitesinin ve yöresel özelliklerinin devamlılığı açısından önemlidir </a:t>
            </a:r>
          </a:p>
          <a:p>
            <a:pPr eaLnBrk="1" hangingPunct="1">
              <a:lnSpc>
                <a:spcPct val="80000"/>
              </a:lnSpc>
              <a:buNone/>
            </a:pPr>
            <a:endParaRPr lang="tr-TR" sz="2800" dirty="0" smtClean="0">
              <a:latin typeface="Arial" pitchFamily="34" charset="0"/>
              <a:cs typeface="Arial" pitchFamily="34" charset="0"/>
            </a:endParaRPr>
          </a:p>
          <a:p>
            <a:pPr>
              <a:lnSpc>
                <a:spcPct val="80000"/>
              </a:lnSpc>
            </a:pPr>
            <a:r>
              <a:rPr lang="tr-TR" sz="2800" kern="0" dirty="0" smtClean="0">
                <a:solidFill>
                  <a:srgbClr val="000000"/>
                </a:solidFill>
                <a:latin typeface="Arial" pitchFamily="34" charset="0"/>
                <a:cs typeface="Arial" pitchFamily="34" charset="0"/>
              </a:rPr>
              <a:t>   </a:t>
            </a:r>
            <a:r>
              <a:rPr lang="tr-TR" sz="2800" kern="0" dirty="0" smtClean="0">
                <a:solidFill>
                  <a:srgbClr val="000000"/>
                </a:solidFill>
                <a:latin typeface="Arial" pitchFamily="34" charset="0"/>
                <a:cs typeface="Arial" pitchFamily="34" charset="0"/>
              </a:rPr>
              <a:t>O </a:t>
            </a:r>
            <a:r>
              <a:rPr lang="tr-TR" sz="2800" kern="0" dirty="0" smtClean="0">
                <a:solidFill>
                  <a:srgbClr val="000000"/>
                </a:solidFill>
                <a:latin typeface="Arial" pitchFamily="34" charset="0"/>
                <a:cs typeface="Arial" pitchFamily="34" charset="0"/>
              </a:rPr>
              <a:t>yörede üretilen aynı veya benzer el sanatı ürünlerinin coğrafi konum, hammadde ve insan </a:t>
            </a:r>
            <a:r>
              <a:rPr lang="tr-TR" sz="2800" kern="0" dirty="0" smtClean="0">
                <a:solidFill>
                  <a:srgbClr val="000000"/>
                </a:solidFill>
                <a:latin typeface="Arial" pitchFamily="34" charset="0"/>
                <a:cs typeface="Arial" pitchFamily="34" charset="0"/>
              </a:rPr>
              <a:t>faktörü (usta) </a:t>
            </a:r>
            <a:r>
              <a:rPr lang="tr-TR" sz="2800" kern="0" dirty="0" smtClean="0">
                <a:solidFill>
                  <a:srgbClr val="000000"/>
                </a:solidFill>
                <a:latin typeface="Arial" pitchFamily="34" charset="0"/>
                <a:cs typeface="Arial" pitchFamily="34" charset="0"/>
              </a:rPr>
              <a:t>gibi nedenlerle standardizasyonunun yapılması oldukça zordur. Ancak coğrafi işaretleme yoluyla belgelenen ürünleri belirli bir standarda getirmek </a:t>
            </a:r>
            <a:r>
              <a:rPr lang="tr-TR" sz="2800" kern="0" dirty="0" smtClean="0">
                <a:solidFill>
                  <a:srgbClr val="000000"/>
                </a:solidFill>
                <a:latin typeface="Arial" pitchFamily="34" charset="0"/>
                <a:cs typeface="Arial" pitchFamily="34" charset="0"/>
              </a:rPr>
              <a:t>ve bu standardı sürdürmek mümkün </a:t>
            </a:r>
            <a:r>
              <a:rPr lang="tr-TR" sz="2800" kern="0" dirty="0" smtClean="0">
                <a:solidFill>
                  <a:srgbClr val="000000"/>
                </a:solidFill>
                <a:latin typeface="Arial" pitchFamily="34" charset="0"/>
                <a:cs typeface="Arial" pitchFamily="34" charset="0"/>
              </a:rPr>
              <a:t>olabilir</a:t>
            </a:r>
          </a:p>
          <a:p>
            <a:pPr>
              <a:lnSpc>
                <a:spcPct val="80000"/>
              </a:lnSpc>
              <a:buNone/>
            </a:pPr>
            <a:endParaRPr lang="tr-TR" sz="2000" dirty="0" smtClean="0">
              <a:latin typeface="Arial" pitchFamily="34" charset="0"/>
              <a:cs typeface="Arial" pitchFamily="34" charset="0"/>
            </a:endParaRPr>
          </a:p>
          <a:p>
            <a:pPr>
              <a:lnSpc>
                <a:spcPct val="80000"/>
              </a:lnSpc>
              <a:buNone/>
            </a:pPr>
            <a:endParaRPr lang="tr-TR" sz="2000" dirty="0" smtClean="0">
              <a:latin typeface="Arial" pitchFamily="34" charset="0"/>
              <a:cs typeface="Arial" pitchFamily="34" charset="0"/>
            </a:endParaRPr>
          </a:p>
        </p:txBody>
      </p:sp>
    </p:spTree>
    <p:extLst>
      <p:ext uri="{BB962C8B-B14F-4D97-AF65-F5344CB8AC3E}">
        <p14:creationId xmlns:p14="http://schemas.microsoft.com/office/powerpoint/2010/main" xmlns="" val="2378544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642918"/>
            <a:ext cx="8229600" cy="1600200"/>
          </a:xfrm>
        </p:spPr>
        <p:txBody>
          <a:bodyPr/>
          <a:lstStyle/>
          <a:p>
            <a:r>
              <a:rPr lang="tr-TR" sz="3600" dirty="0" smtClean="0"/>
              <a:t/>
            </a:r>
            <a:br>
              <a:rPr lang="tr-TR" sz="3600" dirty="0" smtClean="0"/>
            </a:br>
            <a:r>
              <a:rPr lang="tr-TR" sz="3600" dirty="0" smtClean="0"/>
              <a:t/>
            </a:r>
            <a:br>
              <a:rPr lang="tr-TR" sz="3600" dirty="0" smtClean="0"/>
            </a:br>
            <a:r>
              <a:rPr lang="tr-TR" sz="3600" dirty="0" smtClean="0"/>
              <a:t/>
            </a:r>
            <a:br>
              <a:rPr lang="tr-TR" sz="3600" dirty="0" smtClean="0"/>
            </a:br>
            <a:r>
              <a:rPr lang="tr-TR" sz="3600" dirty="0" smtClean="0"/>
              <a:t>Ankara İline Özgü El Sanatları</a:t>
            </a:r>
            <a:br>
              <a:rPr lang="tr-TR" sz="3600" dirty="0" smtClean="0"/>
            </a:br>
            <a:r>
              <a:rPr lang="tr-TR" sz="3600" dirty="0" smtClean="0"/>
              <a:t>Dokumacılık </a:t>
            </a:r>
            <a:br>
              <a:rPr lang="tr-TR" sz="3600" dirty="0" smtClean="0"/>
            </a:br>
            <a:r>
              <a:rPr lang="tr-TR" sz="2400" dirty="0" smtClean="0"/>
              <a:t>Bürgü </a:t>
            </a:r>
            <a:r>
              <a:rPr lang="tr-TR" sz="2400" dirty="0" smtClean="0"/>
              <a:t>Dokuma</a:t>
            </a:r>
            <a:endParaRPr lang="tr-TR" sz="2400" dirty="0"/>
          </a:p>
        </p:txBody>
      </p:sp>
      <p:pic>
        <p:nvPicPr>
          <p:cNvPr id="4" name="3 İçerik Yer Tutucusu" descr="IMG_0707"/>
          <p:cNvPicPr>
            <a:picLocks noGrp="1"/>
          </p:cNvPicPr>
          <p:nvPr>
            <p:ph idx="1"/>
          </p:nvPr>
        </p:nvPicPr>
        <p:blipFill>
          <a:blip r:embed="rId2">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1071538" y="2571744"/>
            <a:ext cx="3286148" cy="2786082"/>
          </a:xfrm>
          <a:prstGeom prst="rect">
            <a:avLst/>
          </a:prstGeom>
          <a:noFill/>
          <a:ln>
            <a:noFill/>
          </a:ln>
        </p:spPr>
      </p:pic>
      <p:sp>
        <p:nvSpPr>
          <p:cNvPr id="5" name="4 Dikdörtgen"/>
          <p:cNvSpPr/>
          <p:nvPr/>
        </p:nvSpPr>
        <p:spPr>
          <a:xfrm>
            <a:off x="1857356" y="5357826"/>
            <a:ext cx="1733167" cy="369332"/>
          </a:xfrm>
          <a:prstGeom prst="rect">
            <a:avLst/>
          </a:prstGeom>
        </p:spPr>
        <p:txBody>
          <a:bodyPr wrap="none">
            <a:spAutoFit/>
          </a:bodyPr>
          <a:lstStyle/>
          <a:p>
            <a:r>
              <a:rPr lang="tr-TR" dirty="0" smtClean="0"/>
              <a:t>Gelin Bürgüsü </a:t>
            </a:r>
            <a:endParaRPr lang="tr-TR" dirty="0"/>
          </a:p>
        </p:txBody>
      </p:sp>
      <p:pic>
        <p:nvPicPr>
          <p:cNvPr id="6" name="5 Resim" descr="DSC01449"/>
          <p:cNvPicPr/>
          <p:nvPr/>
        </p:nvPicPr>
        <p:blipFill>
          <a:blip r:embed="rId3">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5286380" y="2428868"/>
            <a:ext cx="3071834" cy="2643206"/>
          </a:xfrm>
          <a:prstGeom prst="rect">
            <a:avLst/>
          </a:prstGeom>
          <a:noFill/>
          <a:ln>
            <a:noFill/>
          </a:ln>
        </p:spPr>
      </p:pic>
      <p:sp>
        <p:nvSpPr>
          <p:cNvPr id="7" name="6 Dikdörtgen"/>
          <p:cNvSpPr/>
          <p:nvPr/>
        </p:nvSpPr>
        <p:spPr>
          <a:xfrm>
            <a:off x="5715008" y="5214950"/>
            <a:ext cx="2087431" cy="369332"/>
          </a:xfrm>
          <a:prstGeom prst="rect">
            <a:avLst/>
          </a:prstGeom>
        </p:spPr>
        <p:txBody>
          <a:bodyPr wrap="none">
            <a:spAutoFit/>
          </a:bodyPr>
          <a:lstStyle/>
          <a:p>
            <a:r>
              <a:rPr lang="tr-TR" dirty="0" smtClean="0"/>
              <a:t>Eski Bürgü Örneği</a:t>
            </a:r>
            <a:endParaRPr lang="tr-T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l"/>
            <a:r>
              <a:rPr lang="tr-TR" sz="3200" dirty="0" smtClean="0"/>
              <a:t>Sof </a:t>
            </a:r>
            <a:r>
              <a:rPr lang="tr-TR" sz="3200" dirty="0" smtClean="0"/>
              <a:t>Dokuma</a:t>
            </a:r>
            <a:endParaRPr lang="tr-TR" sz="3200" dirty="0"/>
          </a:p>
        </p:txBody>
      </p:sp>
      <p:pic>
        <p:nvPicPr>
          <p:cNvPr id="1026" name="Picture 2" descr="C:\Users\Kullanıcı123\Desktop\makaleler\Ankara Araştırmaları Dergisi\sekil 9.jpg"/>
          <p:cNvPicPr>
            <a:picLocks noGrp="1" noChangeAspect="1" noChangeArrowheads="1"/>
          </p:cNvPicPr>
          <p:nvPr>
            <p:ph idx="1"/>
          </p:nvPr>
        </p:nvPicPr>
        <p:blipFill>
          <a:blip r:embed="rId2"/>
          <a:srcRect/>
          <a:stretch>
            <a:fillRect/>
          </a:stretch>
        </p:blipFill>
        <p:spPr bwMode="auto">
          <a:xfrm>
            <a:off x="428596" y="2143116"/>
            <a:ext cx="3544415" cy="2663033"/>
          </a:xfrm>
          <a:prstGeom prst="rect">
            <a:avLst/>
          </a:prstGeom>
          <a:noFill/>
        </p:spPr>
      </p:pic>
      <p:pic>
        <p:nvPicPr>
          <p:cNvPr id="1027" name="Picture 3" descr="C:\Users\Kullanıcı123\Desktop\makaleler\Ankara Araştırmaları Dergisi\sekil 7.jpg"/>
          <p:cNvPicPr>
            <a:picLocks noChangeAspect="1" noChangeArrowheads="1"/>
          </p:cNvPicPr>
          <p:nvPr/>
        </p:nvPicPr>
        <p:blipFill>
          <a:blip r:embed="rId3"/>
          <a:srcRect/>
          <a:stretch>
            <a:fillRect/>
          </a:stretch>
        </p:blipFill>
        <p:spPr bwMode="auto">
          <a:xfrm>
            <a:off x="4857752" y="285728"/>
            <a:ext cx="3341673" cy="2500330"/>
          </a:xfrm>
          <a:prstGeom prst="rect">
            <a:avLst/>
          </a:prstGeom>
          <a:noFill/>
        </p:spPr>
      </p:pic>
      <p:pic>
        <p:nvPicPr>
          <p:cNvPr id="1028" name="Picture 4" descr="C:\Users\Kullanıcı123\Desktop\makaleler\Ankara Araştırmaları Dergisi\sekil 10.jpg"/>
          <p:cNvPicPr>
            <a:picLocks noChangeAspect="1" noChangeArrowheads="1"/>
          </p:cNvPicPr>
          <p:nvPr/>
        </p:nvPicPr>
        <p:blipFill>
          <a:blip r:embed="rId4"/>
          <a:srcRect/>
          <a:stretch>
            <a:fillRect/>
          </a:stretch>
        </p:blipFill>
        <p:spPr bwMode="auto">
          <a:xfrm>
            <a:off x="4714876" y="3643314"/>
            <a:ext cx="3286148" cy="2468989"/>
          </a:xfrm>
          <a:prstGeom prst="rect">
            <a:avLst/>
          </a:prstGeom>
          <a:noFill/>
        </p:spPr>
      </p:pic>
      <p:sp>
        <p:nvSpPr>
          <p:cNvPr id="1029" name="Rectangle 5"/>
          <p:cNvSpPr>
            <a:spLocks noChangeArrowheads="1"/>
          </p:cNvSpPr>
          <p:nvPr/>
        </p:nvSpPr>
        <p:spPr bwMode="auto">
          <a:xfrm>
            <a:off x="4786314" y="2928934"/>
            <a:ext cx="228601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Kaynak: Ankara Etnografya Müzesi</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Envanter no;14193</a:t>
            </a:r>
            <a:r>
              <a:rPr kumimoji="0" lang="tr-TR" sz="700" b="0" i="0" u="none" strike="noStrike" cap="none" normalizeH="0" baseline="0" dirty="0" smtClean="0">
                <a:ln>
                  <a:noFill/>
                </a:ln>
                <a:solidFill>
                  <a:schemeClr val="tx1"/>
                </a:solidFill>
                <a:effectLst/>
                <a:latin typeface="Arial" pitchFamily="34" charset="0"/>
                <a:cs typeface="Arial" pitchFamily="34" charset="0"/>
              </a:rPr>
              <a:t>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Rectangle 6"/>
          <p:cNvSpPr>
            <a:spLocks noChangeArrowheads="1"/>
          </p:cNvSpPr>
          <p:nvPr/>
        </p:nvSpPr>
        <p:spPr bwMode="auto">
          <a:xfrm>
            <a:off x="285720" y="5000636"/>
            <a:ext cx="309251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400300" algn="l"/>
              </a:tabLst>
            </a:pPr>
            <a:r>
              <a:rPr kumimoji="0" lang="tr-T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Kaynak: Ankara Etnografya Müzesi                       </a:t>
            </a:r>
          </a:p>
          <a:p>
            <a:pPr marL="0" marR="0" lvl="0" indent="0" algn="l" defTabSz="914400" rtl="0" eaLnBrk="0" fontAlgn="base" latinLnBrk="0" hangingPunct="0">
              <a:lnSpc>
                <a:spcPct val="100000"/>
              </a:lnSpc>
              <a:spcBef>
                <a:spcPct val="0"/>
              </a:spcBef>
              <a:spcAft>
                <a:spcPct val="0"/>
              </a:spcAft>
              <a:buClrTx/>
              <a:buSzTx/>
              <a:buFontTx/>
              <a:buNone/>
              <a:tabLst>
                <a:tab pos="2400300" algn="l"/>
              </a:tabLst>
            </a:pPr>
            <a:r>
              <a:rPr kumimoji="0" lang="tr-TR"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Envanter no;14207                                                    </a:t>
            </a:r>
            <a:endParaRPr kumimoji="0" lang="tr-T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9 Dikdörtgen"/>
          <p:cNvSpPr/>
          <p:nvPr/>
        </p:nvSpPr>
        <p:spPr>
          <a:xfrm>
            <a:off x="4643438" y="6215082"/>
            <a:ext cx="3929090" cy="400110"/>
          </a:xfrm>
          <a:prstGeom prst="rect">
            <a:avLst/>
          </a:prstGeom>
        </p:spPr>
        <p:txBody>
          <a:bodyPr wrap="square">
            <a:spAutoFit/>
          </a:bodyPr>
          <a:lstStyle/>
          <a:p>
            <a:pPr lvl="0" algn="just" fontAlgn="base">
              <a:spcBef>
                <a:spcPct val="0"/>
              </a:spcBef>
              <a:spcAft>
                <a:spcPct val="0"/>
              </a:spcAft>
              <a:tabLst>
                <a:tab pos="2400300" algn="l"/>
              </a:tabLst>
            </a:pPr>
            <a:r>
              <a:rPr lang="tr-TR" sz="1000" dirty="0" smtClean="0">
                <a:latin typeface="Arial" pitchFamily="34" charset="0"/>
                <a:ea typeface="Times New Roman" pitchFamily="18" charset="0"/>
                <a:cs typeface="Arial" pitchFamily="34" charset="0"/>
              </a:rPr>
              <a:t>Kaynak: Ankara Etnografya Müzesi </a:t>
            </a:r>
            <a:endParaRPr lang="tr-TR" sz="1000" dirty="0" smtClean="0">
              <a:latin typeface="Arial" pitchFamily="34" charset="0"/>
              <a:cs typeface="Arial" pitchFamily="34" charset="0"/>
            </a:endParaRPr>
          </a:p>
          <a:p>
            <a:pPr lvl="0" algn="just" eaLnBrk="0" fontAlgn="base" hangingPunct="0">
              <a:spcBef>
                <a:spcPct val="0"/>
              </a:spcBef>
              <a:spcAft>
                <a:spcPct val="0"/>
              </a:spcAft>
              <a:tabLst>
                <a:tab pos="2400300" algn="l"/>
              </a:tabLst>
            </a:pPr>
            <a:r>
              <a:rPr lang="tr-TR" sz="1000" dirty="0" smtClean="0">
                <a:latin typeface="Arial" pitchFamily="34" charset="0"/>
                <a:ea typeface="Times New Roman" pitchFamily="18" charset="0"/>
                <a:cs typeface="Arial" pitchFamily="34" charset="0"/>
              </a:rPr>
              <a:t>Envanter no;14194</a:t>
            </a:r>
            <a:endParaRPr lang="tr-TR" sz="10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42908" y="357166"/>
            <a:ext cx="8497092" cy="616455"/>
          </a:xfrm>
        </p:spPr>
        <p:txBody>
          <a:bodyPr/>
          <a:lstStyle/>
          <a:p>
            <a:r>
              <a:rPr lang="tr-TR" sz="2800" dirty="0" smtClean="0">
                <a:solidFill>
                  <a:schemeClr val="tx2">
                    <a:lumMod val="60000"/>
                    <a:lumOff val="40000"/>
                  </a:schemeClr>
                </a:solidFill>
              </a:rPr>
              <a:t>Bakır İşlemeciliği</a:t>
            </a:r>
            <a:r>
              <a:rPr lang="tr-TR" sz="2800" dirty="0" smtClean="0">
                <a:solidFill>
                  <a:schemeClr val="tx1"/>
                </a:solidFill>
              </a:rPr>
              <a:t/>
            </a:r>
            <a:br>
              <a:rPr lang="tr-TR" sz="2800" dirty="0" smtClean="0">
                <a:solidFill>
                  <a:schemeClr val="tx1"/>
                </a:solidFill>
              </a:rPr>
            </a:br>
            <a:endParaRPr lang="tr-TR" sz="2800" dirty="0"/>
          </a:p>
        </p:txBody>
      </p:sp>
      <p:sp>
        <p:nvSpPr>
          <p:cNvPr id="3" name="Metin Yer Tutucusu 2"/>
          <p:cNvSpPr>
            <a:spLocks noGrp="1"/>
          </p:cNvSpPr>
          <p:nvPr>
            <p:ph type="body" sz="quarter" idx="13"/>
          </p:nvPr>
        </p:nvSpPr>
        <p:spPr>
          <a:xfrm>
            <a:off x="323850" y="854994"/>
            <a:ext cx="8496300" cy="5145774"/>
          </a:xfrm>
        </p:spPr>
        <p:txBody>
          <a:bodyPr/>
          <a:lstStyle/>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smtClean="0">
              <a:solidFill>
                <a:schemeClr val="tx1"/>
              </a:solidFill>
            </a:endParaRPr>
          </a:p>
          <a:p>
            <a:endParaRPr lang="tr-TR" dirty="0">
              <a:solidFill>
                <a:schemeClr val="tx1"/>
              </a:solidFill>
            </a:endParaRPr>
          </a:p>
        </p:txBody>
      </p:sp>
      <p:sp>
        <p:nvSpPr>
          <p:cNvPr id="4" name="Dikdörtgen 3"/>
          <p:cNvSpPr/>
          <p:nvPr/>
        </p:nvSpPr>
        <p:spPr>
          <a:xfrm>
            <a:off x="357158" y="1000108"/>
            <a:ext cx="8210872" cy="341632"/>
          </a:xfrm>
          <a:prstGeom prst="rect">
            <a:avLst/>
          </a:prstGeom>
        </p:spPr>
        <p:txBody>
          <a:bodyPr wrap="square">
            <a:spAutoFit/>
          </a:bodyPr>
          <a:lstStyle/>
          <a:p>
            <a:pPr marL="342900" marR="0" lvl="0" indent="-342900" defTabSz="914400" eaLnBrk="1" fontAlgn="base" latinLnBrk="0" hangingPunct="1">
              <a:lnSpc>
                <a:spcPct val="90000"/>
              </a:lnSpc>
              <a:spcBef>
                <a:spcPct val="50000"/>
              </a:spcBef>
              <a:spcAft>
                <a:spcPct val="0"/>
              </a:spcAft>
              <a:buClrTx/>
              <a:buSzTx/>
              <a:buFontTx/>
              <a:buNone/>
              <a:tabLst/>
              <a:defRPr/>
            </a:pPr>
            <a:r>
              <a:rPr kumimoji="0" lang="tr-TR" sz="1800" b="0" i="0" u="none" strike="noStrike" kern="0" cap="none" spc="0" normalizeH="0" baseline="0" noProof="0" dirty="0" smtClean="0">
                <a:ln>
                  <a:noFill/>
                </a:ln>
                <a:solidFill>
                  <a:srgbClr val="000000"/>
                </a:solidFill>
                <a:effectLst/>
                <a:uLnTx/>
                <a:uFillTx/>
                <a:latin typeface="Times New Roman" pitchFamily="18" charset="0"/>
              </a:rPr>
              <a:t> </a:t>
            </a:r>
            <a:endParaRPr kumimoji="0" lang="tr-TR" sz="1800" b="0" i="0" u="none" strike="noStrike" kern="0" cap="none" spc="0" normalizeH="0" baseline="0" noProof="0" dirty="0" smtClean="0">
              <a:ln>
                <a:noFill/>
              </a:ln>
              <a:solidFill>
                <a:sysClr val="windowText" lastClr="000000"/>
              </a:solidFill>
              <a:effectLst/>
              <a:uLnTx/>
              <a:uFillTx/>
            </a:endParaRPr>
          </a:p>
        </p:txBody>
      </p:sp>
      <p:sp>
        <p:nvSpPr>
          <p:cNvPr id="5" name="Dikdörtgen 4"/>
          <p:cNvSpPr/>
          <p:nvPr/>
        </p:nvSpPr>
        <p:spPr>
          <a:xfrm>
            <a:off x="683568" y="1988841"/>
            <a:ext cx="7488832" cy="646331"/>
          </a:xfrm>
          <a:prstGeom prst="rect">
            <a:avLst/>
          </a:prstGeom>
        </p:spPr>
        <p:txBody>
          <a:bodyPr wrap="square">
            <a:spAutoFit/>
          </a:bodyPr>
          <a:lstStyle/>
          <a:p>
            <a:pPr marL="342900" lvl="0" indent="-342900" fontAlgn="base">
              <a:lnSpc>
                <a:spcPct val="90000"/>
              </a:lnSpc>
              <a:spcBef>
                <a:spcPct val="20000"/>
              </a:spcBef>
              <a:spcAft>
                <a:spcPct val="0"/>
              </a:spcAft>
              <a:buClr>
                <a:srgbClr val="000000"/>
              </a:buClr>
              <a:buSzPct val="75000"/>
              <a:defRPr/>
            </a:pPr>
            <a:endParaRPr lang="tr-TR" kern="0" dirty="0">
              <a:solidFill>
                <a:srgbClr val="000000"/>
              </a:solidFill>
              <a:latin typeface="Arial"/>
            </a:endParaRPr>
          </a:p>
          <a:p>
            <a:pPr marL="342900" lvl="0" indent="-342900" fontAlgn="base">
              <a:lnSpc>
                <a:spcPct val="90000"/>
              </a:lnSpc>
              <a:spcBef>
                <a:spcPct val="20000"/>
              </a:spcBef>
              <a:spcAft>
                <a:spcPct val="0"/>
              </a:spcAft>
              <a:buClr>
                <a:srgbClr val="000000"/>
              </a:buClr>
              <a:buSzPct val="75000"/>
              <a:defRPr/>
            </a:pPr>
            <a:endParaRPr lang="tr-TR" kern="0" dirty="0">
              <a:solidFill>
                <a:srgbClr val="000000"/>
              </a:solidFill>
              <a:latin typeface="Arial"/>
            </a:endParaRPr>
          </a:p>
        </p:txBody>
      </p:sp>
      <p:pic>
        <p:nvPicPr>
          <p:cNvPr id="22530" name="Picture 2" descr="bakır resimleri ile ilgili görsel sonucu"/>
          <p:cNvPicPr>
            <a:picLocks noChangeAspect="1" noChangeArrowheads="1"/>
          </p:cNvPicPr>
          <p:nvPr/>
        </p:nvPicPr>
        <p:blipFill>
          <a:blip r:embed="rId2"/>
          <a:srcRect/>
          <a:stretch>
            <a:fillRect/>
          </a:stretch>
        </p:blipFill>
        <p:spPr bwMode="auto">
          <a:xfrm>
            <a:off x="500034" y="928670"/>
            <a:ext cx="2314575" cy="1971676"/>
          </a:xfrm>
          <a:prstGeom prst="rect">
            <a:avLst/>
          </a:prstGeom>
          <a:noFill/>
        </p:spPr>
      </p:pic>
      <p:pic>
        <p:nvPicPr>
          <p:cNvPr id="22532" name="Picture 4" descr="bakır resimleri ile ilgili görsel sonucu"/>
          <p:cNvPicPr>
            <a:picLocks noChangeAspect="1" noChangeArrowheads="1"/>
          </p:cNvPicPr>
          <p:nvPr/>
        </p:nvPicPr>
        <p:blipFill>
          <a:blip r:embed="rId3"/>
          <a:srcRect/>
          <a:stretch>
            <a:fillRect/>
          </a:stretch>
        </p:blipFill>
        <p:spPr bwMode="auto">
          <a:xfrm>
            <a:off x="6929454" y="1000108"/>
            <a:ext cx="1724025" cy="2647951"/>
          </a:xfrm>
          <a:prstGeom prst="rect">
            <a:avLst/>
          </a:prstGeom>
          <a:noFill/>
        </p:spPr>
      </p:pic>
      <p:pic>
        <p:nvPicPr>
          <p:cNvPr id="22534" name="Picture 6" descr="bakır resimleri ile ilgili görsel sonucu"/>
          <p:cNvPicPr>
            <a:picLocks noChangeAspect="1" noChangeArrowheads="1"/>
          </p:cNvPicPr>
          <p:nvPr/>
        </p:nvPicPr>
        <p:blipFill>
          <a:blip r:embed="rId4"/>
          <a:srcRect/>
          <a:stretch>
            <a:fillRect/>
          </a:stretch>
        </p:blipFill>
        <p:spPr bwMode="auto">
          <a:xfrm>
            <a:off x="3357554" y="928670"/>
            <a:ext cx="3429024" cy="2571753"/>
          </a:xfrm>
          <a:prstGeom prst="rect">
            <a:avLst/>
          </a:prstGeom>
          <a:noFill/>
        </p:spPr>
      </p:pic>
      <p:pic>
        <p:nvPicPr>
          <p:cNvPr id="22544" name="Picture 16" descr="bakırhamam tası ile ilgili görsel sonucu"/>
          <p:cNvPicPr>
            <a:picLocks noChangeAspect="1" noChangeArrowheads="1"/>
          </p:cNvPicPr>
          <p:nvPr/>
        </p:nvPicPr>
        <p:blipFill>
          <a:blip r:embed="rId5"/>
          <a:srcRect/>
          <a:stretch>
            <a:fillRect/>
          </a:stretch>
        </p:blipFill>
        <p:spPr bwMode="auto">
          <a:xfrm>
            <a:off x="5786446" y="4143380"/>
            <a:ext cx="2381250" cy="1590675"/>
          </a:xfrm>
          <a:prstGeom prst="rect">
            <a:avLst/>
          </a:prstGeom>
          <a:noFill/>
        </p:spPr>
      </p:pic>
      <p:pic>
        <p:nvPicPr>
          <p:cNvPr id="10" name="9 Resim" descr="C:\Documents and Settings\Administrator\Desktop\projefoto\DSC02011.JPG"/>
          <p:cNvPicPr/>
          <p:nvPr/>
        </p:nvPicPr>
        <p:blipFill>
          <a:blip r:embed="rId6" cstate="print"/>
          <a:srcRect/>
          <a:stretch>
            <a:fillRect/>
          </a:stretch>
        </p:blipFill>
        <p:spPr bwMode="auto">
          <a:xfrm>
            <a:off x="642910" y="3286124"/>
            <a:ext cx="4616831" cy="3076575"/>
          </a:xfrm>
          <a:prstGeom prst="rect">
            <a:avLst/>
          </a:prstGeom>
          <a:noFill/>
          <a:ln w="9525">
            <a:noFill/>
            <a:miter lim="800000"/>
            <a:headEnd/>
            <a:tailEnd/>
          </a:ln>
        </p:spPr>
      </p:pic>
    </p:spTree>
    <p:extLst>
      <p:ext uri="{BB962C8B-B14F-4D97-AF65-F5344CB8AC3E}">
        <p14:creationId xmlns:p14="http://schemas.microsoft.com/office/powerpoint/2010/main" xmlns="" val="121369685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2_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450</TotalTime>
  <Words>885</Words>
  <Application>Microsoft Office PowerPoint</Application>
  <PresentationFormat>Ekran Gösterisi (4:3)</PresentationFormat>
  <Paragraphs>209</Paragraphs>
  <Slides>43</Slides>
  <Notes>1</Notes>
  <HiddenSlides>0</HiddenSlides>
  <MMClips>0</MMClips>
  <ScaleCrop>false</ScaleCrop>
  <HeadingPairs>
    <vt:vector size="4" baseType="variant">
      <vt:variant>
        <vt:lpstr>Tema</vt:lpstr>
      </vt:variant>
      <vt:variant>
        <vt:i4>4</vt:i4>
      </vt:variant>
      <vt:variant>
        <vt:lpstr>Slayt Başlıkları</vt:lpstr>
      </vt:variant>
      <vt:variant>
        <vt:i4>43</vt:i4>
      </vt:variant>
    </vt:vector>
  </HeadingPairs>
  <TitlesOfParts>
    <vt:vector size="47" baseType="lpstr">
      <vt:lpstr>Ofis Teması</vt:lpstr>
      <vt:lpstr>Executive</vt:lpstr>
      <vt:lpstr>1_Executive</vt:lpstr>
      <vt:lpstr>2_Executive</vt:lpstr>
      <vt:lpstr>EL SANATLARI VE  COĞRAFİ İŞARETLEME</vt:lpstr>
      <vt:lpstr>Slayt 2</vt:lpstr>
      <vt:lpstr>El Sanatlarında Hammadde Sınıflandırılması</vt:lpstr>
      <vt:lpstr> El sanatları </vt:lpstr>
      <vt:lpstr>Slayt 5</vt:lpstr>
      <vt:lpstr>Slayt 6</vt:lpstr>
      <vt:lpstr>   Ankara İline Özgü El Sanatları Dokumacılık  Bürgü Dokuma</vt:lpstr>
      <vt:lpstr>Sof Dokuma</vt:lpstr>
      <vt:lpstr>Bakır İşlemeciliği </vt:lpstr>
      <vt:lpstr>Gümüş İşlemeciliği</vt:lpstr>
      <vt:lpstr> İğne Oyacılığı  </vt:lpstr>
      <vt:lpstr>Bıçakçılık</vt:lpstr>
      <vt:lpstr>Çömlekçilik</vt:lpstr>
      <vt:lpstr>Giyim Kuşam Elemanları</vt:lpstr>
      <vt:lpstr>Bindallı</vt:lpstr>
      <vt:lpstr>Tiftik Çorap</vt:lpstr>
      <vt:lpstr>Tiftik Şal</vt:lpstr>
      <vt:lpstr>Tiftik Hırka</vt:lpstr>
      <vt:lpstr>Ankara İline Özgü Ürünlerin Coğrafi İşaret Durumu </vt:lpstr>
      <vt:lpstr>Slayt 20</vt:lpstr>
      <vt:lpstr>Türkiye’de</vt:lpstr>
      <vt:lpstr> </vt:lpstr>
      <vt:lpstr>Slayt 23</vt:lpstr>
      <vt:lpstr>Slayt 24</vt:lpstr>
      <vt:lpstr>Coğrafi İşaretin El Sanatları Açısından İşlevleri</vt:lpstr>
      <vt:lpstr>Slayt 26</vt:lpstr>
      <vt:lpstr>Slayt 27</vt:lpstr>
      <vt:lpstr>Slayt 28</vt:lpstr>
      <vt:lpstr>Turistik Hediyelik Eşyada Coğrafi İşaretleme Yapılırken Kullanılabilecek Kriterler</vt:lpstr>
      <vt:lpstr>Hammadde</vt:lpstr>
      <vt:lpstr>Kişiler</vt:lpstr>
      <vt:lpstr>Hayvanlar</vt:lpstr>
      <vt:lpstr>Slayt 33</vt:lpstr>
      <vt:lpstr>Yöresel Ürünler</vt:lpstr>
      <vt:lpstr>Endemik Bitkiler</vt:lpstr>
      <vt:lpstr>Slayt 36</vt:lpstr>
      <vt:lpstr>Toplumsal Olaylar</vt:lpstr>
      <vt:lpstr>Taşınmaz Kültür Varlıkları</vt:lpstr>
      <vt:lpstr>Slayt 39</vt:lpstr>
      <vt:lpstr>Sonuç</vt:lpstr>
      <vt:lpstr>Sonuç</vt:lpstr>
      <vt:lpstr>Sonuç</vt:lpstr>
      <vt:lpstr>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pc</dc:creator>
  <cp:lastModifiedBy>Kullanıcı123</cp:lastModifiedBy>
  <cp:revision>77</cp:revision>
  <dcterms:created xsi:type="dcterms:W3CDTF">2016-03-30T11:07:07Z</dcterms:created>
  <dcterms:modified xsi:type="dcterms:W3CDTF">2017-04-25T12:39:19Z</dcterms:modified>
</cp:coreProperties>
</file>