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2" r:id="rId4"/>
    <p:sldId id="263" r:id="rId5"/>
    <p:sldId id="261" r:id="rId6"/>
    <p:sldId id="259" r:id="rId7"/>
    <p:sldId id="264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90" y="-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09.02.2018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09.02.2018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09.02.2018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09.02.2018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09.02.2018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09.02.2018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09.02.2018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09.02.2018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09.02.2018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09.02.2018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09.02.2018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09.02.2018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43608" y="3645024"/>
            <a:ext cx="8100392" cy="2088232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Adı:Adli Sosyal Hizmet</a:t>
            </a: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</a:t>
            </a:r>
            <a:r>
              <a:rPr lang="tr-TR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Doç. Dr. Elif </a:t>
            </a:r>
            <a:r>
              <a:rPr lang="tr-TR" sz="24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Gökçearslan</a:t>
            </a:r>
            <a:r>
              <a:rPr lang="tr-TR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Çifci</a:t>
            </a: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Konu:</a:t>
            </a:r>
            <a:r>
              <a:rPr lang="tr-TR" sz="3200" b="1" dirty="0" smtClean="0"/>
              <a:t>Adli sosyal hizmetin amacı ve adli sosyal hizmet uzmanının rol ve işlevleri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2060848"/>
            <a:ext cx="8229600" cy="4096112"/>
          </a:xfrm>
        </p:spPr>
        <p:txBody>
          <a:bodyPr/>
          <a:lstStyle/>
          <a:p>
            <a:pPr algn="just"/>
            <a:r>
              <a:rPr lang="tr-TR" b="1" dirty="0" smtClean="0"/>
              <a:t>Sosyal hizmet mesleği ilk kez suç adalet sisteminin içinde, 19. Yüzyılın sonlarında çıkan ilk çocuk mahkeme kanununda görülmüştür</a:t>
            </a:r>
            <a:r>
              <a:rPr lang="tr-TR" dirty="0" smtClean="0"/>
              <a:t>. </a:t>
            </a:r>
            <a:endParaRPr lang="tr-TR" dirty="0" smtClean="0"/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sosyal hizmet mesleği, suçluların sosyal işlevselliklerinin değişimi ile ilgili spesifik bilgi ve beceriler geliştirmeye başlamış ve dahası sosyal hizmet bir meslek olarak ceza evlerine katkı sağlamaya başlamıştır.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872332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229600" cy="6572272"/>
          </a:xfrm>
        </p:spPr>
        <p:txBody>
          <a:bodyPr>
            <a:normAutofit fontScale="92500" lnSpcReduction="10000"/>
          </a:bodyPr>
          <a:lstStyle/>
          <a:p>
            <a:pPr lvl="0"/>
            <a:endParaRPr lang="tr-TR" dirty="0" smtClean="0"/>
          </a:p>
          <a:p>
            <a:pPr>
              <a:buNone/>
            </a:pPr>
            <a:r>
              <a:rPr lang="tr-TR" dirty="0" smtClean="0"/>
              <a:t>Şartlı </a:t>
            </a:r>
            <a:r>
              <a:rPr lang="tr-TR" dirty="0" smtClean="0"/>
              <a:t>salıverme, tahliye işlemlerini düzenleme gibi ıslah işlemlerinde mahkûmların </a:t>
            </a:r>
            <a:r>
              <a:rPr lang="tr-TR" dirty="0" err="1" smtClean="0"/>
              <a:t>süpervizyonunu</a:t>
            </a:r>
            <a:r>
              <a:rPr lang="tr-TR" dirty="0" smtClean="0"/>
              <a:t> sağlamak için sosyal hizmet uzmanları görev almıştır. </a:t>
            </a:r>
          </a:p>
          <a:p>
            <a:r>
              <a:rPr lang="tr-TR" dirty="0" smtClean="0"/>
              <a:t>Mahkûmlar hakkında; </a:t>
            </a:r>
          </a:p>
          <a:p>
            <a:pPr lvl="0"/>
            <a:r>
              <a:rPr lang="tr-TR" dirty="0" smtClean="0"/>
              <a:t>Suç geçmişi, </a:t>
            </a:r>
          </a:p>
          <a:p>
            <a:pPr lvl="0"/>
            <a:r>
              <a:rPr lang="tr-TR" dirty="0" smtClean="0"/>
              <a:t>Bireysel gelişme, </a:t>
            </a:r>
          </a:p>
          <a:p>
            <a:pPr lvl="0"/>
            <a:r>
              <a:rPr lang="tr-TR" dirty="0" smtClean="0"/>
              <a:t>Aile </a:t>
            </a:r>
            <a:r>
              <a:rPr lang="tr-TR" dirty="0" smtClean="0"/>
              <a:t>ilişkileri, </a:t>
            </a:r>
          </a:p>
          <a:p>
            <a:pPr lvl="0"/>
            <a:r>
              <a:rPr lang="tr-TR" dirty="0" smtClean="0"/>
              <a:t>Okul geçmişi, </a:t>
            </a:r>
          </a:p>
          <a:p>
            <a:pPr lvl="0"/>
            <a:r>
              <a:rPr lang="tr-TR" dirty="0" smtClean="0"/>
              <a:t>Ekonomik durumu, </a:t>
            </a:r>
          </a:p>
          <a:p>
            <a:pPr lvl="0"/>
            <a:r>
              <a:rPr lang="tr-TR" dirty="0" smtClean="0"/>
              <a:t>Motivasyonu, </a:t>
            </a:r>
          </a:p>
          <a:p>
            <a:pPr lvl="0"/>
            <a:r>
              <a:rPr lang="tr-TR" dirty="0" smtClean="0"/>
              <a:t>Hal ve hareketleri,</a:t>
            </a:r>
          </a:p>
          <a:p>
            <a:pPr>
              <a:buNone/>
            </a:pPr>
            <a:r>
              <a:rPr lang="tr-TR" dirty="0" smtClean="0"/>
              <a:t>ile ilgili bilgileri sağlamak için, hâkimler sosyal hizmet uzmanlarına güvenmeye ve uzmanlarının suçluların bireysel ve çevresel durumları ile ilgili değerlendirmesini şartlı tahliye ve tutuklama kararlarını belirlemede kullanmaya başlamışlardır.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57158" y="1920240"/>
            <a:ext cx="8229600" cy="4009090"/>
          </a:xfrm>
        </p:spPr>
        <p:txBody>
          <a:bodyPr>
            <a:normAutofit/>
          </a:bodyPr>
          <a:lstStyle/>
          <a:p>
            <a:r>
              <a:rPr lang="tr-TR" dirty="0" smtClean="0"/>
              <a:t>Sosyal hizmetin insancıl prensipleri, suçluların adalet sisteminde tedavi edileceklerini ummaları gerektiğinin altını </a:t>
            </a:r>
            <a:r>
              <a:rPr lang="tr-TR" dirty="0" smtClean="0"/>
              <a:t>çizmektedir.</a:t>
            </a:r>
          </a:p>
          <a:p>
            <a:r>
              <a:rPr lang="tr-TR" dirty="0" smtClean="0"/>
              <a:t>Uygulamada, hâkimler sosyal hizmet eğitimi almış denetimli serbestlik çalışanlarının yardımını kullanmışlardır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 smtClean="0"/>
              <a:t>Sosyal hizmet uzmanı adalet sistemi içindeki müracaatçılarının savunucusu olmalıdır. 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endParaRPr lang="tr-TR" sz="3200" dirty="0" smtClean="0"/>
          </a:p>
          <a:p>
            <a:r>
              <a:rPr lang="tr-TR" sz="3200" b="1" dirty="0" smtClean="0"/>
              <a:t>Adli Sosyal Hizmet Uzmanlarının Olası Rolleri ve Aktiviteleri</a:t>
            </a:r>
            <a:endParaRPr lang="tr-TR" sz="3200" dirty="0" smtClean="0"/>
          </a:p>
          <a:p>
            <a:pPr lvl="0"/>
            <a:r>
              <a:rPr lang="tr-TR" sz="3200" dirty="0" smtClean="0"/>
              <a:t>Danışmanlık: Psikososyal danışmanlık, arabuluculuk ve grup danışmanlığı yapmak</a:t>
            </a:r>
          </a:p>
          <a:p>
            <a:pPr lvl="0"/>
            <a:r>
              <a:rPr lang="tr-TR" sz="3200" dirty="0" smtClean="0"/>
              <a:t>Rapor Yazmak: Mahkeme raporları, sosyal inceleme raporları</a:t>
            </a:r>
          </a:p>
          <a:p>
            <a:pPr lvl="0"/>
            <a:r>
              <a:rPr lang="tr-TR" sz="3200" dirty="0" smtClean="0"/>
              <a:t>Vaka Yöneticisi</a:t>
            </a:r>
          </a:p>
          <a:p>
            <a:pPr lvl="0"/>
            <a:r>
              <a:rPr lang="tr-TR" sz="3200" dirty="0" smtClean="0"/>
              <a:t>Araştırmacı ve değerlendirici</a:t>
            </a:r>
          </a:p>
          <a:p>
            <a:pPr lvl="0"/>
            <a:r>
              <a:rPr lang="tr-TR" sz="3200" dirty="0" smtClean="0"/>
              <a:t>Savunuculuk: Vakaları veya yasaları savunmak</a:t>
            </a:r>
          </a:p>
          <a:p>
            <a:r>
              <a:rPr lang="tr-TR" sz="3200" dirty="0" smtClean="0"/>
              <a:t>Bilirkişi: Mahkeme tanımlığı </a:t>
            </a:r>
            <a:endParaRPr lang="tr-TR" sz="3200" dirty="0" smtClean="0"/>
          </a:p>
          <a:p>
            <a:pPr algn="just"/>
            <a:endParaRPr lang="tr-TR" sz="3200" dirty="0" smtClean="0"/>
          </a:p>
          <a:p>
            <a:pPr algn="just"/>
            <a:endParaRPr lang="tr-TR" sz="3200" dirty="0"/>
          </a:p>
        </p:txBody>
      </p:sp>
    </p:spTree>
    <p:extLst>
      <p:ext uri="{BB962C8B-B14F-4D97-AF65-F5344CB8AC3E}">
        <p14:creationId xmlns="" xmlns:p14="http://schemas.microsoft.com/office/powerpoint/2010/main" val="1021804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2420888"/>
            <a:ext cx="8229600" cy="3736072"/>
          </a:xfrm>
        </p:spPr>
        <p:txBody>
          <a:bodyPr/>
          <a:lstStyle/>
          <a:p>
            <a:pPr algn="just"/>
            <a:r>
              <a:rPr lang="tr-TR" dirty="0" smtClean="0"/>
              <a:t>Sosyal hizmetin amacı doğrultusunda işlevselliği, çok yönlü ancak bütünleştirilmiş bir yaklaşımı gerektirmektedir. Güncel kullanımıyla </a:t>
            </a:r>
            <a:r>
              <a:rPr lang="tr-TR" dirty="0" err="1" smtClean="0"/>
              <a:t>generalist</a:t>
            </a:r>
            <a:r>
              <a:rPr lang="tr-TR" dirty="0" smtClean="0"/>
              <a:t> yaklaşım olarak tanımlanan bu bakış açısı çerçevesinde mesleki fonksiyonlar; danışmanlık, kaynak yönetimi ve eğitim olarak sınıflanmaktadır. 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79573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571472" y="1500174"/>
            <a:ext cx="8229600" cy="3357586"/>
          </a:xfrm>
        </p:spPr>
        <p:txBody>
          <a:bodyPr/>
          <a:lstStyle/>
          <a:p>
            <a:r>
              <a:rPr lang="tr-TR" dirty="0" smtClean="0"/>
              <a:t>Ceza adaleti alanında çalışan sosyal hizmet uzmanları, hukuk bilgisine, adli sosyal hizmet uygulamalarının bilgi, beceri ve değerlerine sahip olmalıdır. </a:t>
            </a:r>
            <a:endParaRPr lang="tr-TR" dirty="0" smtClean="0"/>
          </a:p>
          <a:p>
            <a:r>
              <a:rPr lang="tr-TR" dirty="0" smtClean="0"/>
              <a:t>Adli sosyal hizmet eğitiminde genel hedef; öğrenciye sınıfta fırsat sunmak ve alanda </a:t>
            </a:r>
            <a:r>
              <a:rPr lang="tr-TR" dirty="0" err="1" smtClean="0"/>
              <a:t>deneyimleyerek</a:t>
            </a:r>
            <a:r>
              <a:rPr lang="tr-TR" dirty="0" smtClean="0"/>
              <a:t> </a:t>
            </a:r>
            <a:r>
              <a:rPr lang="tr-TR" dirty="0" smtClean="0"/>
              <a:t>öğrenmesini sağlamak </a:t>
            </a:r>
            <a:r>
              <a:rPr lang="tr-TR" dirty="0" smtClean="0"/>
              <a:t>olmalıdır.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86</TotalTime>
  <Words>308</Words>
  <Application>Microsoft Office PowerPoint</Application>
  <PresentationFormat>Ekran Gösterisi (4:3)</PresentationFormat>
  <Paragraphs>33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Kaynak</vt:lpstr>
      <vt:lpstr>Ankara Üniversitesi  Sağlık Bilimleri Fakültesi Sosyal Hizmet Bölümü</vt:lpstr>
      <vt:lpstr>Slayt 2</vt:lpstr>
      <vt:lpstr>Slayt 3</vt:lpstr>
      <vt:lpstr>Slayt 4</vt:lpstr>
      <vt:lpstr>Slayt 5</vt:lpstr>
      <vt:lpstr>Slayt 6</vt:lpstr>
      <vt:lpstr>Slayt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Münevver ERYALÇIN</cp:lastModifiedBy>
  <cp:revision>15</cp:revision>
  <dcterms:created xsi:type="dcterms:W3CDTF">2017-04-26T08:36:58Z</dcterms:created>
  <dcterms:modified xsi:type="dcterms:W3CDTF">2018-02-09T12:43:14Z</dcterms:modified>
</cp:coreProperties>
</file>