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6F9DB-D5AE-4648-B03A-CA425E4DFBC0}" type="datetimeFigureOut">
              <a:rPr lang="tr-TR" smtClean="0"/>
              <a:t>05.11.2020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F4D992-3DE6-4AFC-8B93-1FEE190EA7CB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6F9DB-D5AE-4648-B03A-CA425E4DFBC0}" type="datetimeFigureOut">
              <a:rPr lang="tr-TR" smtClean="0"/>
              <a:t>05.11.2020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F4D992-3DE6-4AFC-8B93-1FEE190EA7CB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6F9DB-D5AE-4648-B03A-CA425E4DFBC0}" type="datetimeFigureOut">
              <a:rPr lang="tr-TR" smtClean="0"/>
              <a:t>05.11.2020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F4D992-3DE6-4AFC-8B93-1FEE190EA7CB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6F9DB-D5AE-4648-B03A-CA425E4DFBC0}" type="datetimeFigureOut">
              <a:rPr lang="tr-TR" smtClean="0"/>
              <a:t>05.11.2020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F4D992-3DE6-4AFC-8B93-1FEE190EA7CB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6F9DB-D5AE-4648-B03A-CA425E4DFBC0}" type="datetimeFigureOut">
              <a:rPr lang="tr-TR" smtClean="0"/>
              <a:t>05.11.2020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F4D992-3DE6-4AFC-8B93-1FEE190EA7CB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6F9DB-D5AE-4648-B03A-CA425E4DFBC0}" type="datetimeFigureOut">
              <a:rPr lang="tr-TR" smtClean="0"/>
              <a:t>05.11.2020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F4D992-3DE6-4AFC-8B93-1FEE190EA7CB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6F9DB-D5AE-4648-B03A-CA425E4DFBC0}" type="datetimeFigureOut">
              <a:rPr lang="tr-TR" smtClean="0"/>
              <a:t>05.11.2020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F4D992-3DE6-4AFC-8B93-1FEE190EA7CB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6F9DB-D5AE-4648-B03A-CA425E4DFBC0}" type="datetimeFigureOut">
              <a:rPr lang="tr-TR" smtClean="0"/>
              <a:t>05.11.2020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F4D992-3DE6-4AFC-8B93-1FEE190EA7CB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6F9DB-D5AE-4648-B03A-CA425E4DFBC0}" type="datetimeFigureOut">
              <a:rPr lang="tr-TR" smtClean="0"/>
              <a:t>05.11.2020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F4D992-3DE6-4AFC-8B93-1FEE190EA7CB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6F9DB-D5AE-4648-B03A-CA425E4DFBC0}" type="datetimeFigureOut">
              <a:rPr lang="tr-TR" smtClean="0"/>
              <a:t>05.11.2020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F4D992-3DE6-4AFC-8B93-1FEE190EA7CB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6F9DB-D5AE-4648-B03A-CA425E4DFBC0}" type="datetimeFigureOut">
              <a:rPr lang="tr-TR" smtClean="0"/>
              <a:t>05.11.2020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F4D992-3DE6-4AFC-8B93-1FEE190EA7CB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06F9DB-D5AE-4648-B03A-CA425E4DFBC0}" type="datetimeFigureOut">
              <a:rPr lang="tr-TR" smtClean="0"/>
              <a:t>05.11.2020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F4D992-3DE6-4AFC-8B93-1FEE190EA7CB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 sz="3200" b="1" smtClean="0"/>
              <a:t>Tümör dokusunda FDG tutulumu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779" y="1989138"/>
            <a:ext cx="8569751" cy="3490912"/>
          </a:xfrm>
        </p:spPr>
        <p:txBody>
          <a:bodyPr>
            <a:normAutofit lnSpcReduction="10000"/>
          </a:bodyPr>
          <a:lstStyle/>
          <a:p>
            <a:pPr eaLnBrk="1" hangingPunct="1"/>
            <a:r>
              <a:rPr lang="tr-TR" altLang="tr-TR" sz="2000" b="1" smtClean="0">
                <a:latin typeface="Times New Roman" pitchFamily="18" charset="0"/>
              </a:rPr>
              <a:t>Malign hücrelerde yüksek metabolik aktivite </a:t>
            </a:r>
          </a:p>
          <a:p>
            <a:pPr eaLnBrk="1" hangingPunct="1">
              <a:buFont typeface="Wingdings" pitchFamily="2" charset="2"/>
              <a:buNone/>
            </a:pPr>
            <a:endParaRPr lang="tr-TR" altLang="tr-TR" sz="2000" b="1" smtClean="0">
              <a:latin typeface="Times New Roman" pitchFamily="18" charset="0"/>
            </a:endParaRPr>
          </a:p>
          <a:p>
            <a:pPr eaLnBrk="1" hangingPunct="1"/>
            <a:r>
              <a:rPr lang="tr-TR" altLang="tr-TR" sz="2000" b="1" smtClean="0">
                <a:latin typeface="Times New Roman" pitchFamily="18" charset="0"/>
              </a:rPr>
              <a:t> GLUT 1 membran glukoz taşıyıcı protein düzeyinin yüksek olması</a:t>
            </a:r>
          </a:p>
          <a:p>
            <a:pPr eaLnBrk="1" hangingPunct="1">
              <a:buFont typeface="Wingdings" pitchFamily="2" charset="2"/>
              <a:buNone/>
            </a:pPr>
            <a:endParaRPr lang="tr-TR" altLang="tr-TR" sz="2000" b="1" smtClean="0">
              <a:latin typeface="Times New Roman" pitchFamily="18" charset="0"/>
            </a:endParaRPr>
          </a:p>
          <a:p>
            <a:pPr eaLnBrk="1" hangingPunct="1"/>
            <a:r>
              <a:rPr lang="tr-TR" altLang="tr-TR" sz="2000" b="1" smtClean="0">
                <a:latin typeface="Times New Roman" pitchFamily="18" charset="0"/>
              </a:rPr>
              <a:t>Kanser dokusunda defosforilasyon için gerekli enzimlerin az </a:t>
            </a:r>
          </a:p>
          <a:p>
            <a:pPr eaLnBrk="1" hangingPunct="1">
              <a:buFont typeface="Wingdings" pitchFamily="2" charset="2"/>
              <a:buNone/>
            </a:pPr>
            <a:r>
              <a:rPr lang="tr-TR" altLang="tr-TR" sz="2000" b="1" smtClean="0">
                <a:latin typeface="Times New Roman" pitchFamily="18" charset="0"/>
              </a:rPr>
              <a:t>	ya da hiç olmaması (glukoz 6 fosfataz)</a:t>
            </a:r>
            <a:r>
              <a:rPr lang="tr-TR" altLang="tr-TR" sz="2000" smtClean="0"/>
              <a:t> </a:t>
            </a:r>
          </a:p>
          <a:p>
            <a:pPr eaLnBrk="1" hangingPunct="1">
              <a:buFont typeface="Wingdings" pitchFamily="2" charset="2"/>
              <a:buNone/>
            </a:pPr>
            <a:endParaRPr lang="tr-TR" altLang="tr-TR" sz="2000" smtClean="0"/>
          </a:p>
          <a:p>
            <a:pPr eaLnBrk="1" hangingPunct="1"/>
            <a:r>
              <a:rPr lang="tr-TR" altLang="tr-TR" sz="2000" b="1" smtClean="0">
                <a:latin typeface="Times New Roman" pitchFamily="18" charset="0"/>
              </a:rPr>
              <a:t>Canlı tümör hücresi varlığı</a:t>
            </a:r>
          </a:p>
          <a:p>
            <a:pPr eaLnBrk="1" hangingPunct="1"/>
            <a:endParaRPr lang="tr-TR" altLang="tr-TR" sz="2000" b="1" smtClean="0">
              <a:latin typeface="Times New Roman" pitchFamily="18" charset="0"/>
            </a:endParaRPr>
          </a:p>
          <a:p>
            <a:pPr eaLnBrk="1" hangingPunct="1"/>
            <a:r>
              <a:rPr lang="tr-TR" altLang="tr-TR" sz="2000" b="1" smtClean="0">
                <a:latin typeface="Times New Roman" pitchFamily="18" charset="0"/>
              </a:rPr>
              <a:t>Tümör dokusunda kan akımı</a:t>
            </a:r>
            <a:r>
              <a:rPr lang="tr-TR" altLang="tr-TR" sz="2000" smtClean="0">
                <a:latin typeface="Times New Roman" pitchFamily="18" charset="0"/>
              </a:rPr>
              <a:t> </a:t>
            </a:r>
          </a:p>
          <a:p>
            <a:pPr eaLnBrk="1" hangingPunct="1">
              <a:lnSpc>
                <a:spcPct val="80000"/>
              </a:lnSpc>
            </a:pPr>
            <a:endParaRPr lang="tr-TR" altLang="tr-TR" sz="20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 sz="3200" b="1" smtClean="0"/>
              <a:t>PET kullanım yerleri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7952" y="1773238"/>
            <a:ext cx="8219092" cy="467995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tr-TR" altLang="tr-TR" sz="1400" b="1" smtClean="0">
              <a:latin typeface="Times New Roman" pitchFamily="18" charset="0"/>
            </a:endParaRPr>
          </a:p>
          <a:p>
            <a:pPr eaLnBrk="1" hangingPunct="1">
              <a:lnSpc>
                <a:spcPct val="105000"/>
              </a:lnSpc>
            </a:pPr>
            <a:r>
              <a:rPr lang="tr-TR" altLang="tr-TR" sz="2000" b="1" smtClean="0">
                <a:latin typeface="Times New Roman" pitchFamily="18" charset="0"/>
              </a:rPr>
              <a:t>Benign-malign lezyonların ayrımı </a:t>
            </a:r>
          </a:p>
          <a:p>
            <a:pPr eaLnBrk="1" hangingPunct="1">
              <a:lnSpc>
                <a:spcPct val="105000"/>
              </a:lnSpc>
            </a:pPr>
            <a:r>
              <a:rPr lang="tr-TR" altLang="tr-TR" sz="2000" b="1" smtClean="0">
                <a:latin typeface="Times New Roman" pitchFamily="18" charset="0"/>
              </a:rPr>
              <a:t>Primeri bilinmeyen tümörün aranması</a:t>
            </a:r>
          </a:p>
          <a:p>
            <a:pPr eaLnBrk="1" hangingPunct="1">
              <a:lnSpc>
                <a:spcPct val="105000"/>
              </a:lnSpc>
            </a:pPr>
            <a:r>
              <a:rPr lang="tr-TR" altLang="tr-TR" sz="2000" b="1" smtClean="0">
                <a:latin typeface="Times New Roman" pitchFamily="18" charset="0"/>
              </a:rPr>
              <a:t>Tanı almış olgularda evrelendirme </a:t>
            </a:r>
          </a:p>
          <a:p>
            <a:pPr eaLnBrk="1" hangingPunct="1">
              <a:lnSpc>
                <a:spcPct val="105000"/>
              </a:lnSpc>
            </a:pPr>
            <a:r>
              <a:rPr lang="tr-TR" altLang="tr-TR" sz="2000" b="1" smtClean="0">
                <a:latin typeface="Times New Roman" pitchFamily="18" charset="0"/>
              </a:rPr>
              <a:t>Tedavi sonrasında klinik veya radyolojik olarak saptanan lezyonlarda rezidü saptanması</a:t>
            </a:r>
          </a:p>
          <a:p>
            <a:pPr eaLnBrk="1" hangingPunct="1">
              <a:lnSpc>
                <a:spcPct val="105000"/>
              </a:lnSpc>
            </a:pPr>
            <a:r>
              <a:rPr lang="tr-TR" altLang="tr-TR" sz="2000" b="1" smtClean="0">
                <a:latin typeface="Times New Roman" pitchFamily="18" charset="0"/>
              </a:rPr>
              <a:t>Tedavi sonrası takipte fibrozis  ile rekürrens ayırımı </a:t>
            </a:r>
          </a:p>
          <a:p>
            <a:pPr eaLnBrk="1" hangingPunct="1">
              <a:lnSpc>
                <a:spcPct val="105000"/>
              </a:lnSpc>
            </a:pPr>
            <a:r>
              <a:rPr lang="tr-TR" altLang="tr-TR" sz="2000" b="1" smtClean="0">
                <a:latin typeface="Times New Roman" pitchFamily="18" charset="0"/>
              </a:rPr>
              <a:t>Özellikle tümör markerlarında yükselme saptanan olgularda rekürrensin saptanması </a:t>
            </a:r>
          </a:p>
          <a:p>
            <a:pPr eaLnBrk="1" hangingPunct="1">
              <a:lnSpc>
                <a:spcPct val="105000"/>
              </a:lnSpc>
            </a:pPr>
            <a:r>
              <a:rPr lang="tr-TR" altLang="tr-TR" sz="2000" b="1" smtClean="0">
                <a:latin typeface="Times New Roman" pitchFamily="18" charset="0"/>
              </a:rPr>
              <a:t>Radyoterapi planlanması</a:t>
            </a:r>
            <a:r>
              <a:rPr lang="tr-TR" altLang="tr-TR" sz="2000" b="1" smtClean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610903" y="836614"/>
            <a:ext cx="8137231" cy="1152525"/>
          </a:xfrm>
        </p:spPr>
        <p:txBody>
          <a:bodyPr/>
          <a:lstStyle/>
          <a:p>
            <a:pPr eaLnBrk="1" hangingPunct="1"/>
            <a:r>
              <a:rPr lang="tr-TR" altLang="tr-TR" sz="3200" b="1" smtClean="0"/>
              <a:t>PET Kimlere Yapılmaz?</a:t>
            </a:r>
            <a:r>
              <a:rPr lang="tr-TR" altLang="tr-TR" sz="3200" smtClean="0"/>
              <a:t/>
            </a:r>
            <a:br>
              <a:rPr lang="tr-TR" altLang="tr-TR" sz="3200" smtClean="0"/>
            </a:br>
            <a:endParaRPr lang="tr-TR" altLang="tr-TR" sz="3200" smtClean="0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6956" y="2278063"/>
            <a:ext cx="8230089" cy="3854450"/>
          </a:xfrm>
        </p:spPr>
        <p:txBody>
          <a:bodyPr/>
          <a:lstStyle/>
          <a:p>
            <a:pPr eaLnBrk="1" hangingPunct="1"/>
            <a:r>
              <a:rPr lang="tr-TR" altLang="tr-TR" sz="2400" b="1" smtClean="0">
                <a:latin typeface="Times New Roman" pitchFamily="18" charset="0"/>
              </a:rPr>
              <a:t>Alerjik reaksiyonundan bahsedilmemiştir.</a:t>
            </a:r>
          </a:p>
          <a:p>
            <a:pPr eaLnBrk="1" hangingPunct="1">
              <a:buFont typeface="Wingdings" pitchFamily="2" charset="2"/>
              <a:buNone/>
            </a:pPr>
            <a:r>
              <a:rPr lang="tr-TR" altLang="tr-TR" sz="2400" b="1" smtClean="0">
                <a:latin typeface="Times New Roman" pitchFamily="18" charset="0"/>
              </a:rPr>
              <a:t>Ancak;</a:t>
            </a:r>
          </a:p>
          <a:p>
            <a:pPr eaLnBrk="1" hangingPunct="1">
              <a:buFont typeface="Wingdings" pitchFamily="2" charset="2"/>
              <a:buNone/>
            </a:pPr>
            <a:r>
              <a:rPr lang="tr-TR" altLang="tr-TR" sz="2400" b="1" smtClean="0">
                <a:latin typeface="Times New Roman" pitchFamily="18" charset="0"/>
              </a:rPr>
              <a:t>		- radyasyonun etkilerinden dolayı gebelerde </a:t>
            </a:r>
          </a:p>
          <a:p>
            <a:pPr eaLnBrk="1" hangingPunct="1">
              <a:buFont typeface="Wingdings" pitchFamily="2" charset="2"/>
              <a:buNone/>
            </a:pPr>
            <a:r>
              <a:rPr lang="tr-TR" altLang="tr-TR" sz="2400" b="1" smtClean="0">
                <a:latin typeface="Times New Roman" pitchFamily="18" charset="0"/>
              </a:rPr>
              <a:t>		- süte geçebilmesi nedeniyle süt veren annelerde yapılmaması önerilir.</a:t>
            </a:r>
          </a:p>
          <a:p>
            <a:pPr eaLnBrk="1" hangingPunct="1">
              <a:buFont typeface="Wingdings" pitchFamily="2" charset="2"/>
              <a:buNone/>
            </a:pPr>
            <a:r>
              <a:rPr lang="tr-TR" altLang="tr-TR" sz="2400" b="1" smtClean="0">
                <a:latin typeface="Times New Roman" pitchFamily="18" charset="0"/>
              </a:rPr>
              <a:t> </a:t>
            </a:r>
          </a:p>
          <a:p>
            <a:pPr eaLnBrk="1" hangingPunct="1"/>
            <a:r>
              <a:rPr lang="tr-TR" altLang="tr-TR" sz="2400" b="1" smtClean="0">
                <a:latin typeface="Times New Roman" pitchFamily="18" charset="0"/>
              </a:rPr>
              <a:t>Süt veren olgularda gerekli olursa annenin tetkik yapıldıktan sonra 24 saat sütünü sağıp atması önerilir.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77</Words>
  <Application>Microsoft Office PowerPoint</Application>
  <PresentationFormat>Ekran Gösterisi (4:3)</PresentationFormat>
  <Paragraphs>27</Paragraphs>
  <Slides>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3</vt:i4>
      </vt:variant>
    </vt:vector>
  </HeadingPairs>
  <TitlesOfParts>
    <vt:vector size="4" baseType="lpstr">
      <vt:lpstr>Ofis Teması</vt:lpstr>
      <vt:lpstr>Tümör dokusunda FDG tutulumu</vt:lpstr>
      <vt:lpstr>PET kullanım yerleri</vt:lpstr>
      <vt:lpstr>PET Kimlere Yapılmaz?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Onkoloji’de Nükleer Tıp</dc:title>
  <dc:creator>user</dc:creator>
  <cp:lastModifiedBy>user</cp:lastModifiedBy>
  <cp:revision>4</cp:revision>
  <dcterms:created xsi:type="dcterms:W3CDTF">2020-11-05T08:26:57Z</dcterms:created>
  <dcterms:modified xsi:type="dcterms:W3CDTF">2020-11-05T08:29:46Z</dcterms:modified>
</cp:coreProperties>
</file>