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 smtClean="0"/>
              <a:t>Tümör dokusunda FDG tutulumu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779" y="1989138"/>
            <a:ext cx="8569751" cy="34909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000" b="1" smtClean="0">
                <a:latin typeface="Times New Roman" pitchFamily="18" charset="0"/>
              </a:rPr>
              <a:t>Malign hücrelerde yüksek metabolik aktivite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000" b="1" smtClean="0">
              <a:latin typeface="Times New Roman" pitchFamily="18" charset="0"/>
            </a:endParaRPr>
          </a:p>
          <a:p>
            <a:pPr eaLnBrk="1" hangingPunct="1"/>
            <a:r>
              <a:rPr lang="tr-TR" altLang="tr-TR" sz="2000" b="1" smtClean="0">
                <a:latin typeface="Times New Roman" pitchFamily="18" charset="0"/>
              </a:rPr>
              <a:t> GLUT 1 membran glukoz taşıyıcı protein düzeyinin yüksek olması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000" b="1" smtClean="0">
              <a:latin typeface="Times New Roman" pitchFamily="18" charset="0"/>
            </a:endParaRPr>
          </a:p>
          <a:p>
            <a:pPr eaLnBrk="1" hangingPunct="1"/>
            <a:r>
              <a:rPr lang="tr-TR" altLang="tr-TR" sz="2000" b="1" smtClean="0">
                <a:latin typeface="Times New Roman" pitchFamily="18" charset="0"/>
              </a:rPr>
              <a:t>Kanser dokusunda defosforilasyon için gerekli enzimlerin az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ya da hiç olmaması (glukoz 6 fosfataz)</a:t>
            </a:r>
            <a:r>
              <a:rPr lang="tr-TR" altLang="tr-TR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000" smtClean="0"/>
          </a:p>
          <a:p>
            <a:pPr eaLnBrk="1" hangingPunct="1"/>
            <a:r>
              <a:rPr lang="tr-TR" altLang="tr-TR" sz="2000" b="1" smtClean="0">
                <a:latin typeface="Times New Roman" pitchFamily="18" charset="0"/>
              </a:rPr>
              <a:t>Canlı tümör hücresi varlığı</a:t>
            </a:r>
          </a:p>
          <a:p>
            <a:pPr eaLnBrk="1" hangingPunct="1"/>
            <a:endParaRPr lang="tr-TR" altLang="tr-TR" sz="2000" b="1" smtClean="0">
              <a:latin typeface="Times New Roman" pitchFamily="18" charset="0"/>
            </a:endParaRPr>
          </a:p>
          <a:p>
            <a:pPr eaLnBrk="1" hangingPunct="1"/>
            <a:r>
              <a:rPr lang="tr-TR" altLang="tr-TR" sz="2000" b="1" smtClean="0">
                <a:latin typeface="Times New Roman" pitchFamily="18" charset="0"/>
              </a:rPr>
              <a:t>Tümör dokusunda kan akımı</a:t>
            </a:r>
            <a:r>
              <a:rPr lang="tr-TR" altLang="tr-TR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 smtClean="0"/>
              <a:t>PET kullanım yerleri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952" y="1773238"/>
            <a:ext cx="8219092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1400" b="1" smtClean="0">
              <a:latin typeface="Times New Roman" pitchFamily="18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Benign-malign lezyonların ayrımı 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Primeri bilinmeyen tümörün aranması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Tanı almış olgularda evrelendirme 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Tedavi sonrasında klinik veya radyolojik olarak saptanan lezyonlarda rezidü saptanması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Tedavi sonrası takipte fibrozis  ile rekürrens ayırımı 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Özellikle tümör markerlarında yükselme saptanan olgularda rekürrensin saptanması </a:t>
            </a:r>
          </a:p>
          <a:p>
            <a:pPr eaLnBrk="1" hangingPunct="1">
              <a:lnSpc>
                <a:spcPct val="105000"/>
              </a:lnSpc>
            </a:pPr>
            <a:r>
              <a:rPr lang="tr-TR" altLang="tr-TR" sz="2000" b="1" smtClean="0">
                <a:latin typeface="Times New Roman" pitchFamily="18" charset="0"/>
              </a:rPr>
              <a:t>Radyoterapi planlanması</a:t>
            </a:r>
            <a:r>
              <a:rPr lang="tr-TR" altLang="tr-TR" sz="20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0903" y="836614"/>
            <a:ext cx="8137231" cy="1152525"/>
          </a:xfrm>
        </p:spPr>
        <p:txBody>
          <a:bodyPr/>
          <a:lstStyle/>
          <a:p>
            <a:pPr eaLnBrk="1" hangingPunct="1"/>
            <a:r>
              <a:rPr lang="tr-TR" altLang="tr-TR" sz="3200" b="1" smtClean="0"/>
              <a:t>PET Kimlere Yapılmaz?</a:t>
            </a:r>
            <a:r>
              <a:rPr lang="tr-TR" altLang="tr-TR" sz="3200" smtClean="0"/>
              <a:t/>
            </a:r>
            <a:br>
              <a:rPr lang="tr-TR" altLang="tr-TR" sz="3200" smtClean="0"/>
            </a:br>
            <a:endParaRPr lang="tr-TR" altLang="tr-TR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956" y="2278063"/>
            <a:ext cx="8230089" cy="3854450"/>
          </a:xfrm>
        </p:spPr>
        <p:txBody>
          <a:bodyPr/>
          <a:lstStyle/>
          <a:p>
            <a:pPr eaLnBrk="1" hangingPunct="1"/>
            <a:r>
              <a:rPr lang="tr-TR" altLang="tr-TR" sz="2400" b="1" smtClean="0">
                <a:latin typeface="Times New Roman" pitchFamily="18" charset="0"/>
              </a:rPr>
              <a:t>Alerjik reaksiyonundan bahsedilmemiştir.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latin typeface="Times New Roman" pitchFamily="18" charset="0"/>
              </a:rPr>
              <a:t>Ancak;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latin typeface="Times New Roman" pitchFamily="18" charset="0"/>
              </a:rPr>
              <a:t>		- radyasyonun etkilerinden dolayı gebelerde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latin typeface="Times New Roman" pitchFamily="18" charset="0"/>
              </a:rPr>
              <a:t>		- süte geçebilmesi nedeniyle süt veren annelerde yapılmaması önerilir.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tr-TR" altLang="tr-TR" sz="2400" b="1" smtClean="0">
                <a:latin typeface="Times New Roman" pitchFamily="18" charset="0"/>
              </a:rPr>
              <a:t>Süt veren olgularda gerekli olursa annenin tetkik yapıldıktan sonra 24 saat sütünü sağıp atması önerilir.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Ekran Gösterisi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Tümör dokusunda FDG tutulumu</vt:lpstr>
      <vt:lpstr>PET kullanım yerleri</vt:lpstr>
      <vt:lpstr>PET Kimlere Yapılmaz?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Onkoloji’de Nükleer Tıp</dc:title>
  <dc:creator>user</dc:creator>
  <cp:lastModifiedBy>user</cp:lastModifiedBy>
  <cp:revision>4</cp:revision>
  <dcterms:created xsi:type="dcterms:W3CDTF">2020-11-05T08:26:57Z</dcterms:created>
  <dcterms:modified xsi:type="dcterms:W3CDTF">2020-11-05T08:29:46Z</dcterms:modified>
</cp:coreProperties>
</file>