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371" r:id="rId2"/>
    <p:sldId id="372" r:id="rId3"/>
    <p:sldId id="374" r:id="rId4"/>
    <p:sldId id="376" r:id="rId5"/>
    <p:sldId id="377" r:id="rId6"/>
    <p:sldId id="375" r:id="rId7"/>
    <p:sldId id="362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>
      <p:cViewPr varScale="1">
        <p:scale>
          <a:sx n="108" d="100"/>
          <a:sy n="108" d="100"/>
        </p:scale>
        <p:origin x="2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A7A75-A7AE-48EA-983C-9B134B7A29DF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399A-C240-4445-AA29-524B41AE39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97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r/url?sa=i&amp;rct=j&amp;q=&amp;esrc=s&amp;frm=1&amp;source=images&amp;cd=&amp;cad=rja&amp;docid=Uf45_2ykRWJAxM&amp;tbnid=7jJZwnQg88ExEM:&amp;ved=0CAUQjRw&amp;url=http://www.rockingjb.com/plants/flowers/pink/index.htm&amp;ei=XN_WUeHyA4jotQblr4GICw&amp;bvm=bv.48705608,d.bGE&amp;psig=AFQjCNENecQFz_14I-FWb7Am7Gk-Rpqb7g&amp;ust=1373122747351270" TargetMode="Externa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Flavonoidler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Doğada </a:t>
            </a:r>
            <a:r>
              <a:rPr lang="tr-TR" dirty="0"/>
              <a:t>bir milyar yıldan beri </a:t>
            </a:r>
            <a:r>
              <a:rPr lang="tr-TR" dirty="0" smtClean="0"/>
              <a:t>bulunmaktadırlar. </a:t>
            </a:r>
          </a:p>
          <a:p>
            <a:r>
              <a:rPr lang="tr-TR" dirty="0" smtClean="0"/>
              <a:t>Yosunlar</a:t>
            </a:r>
            <a:r>
              <a:rPr lang="tr-TR" dirty="0"/>
              <a:t>, eğrelti otları ve </a:t>
            </a:r>
            <a:r>
              <a:rPr lang="tr-TR" dirty="0" err="1"/>
              <a:t>gymnospermlerden</a:t>
            </a:r>
            <a:r>
              <a:rPr lang="tr-TR" dirty="0"/>
              <a:t> </a:t>
            </a:r>
            <a:r>
              <a:rPr lang="tr-TR" dirty="0" err="1"/>
              <a:t>angiospermlere</a:t>
            </a:r>
            <a:r>
              <a:rPr lang="tr-TR" dirty="0"/>
              <a:t> kadar bulunan,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metabolitlerin</a:t>
            </a:r>
            <a:r>
              <a:rPr lang="tr-TR" dirty="0"/>
              <a:t> en yaygın ve en büyük gruplarından birini teşkil eder.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Ksanton</a:t>
            </a:r>
            <a:endParaRPr lang="tr-TR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23742"/>
            <a:ext cx="4896543" cy="317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Gentianaceae</a:t>
            </a:r>
            <a:endParaRPr lang="tr-TR" dirty="0"/>
          </a:p>
        </p:txBody>
      </p:sp>
      <p:pic>
        <p:nvPicPr>
          <p:cNvPr id="48130" name="Picture 2" descr="http://www.rockingjb.com/plants/flowers/pink/MountainPink_gentianaceae_centuarium_beyric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01728"/>
            <a:ext cx="5760640" cy="5318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Clusiaceae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9154" name="Picture 2" descr="Medical herb - flowers of medicinal Johnswort (Hypericum Perforatum) with aromatherapy essential oil and tincture in glass bottle. Stock Photo - 10097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85704"/>
            <a:ext cx="7678663" cy="5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tr-TR" sz="4800" b="1" dirty="0" err="1"/>
              <a:t>Kumarinler</a:t>
            </a:r>
            <a:endParaRPr lang="tr-TR" sz="4800" b="1" dirty="0"/>
          </a:p>
        </p:txBody>
      </p:sp>
      <p:pic>
        <p:nvPicPr>
          <p:cNvPr id="1027" name="Picture 3" descr="C:\Users\Emre Yaprak\Desktop\Coumar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168352" cy="2204726"/>
          </a:xfrm>
          <a:prstGeom prst="rect">
            <a:avLst/>
          </a:prstGeom>
          <a:noFill/>
        </p:spPr>
      </p:pic>
      <p:pic>
        <p:nvPicPr>
          <p:cNvPr id="1028" name="Picture 4" descr="C:\Users\Emre Yaprak\Desktop\786px-Coumarin_spacef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744416" cy="2858521"/>
          </a:xfrm>
          <a:prstGeom prst="rect">
            <a:avLst/>
          </a:prstGeom>
          <a:noFill/>
        </p:spPr>
      </p:pic>
      <p:pic>
        <p:nvPicPr>
          <p:cNvPr id="1029" name="Picture 5" descr="C:\Users\Emre Yaprak\Desktop\760px-Coumarin_acsv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3600399" cy="205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692896"/>
          </a:xfrm>
        </p:spPr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orto</a:t>
            </a:r>
            <a:r>
              <a:rPr lang="tr-TR" dirty="0"/>
              <a:t>-</a:t>
            </a:r>
            <a:r>
              <a:rPr lang="tr-TR" dirty="0" err="1"/>
              <a:t>hidroksi</a:t>
            </a:r>
            <a:r>
              <a:rPr lang="tr-TR" dirty="0"/>
              <a:t>-</a:t>
            </a:r>
            <a:r>
              <a:rPr lang="tr-TR" i="1" dirty="0" err="1"/>
              <a:t>cis</a:t>
            </a:r>
            <a:r>
              <a:rPr lang="tr-TR" i="1" dirty="0"/>
              <a:t> </a:t>
            </a:r>
            <a:r>
              <a:rPr lang="tr-TR" dirty="0" err="1"/>
              <a:t>sinnamik</a:t>
            </a:r>
            <a:r>
              <a:rPr lang="tr-TR" dirty="0"/>
              <a:t> </a:t>
            </a:r>
            <a:r>
              <a:rPr lang="tr-TR" dirty="0" err="1"/>
              <a:t>asitin</a:t>
            </a:r>
            <a:r>
              <a:rPr lang="tr-TR" dirty="0"/>
              <a:t> bir </a:t>
            </a:r>
            <a:r>
              <a:rPr lang="tr-TR" dirty="0" err="1"/>
              <a:t>lakton</a:t>
            </a:r>
            <a:r>
              <a:rPr lang="tr-TR" dirty="0"/>
              <a:t> formasyonu ile türemiş basit </a:t>
            </a:r>
            <a:r>
              <a:rPr lang="tr-TR" dirty="0" err="1"/>
              <a:t>kumarin</a:t>
            </a:r>
            <a:r>
              <a:rPr lang="tr-TR" dirty="0"/>
              <a:t> çekirdeği </a:t>
            </a:r>
            <a:r>
              <a:rPr lang="tr-TR" dirty="0" smtClean="0"/>
              <a:t>yüksek </a:t>
            </a:r>
            <a:r>
              <a:rPr lang="tr-TR" dirty="0"/>
              <a:t>bitkilerdeki yaygın </a:t>
            </a:r>
            <a:r>
              <a:rPr lang="tr-TR" dirty="0" err="1"/>
              <a:t>metabolittir</a:t>
            </a:r>
            <a:r>
              <a:rPr lang="tr-TR" dirty="0"/>
              <a:t> ve çoğu kez </a:t>
            </a:r>
            <a:r>
              <a:rPr lang="tr-TR" dirty="0" err="1"/>
              <a:t>glikozidik</a:t>
            </a:r>
            <a:r>
              <a:rPr lang="tr-TR" dirty="0"/>
              <a:t> formda bulunur</a:t>
            </a:r>
          </a:p>
        </p:txBody>
      </p:sp>
      <p:pic>
        <p:nvPicPr>
          <p:cNvPr id="2050" name="Picture 2" descr="C:\Users\Emre Yaprak\Desktop\800px-Cinnamic-acid-3D-balls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223047" cy="2054692"/>
          </a:xfrm>
          <a:prstGeom prst="rect">
            <a:avLst/>
          </a:prstGeom>
          <a:noFill/>
        </p:spPr>
      </p:pic>
      <p:pic>
        <p:nvPicPr>
          <p:cNvPr id="5" name="Picture 3" descr="C:\Users\Emre Yaprak\Desktop\Coumar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93096"/>
            <a:ext cx="3168352" cy="2204726"/>
          </a:xfrm>
          <a:prstGeom prst="rect">
            <a:avLst/>
          </a:prstGeom>
          <a:noFill/>
        </p:spPr>
      </p:pic>
      <p:sp>
        <p:nvSpPr>
          <p:cNvPr id="6" name="5 Sağ Ok"/>
          <p:cNvSpPr/>
          <p:nvPr/>
        </p:nvSpPr>
        <p:spPr>
          <a:xfrm>
            <a:off x="4067944" y="5013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648072"/>
          </a:xfrm>
        </p:spPr>
        <p:txBody>
          <a:bodyPr/>
          <a:lstStyle/>
          <a:p>
            <a:r>
              <a:rPr lang="tr-TR" dirty="0" err="1"/>
              <a:t>Kumarinler</a:t>
            </a:r>
            <a:r>
              <a:rPr lang="tr-TR" dirty="0"/>
              <a:t>, </a:t>
            </a:r>
            <a:r>
              <a:rPr lang="tr-TR" dirty="0" err="1"/>
              <a:t>Apiaceae’de</a:t>
            </a:r>
            <a:r>
              <a:rPr lang="tr-TR" dirty="0"/>
              <a:t>, </a:t>
            </a:r>
          </a:p>
        </p:txBody>
      </p:sp>
      <p:pic>
        <p:nvPicPr>
          <p:cNvPr id="4098" name="Picture 2" descr="C:\Users\Emre Yaprak\Desktop\220px-Umbelliferae-apium-daucus-foeniculum-eryngium-petroseli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248472" cy="521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152128"/>
          </a:xfrm>
        </p:spPr>
        <p:txBody>
          <a:bodyPr/>
          <a:lstStyle/>
          <a:p>
            <a:r>
              <a:rPr lang="tr-TR" dirty="0" err="1" smtClean="0"/>
              <a:t>Fabaceae’nin</a:t>
            </a:r>
            <a:r>
              <a:rPr lang="tr-TR" dirty="0" smtClean="0"/>
              <a:t> bazı cinslerinde (örn. </a:t>
            </a:r>
            <a:r>
              <a:rPr lang="tr-TR" i="1" dirty="0" err="1" smtClean="0"/>
              <a:t>Dipteryx</a:t>
            </a:r>
            <a:r>
              <a:rPr lang="tr-TR" i="1" dirty="0" smtClean="0"/>
              <a:t> </a:t>
            </a:r>
            <a:r>
              <a:rPr lang="tr-TR" i="1" dirty="0" err="1" smtClean="0"/>
              <a:t>odorata</a:t>
            </a:r>
            <a:r>
              <a:rPr lang="tr-TR" i="1" dirty="0" smtClean="0"/>
              <a:t>, </a:t>
            </a:r>
            <a:r>
              <a:rPr lang="tr-TR" i="1" dirty="0" err="1" smtClean="0"/>
              <a:t>Melilotus</a:t>
            </a:r>
            <a:r>
              <a:rPr lang="tr-TR" i="1" dirty="0" smtClean="0"/>
              <a:t> </a:t>
            </a:r>
            <a:r>
              <a:rPr lang="tr-TR" i="1" dirty="0" err="1" smtClean="0"/>
              <a:t>officinalis</a:t>
            </a:r>
            <a:r>
              <a:rPr lang="tr-TR" dirty="0" smtClean="0"/>
              <a:t>), </a:t>
            </a:r>
            <a:endParaRPr lang="tr-TR" dirty="0"/>
          </a:p>
        </p:txBody>
      </p:sp>
      <p:pic>
        <p:nvPicPr>
          <p:cNvPr id="3074" name="Picture 2" descr="C:\Users\Emre Yaprak\Desktop\Fabace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027887" cy="4691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648072"/>
          </a:xfrm>
        </p:spPr>
        <p:txBody>
          <a:bodyPr/>
          <a:lstStyle/>
          <a:p>
            <a:r>
              <a:rPr lang="tr-TR" dirty="0" err="1" smtClean="0"/>
              <a:t>Poaceae’de</a:t>
            </a:r>
            <a:r>
              <a:rPr lang="tr-TR" dirty="0" smtClean="0"/>
              <a:t> (örn. </a:t>
            </a:r>
            <a:r>
              <a:rPr lang="tr-TR" i="1" dirty="0" err="1" smtClean="0"/>
              <a:t>Anthoxanthum</a:t>
            </a:r>
            <a:r>
              <a:rPr lang="tr-TR" i="1" dirty="0" smtClean="0"/>
              <a:t> </a:t>
            </a:r>
            <a:r>
              <a:rPr lang="tr-TR" i="1" dirty="0" err="1" smtClean="0"/>
              <a:t>odoratum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2050" name="Picture 2" descr="C:\Users\Emre Yaprak\Desktop\Poaceae_spp_Sturm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813" y="1276372"/>
            <a:ext cx="3647355" cy="5463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296144"/>
          </a:xfrm>
        </p:spPr>
        <p:txBody>
          <a:bodyPr/>
          <a:lstStyle/>
          <a:p>
            <a:r>
              <a:rPr lang="tr-TR" dirty="0" err="1" smtClean="0"/>
              <a:t>Rubiaceae’de</a:t>
            </a:r>
            <a:r>
              <a:rPr lang="tr-TR" dirty="0" smtClean="0"/>
              <a:t> (örn. </a:t>
            </a:r>
            <a:r>
              <a:rPr lang="tr-TR" i="1" dirty="0" err="1" smtClean="0"/>
              <a:t>Galium</a:t>
            </a:r>
            <a:r>
              <a:rPr lang="tr-TR" i="1" dirty="0" smtClean="0"/>
              <a:t> </a:t>
            </a:r>
            <a:r>
              <a:rPr lang="tr-TR" i="1" dirty="0" err="1" smtClean="0"/>
              <a:t>odoratum</a:t>
            </a:r>
            <a:r>
              <a:rPr lang="tr-TR" dirty="0" smtClean="0"/>
              <a:t>) yaygındır.</a:t>
            </a:r>
            <a:endParaRPr lang="tr-TR" dirty="0"/>
          </a:p>
        </p:txBody>
      </p:sp>
      <p:pic>
        <p:nvPicPr>
          <p:cNvPr id="1026" name="Picture 2" descr="C:\Users\Emre Yaprak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978051" cy="481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tr-TR" dirty="0" err="1" smtClean="0"/>
              <a:t>Kumarinler</a:t>
            </a:r>
            <a:r>
              <a:rPr lang="tr-TR" dirty="0" smtClean="0"/>
              <a:t>, aşağıdaki familyalarda başlıca </a:t>
            </a:r>
            <a:r>
              <a:rPr lang="tr-TR" dirty="0"/>
              <a:t>kimyasal </a:t>
            </a:r>
            <a:r>
              <a:rPr lang="tr-TR" dirty="0" smtClean="0"/>
              <a:t>marker konumundadır.</a:t>
            </a:r>
          </a:p>
          <a:p>
            <a:endParaRPr lang="tr-TR" dirty="0" smtClean="0"/>
          </a:p>
          <a:p>
            <a:r>
              <a:rPr lang="tr-TR" dirty="0" err="1" smtClean="0"/>
              <a:t>Apiaceae’de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Apioideae</a:t>
            </a:r>
            <a:r>
              <a:rPr lang="tr-TR" dirty="0"/>
              <a:t> alt familyası) </a:t>
            </a:r>
            <a:endParaRPr lang="tr-TR" dirty="0" smtClean="0"/>
          </a:p>
          <a:p>
            <a:r>
              <a:rPr lang="tr-TR" dirty="0" err="1" smtClean="0"/>
              <a:t>Rutaceae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40060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Polimerik</a:t>
            </a:r>
            <a:r>
              <a:rPr lang="tr-TR" dirty="0" smtClean="0"/>
              <a:t> yoğunlaşmış taninler (örn. </a:t>
            </a:r>
            <a:r>
              <a:rPr lang="tr-TR" dirty="0" err="1" smtClean="0"/>
              <a:t>prosiyadinler</a:t>
            </a:r>
            <a:r>
              <a:rPr lang="tr-TR" dirty="0" smtClean="0"/>
              <a:t>), </a:t>
            </a:r>
          </a:p>
          <a:p>
            <a:r>
              <a:rPr lang="tr-TR" dirty="0" err="1" smtClean="0"/>
              <a:t>ubikitöz</a:t>
            </a:r>
            <a:r>
              <a:rPr lang="tr-TR" dirty="0" smtClean="0"/>
              <a:t> </a:t>
            </a:r>
            <a:r>
              <a:rPr lang="tr-TR" dirty="0" err="1" smtClean="0"/>
              <a:t>glikozidik</a:t>
            </a:r>
            <a:r>
              <a:rPr lang="tr-TR" dirty="0" smtClean="0"/>
              <a:t> formlar, </a:t>
            </a:r>
          </a:p>
          <a:p>
            <a:r>
              <a:rPr lang="tr-TR" dirty="0" err="1" smtClean="0"/>
              <a:t>İzoflavonoidler</a:t>
            </a:r>
            <a:endParaRPr lang="tr-TR" dirty="0" smtClean="0"/>
          </a:p>
          <a:p>
            <a:r>
              <a:rPr lang="tr-TR" dirty="0" err="1" smtClean="0"/>
              <a:t>neoflavonoidler</a:t>
            </a:r>
            <a:r>
              <a:rPr lang="tr-TR" dirty="0" smtClean="0"/>
              <a:t>, </a:t>
            </a:r>
          </a:p>
          <a:p>
            <a:r>
              <a:rPr lang="tr-TR" dirty="0" smtClean="0"/>
              <a:t>bir </a:t>
            </a:r>
            <a:r>
              <a:rPr lang="tr-TR" dirty="0" err="1" smtClean="0"/>
              <a:t>fenilpronil</a:t>
            </a:r>
            <a:r>
              <a:rPr lang="tr-TR" dirty="0" smtClean="0"/>
              <a:t> biriminin 3 asetat birimi (bir </a:t>
            </a:r>
            <a:r>
              <a:rPr lang="tr-TR" dirty="0" err="1" smtClean="0"/>
              <a:t>poliketid</a:t>
            </a:r>
            <a:r>
              <a:rPr lang="tr-TR" dirty="0" smtClean="0"/>
              <a:t>) ile kombinasyona dayanan yapısal varyantların geniş dağılımı bulunmaktadır. </a:t>
            </a:r>
          </a:p>
          <a:p>
            <a:r>
              <a:rPr lang="tr-TR" dirty="0" smtClean="0"/>
              <a:t>Her yerde bulunmaları ve nispeten basit analiz metotlarıyla ulaşılabilirlikleri nedeniyle </a:t>
            </a:r>
            <a:r>
              <a:rPr lang="tr-TR" dirty="0" err="1" smtClean="0"/>
              <a:t>flavonoidler</a:t>
            </a:r>
            <a:r>
              <a:rPr lang="tr-TR" dirty="0" smtClean="0"/>
              <a:t>, </a:t>
            </a:r>
            <a:r>
              <a:rPr lang="tr-TR" dirty="0" err="1" smtClean="0"/>
              <a:t>kemotaksonomistler</a:t>
            </a:r>
            <a:r>
              <a:rPr lang="tr-TR" dirty="0" smtClean="0"/>
              <a:t> tarafından diğer tip bileşiklerden daha fazla dikkat çekmiştir.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2304256"/>
          </a:xfrm>
        </p:spPr>
        <p:txBody>
          <a:bodyPr/>
          <a:lstStyle/>
          <a:p>
            <a:r>
              <a:rPr lang="tr-TR" dirty="0"/>
              <a:t>Bu durumlarda, </a:t>
            </a:r>
            <a:r>
              <a:rPr lang="tr-TR" dirty="0" err="1"/>
              <a:t>kumarin</a:t>
            </a:r>
            <a:r>
              <a:rPr lang="tr-TR" dirty="0"/>
              <a:t> çekirdeği, </a:t>
            </a:r>
            <a:r>
              <a:rPr lang="tr-TR" dirty="0" err="1"/>
              <a:t>furokumarin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/>
              <a:t>piranokumarin</a:t>
            </a:r>
            <a:r>
              <a:rPr lang="tr-TR" dirty="0"/>
              <a:t> yapılarına yol açan bir </a:t>
            </a:r>
            <a:r>
              <a:rPr lang="tr-TR" dirty="0" err="1"/>
              <a:t>prenil</a:t>
            </a:r>
            <a:r>
              <a:rPr lang="tr-TR" dirty="0"/>
              <a:t> biriminin ilavesi ile süslenir</a:t>
            </a:r>
          </a:p>
        </p:txBody>
      </p:sp>
      <p:pic>
        <p:nvPicPr>
          <p:cNvPr id="3074" name="Picture 2" descr="C:\Users\Emre Yaprak\Desktop\Psoral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429795" cy="261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240360"/>
          </a:xfrm>
        </p:spPr>
        <p:txBody>
          <a:bodyPr>
            <a:normAutofit/>
          </a:bodyPr>
          <a:lstStyle/>
          <a:p>
            <a:r>
              <a:rPr lang="tr-TR" dirty="0"/>
              <a:t>Esas olarak yapraklarda sentezlenmelerine rağmen, en yüksek miktarda meyvelerde, bundan sonra da köklerde ve gövdelerde bulunurlar. Ek olarak mevsimsel değişiklikler ve çevresel faktörler </a:t>
            </a:r>
            <a:r>
              <a:rPr lang="tr-TR" dirty="0" err="1"/>
              <a:t>kumarinlerin</a:t>
            </a:r>
            <a:r>
              <a:rPr lang="tr-TR" dirty="0"/>
              <a:t> bulunduğu organları etkileyebilir. </a:t>
            </a:r>
          </a:p>
          <a:p>
            <a:endParaRPr lang="tr-TR" dirty="0"/>
          </a:p>
        </p:txBody>
      </p:sp>
      <p:pic>
        <p:nvPicPr>
          <p:cNvPr id="4098" name="Picture 2" descr="C:\Users\Emre Yaprak\Desktop\yaprak-gorev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56542"/>
            <a:ext cx="2664296" cy="1767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Autofit/>
          </a:bodyPr>
          <a:lstStyle/>
          <a:p>
            <a:r>
              <a:rPr lang="tr-TR" sz="3000" dirty="0" err="1" smtClean="0"/>
              <a:t>Kumarinlerin</a:t>
            </a:r>
            <a:r>
              <a:rPr lang="tr-TR" sz="3000" dirty="0" smtClean="0"/>
              <a:t> geniş bitki grubunda dağılmış oluşu </a:t>
            </a:r>
            <a:r>
              <a:rPr lang="tr-TR" sz="3000" dirty="0" err="1" smtClean="0"/>
              <a:t>fitoaleksinler</a:t>
            </a:r>
            <a:r>
              <a:rPr lang="tr-TR" sz="3000" dirty="0" smtClean="0"/>
              <a:t> olarak davranabilme kabiliyetleriyle ilgilidir, </a:t>
            </a:r>
          </a:p>
          <a:p>
            <a:r>
              <a:rPr lang="tr-TR" sz="3000" dirty="0" smtClean="0"/>
              <a:t>örneğin, </a:t>
            </a:r>
            <a:r>
              <a:rPr lang="tr-TR" sz="3000" dirty="0" err="1" smtClean="0"/>
              <a:t>travmatik</a:t>
            </a:r>
            <a:r>
              <a:rPr lang="tr-TR" sz="3000" dirty="0" smtClean="0"/>
              <a:t> yaralanma, çiçeklerin solma işlemi sırasında, bitkinin hastalanmasına ve ölmesine cevap olarak oluşmaktadır. </a:t>
            </a:r>
          </a:p>
          <a:p>
            <a:r>
              <a:rPr lang="tr-TR" sz="3000" dirty="0" smtClean="0"/>
              <a:t>Yaprakların yüzeylerinde, meyveler ve tohumlarda birikirler. </a:t>
            </a:r>
          </a:p>
          <a:p>
            <a:r>
              <a:rPr lang="tr-TR" sz="3000" dirty="0" smtClean="0"/>
              <a:t>Bitki patojenlerinin gelişimini ve spor oluşturmasını </a:t>
            </a:r>
            <a:r>
              <a:rPr lang="tr-TR" sz="3000" dirty="0" err="1" smtClean="0"/>
              <a:t>inhibe</a:t>
            </a:r>
            <a:r>
              <a:rPr lang="tr-TR" sz="3000" dirty="0" smtClean="0"/>
              <a:t> ederler, böceklere ve diğer karasal omurgasızlara karşı </a:t>
            </a:r>
            <a:r>
              <a:rPr lang="tr-TR" sz="3000" dirty="0" err="1" smtClean="0"/>
              <a:t>repellent</a:t>
            </a:r>
            <a:r>
              <a:rPr lang="tr-TR" sz="3000" dirty="0" smtClean="0"/>
              <a:t> olarak davranırlar.</a:t>
            </a:r>
            <a:endParaRPr lang="tr-TR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2232248"/>
          </a:xfrm>
        </p:spPr>
        <p:txBody>
          <a:bodyPr>
            <a:normAutofit lnSpcReduction="10000"/>
          </a:bodyPr>
          <a:lstStyle/>
          <a:p>
            <a:r>
              <a:rPr lang="tr-TR" sz="2800" dirty="0" err="1"/>
              <a:t>Fabaceae</a:t>
            </a:r>
            <a:r>
              <a:rPr lang="tr-TR" sz="2800" dirty="0"/>
              <a:t>, ilginç bir </a:t>
            </a:r>
            <a:r>
              <a:rPr lang="tr-TR" sz="2800" dirty="0" err="1"/>
              <a:t>flavonoid</a:t>
            </a:r>
            <a:r>
              <a:rPr lang="tr-TR" sz="2800" dirty="0"/>
              <a:t> dağılımlı bir familya olarak da önemli bir yer tutar. </a:t>
            </a:r>
            <a:endParaRPr lang="tr-TR" sz="2800" dirty="0" smtClean="0"/>
          </a:p>
          <a:p>
            <a:r>
              <a:rPr lang="tr-TR" sz="2800" dirty="0" err="1" smtClean="0"/>
              <a:t>İzoflavonoidler</a:t>
            </a:r>
            <a:r>
              <a:rPr lang="tr-TR" sz="2800" dirty="0" smtClean="0"/>
              <a:t>, </a:t>
            </a:r>
            <a:r>
              <a:rPr lang="tr-TR" sz="2800" dirty="0"/>
              <a:t>hem </a:t>
            </a:r>
            <a:r>
              <a:rPr lang="tr-TR" sz="2800" dirty="0" err="1"/>
              <a:t>fitoaleksinler</a:t>
            </a:r>
            <a:r>
              <a:rPr lang="tr-TR" sz="2800" dirty="0"/>
              <a:t>, hem de </a:t>
            </a:r>
            <a:r>
              <a:rPr lang="tr-TR" sz="2800" dirty="0" err="1"/>
              <a:t>konstitutif</a:t>
            </a:r>
            <a:r>
              <a:rPr lang="tr-TR" sz="2800" dirty="0"/>
              <a:t> </a:t>
            </a:r>
            <a:r>
              <a:rPr lang="tr-TR" sz="2800" dirty="0" err="1"/>
              <a:t>metabolitler</a:t>
            </a:r>
            <a:r>
              <a:rPr lang="tr-TR" sz="2800" dirty="0"/>
              <a:t> olarak bulundukları </a:t>
            </a:r>
            <a:r>
              <a:rPr lang="tr-TR" sz="2800" dirty="0" err="1"/>
              <a:t>Papilionoideae’nin</a:t>
            </a:r>
            <a:r>
              <a:rPr lang="tr-TR" sz="2800" dirty="0"/>
              <a:t> belirgin bir özelliğidir. </a:t>
            </a:r>
            <a:endParaRPr lang="tr-TR" sz="2800" dirty="0" smtClean="0"/>
          </a:p>
        </p:txBody>
      </p:sp>
      <p:pic>
        <p:nvPicPr>
          <p:cNvPr id="1026" name="Picture 2" descr="C:\Users\Emre Yaprak\Desktop\imagesCAEFBCX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238600" cy="2820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5"/>
            <a:ext cx="8784976" cy="2448271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Neoflavonoidler</a:t>
            </a:r>
            <a:r>
              <a:rPr lang="tr-TR" dirty="0" smtClean="0"/>
              <a:t>, </a:t>
            </a:r>
            <a:r>
              <a:rPr lang="tr-TR" dirty="0" err="1" smtClean="0"/>
              <a:t>fenilpropen</a:t>
            </a:r>
            <a:r>
              <a:rPr lang="tr-TR" dirty="0" smtClean="0"/>
              <a:t> ve </a:t>
            </a:r>
            <a:r>
              <a:rPr lang="tr-TR" dirty="0" err="1" smtClean="0"/>
              <a:t>triketid</a:t>
            </a:r>
            <a:r>
              <a:rPr lang="tr-TR" dirty="0" smtClean="0"/>
              <a:t> öncüsünün alternatif bir </a:t>
            </a:r>
            <a:r>
              <a:rPr lang="tr-TR" dirty="0" err="1" smtClean="0"/>
              <a:t>siklizasyon</a:t>
            </a:r>
            <a:r>
              <a:rPr lang="tr-TR" dirty="0" smtClean="0"/>
              <a:t> modelini temsil ederler. </a:t>
            </a:r>
          </a:p>
          <a:p>
            <a:r>
              <a:rPr lang="tr-TR" dirty="0" smtClean="0"/>
              <a:t>Hem </a:t>
            </a:r>
            <a:r>
              <a:rPr lang="tr-TR" dirty="0" err="1" smtClean="0"/>
              <a:t>Papilionoideae’de</a:t>
            </a:r>
            <a:r>
              <a:rPr lang="tr-TR" dirty="0" smtClean="0"/>
              <a:t> (</a:t>
            </a:r>
            <a:r>
              <a:rPr lang="tr-TR" dirty="0" err="1" smtClean="0"/>
              <a:t>Dalbergieae</a:t>
            </a:r>
            <a:r>
              <a:rPr lang="tr-TR" dirty="0" smtClean="0"/>
              <a:t> </a:t>
            </a:r>
            <a:r>
              <a:rPr lang="tr-TR" dirty="0" err="1" smtClean="0"/>
              <a:t>tribusunda</a:t>
            </a:r>
            <a:r>
              <a:rPr lang="tr-TR" dirty="0" smtClean="0"/>
              <a:t>), hem de bazı </a:t>
            </a:r>
            <a:r>
              <a:rPr lang="tr-TR" dirty="0" err="1" smtClean="0"/>
              <a:t>Clusiaceae</a:t>
            </a:r>
            <a:r>
              <a:rPr lang="tr-TR" dirty="0" smtClean="0"/>
              <a:t> cinslerinde bulunmaktadırlar.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 descr="C:\Users\Emre Yaprak\Desktop\sarikanta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35337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2304255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Fitoestrogenik</a:t>
            </a:r>
            <a:r>
              <a:rPr lang="tr-TR" dirty="0" smtClean="0"/>
              <a:t> özellik sergileyen </a:t>
            </a:r>
            <a:r>
              <a:rPr lang="tr-TR" dirty="0" err="1" smtClean="0"/>
              <a:t>izoflavonlar</a:t>
            </a:r>
            <a:r>
              <a:rPr lang="tr-TR" dirty="0" smtClean="0"/>
              <a:t>, </a:t>
            </a:r>
            <a:r>
              <a:rPr lang="tr-TR" dirty="0" err="1" smtClean="0"/>
              <a:t>Fabaceae’den</a:t>
            </a:r>
            <a:r>
              <a:rPr lang="tr-TR" dirty="0" smtClean="0"/>
              <a:t> başka </a:t>
            </a:r>
            <a:r>
              <a:rPr lang="tr-TR" dirty="0" err="1" smtClean="0"/>
              <a:t>Asteraceae</a:t>
            </a:r>
            <a:r>
              <a:rPr lang="tr-TR" dirty="0" smtClean="0"/>
              <a:t>, </a:t>
            </a:r>
            <a:r>
              <a:rPr lang="tr-TR" dirty="0" err="1" smtClean="0"/>
              <a:t>Iridaceae</a:t>
            </a:r>
            <a:r>
              <a:rPr lang="tr-TR" dirty="0" smtClean="0"/>
              <a:t> (</a:t>
            </a:r>
            <a:r>
              <a:rPr lang="tr-TR" i="1" dirty="0" err="1" smtClean="0"/>
              <a:t>Iris</a:t>
            </a:r>
            <a:r>
              <a:rPr lang="tr-TR" dirty="0" smtClean="0"/>
              <a:t>), </a:t>
            </a:r>
            <a:r>
              <a:rPr lang="tr-TR" dirty="0" err="1" smtClean="0"/>
              <a:t>Myristicaceae</a:t>
            </a:r>
            <a:r>
              <a:rPr lang="tr-TR" dirty="0" smtClean="0"/>
              <a:t> (</a:t>
            </a:r>
            <a:r>
              <a:rPr lang="tr-TR" i="1" dirty="0" err="1" smtClean="0"/>
              <a:t>Osteophleum</a:t>
            </a:r>
            <a:r>
              <a:rPr lang="tr-TR" i="1" dirty="0" smtClean="0"/>
              <a:t>, </a:t>
            </a:r>
            <a:r>
              <a:rPr lang="tr-TR" i="1" dirty="0" err="1" smtClean="0"/>
              <a:t>Virola</a:t>
            </a:r>
            <a:r>
              <a:rPr lang="tr-TR" dirty="0" smtClean="0"/>
              <a:t>), </a:t>
            </a:r>
            <a:r>
              <a:rPr lang="tr-TR" dirty="0" err="1" smtClean="0"/>
              <a:t>Chenopodiaceae</a:t>
            </a:r>
            <a:r>
              <a:rPr lang="tr-TR" dirty="0" smtClean="0"/>
              <a:t> (</a:t>
            </a:r>
            <a:r>
              <a:rPr lang="tr-TR" i="1" dirty="0" err="1" smtClean="0"/>
              <a:t>Spinacia</a:t>
            </a:r>
            <a:r>
              <a:rPr lang="tr-TR" dirty="0" smtClean="0"/>
              <a:t>), </a:t>
            </a:r>
            <a:r>
              <a:rPr lang="tr-TR" dirty="0" err="1" smtClean="0"/>
              <a:t>Moraceae</a:t>
            </a:r>
            <a:r>
              <a:rPr lang="tr-TR" dirty="0" smtClean="0"/>
              <a:t> (</a:t>
            </a:r>
            <a:r>
              <a:rPr lang="tr-TR" i="1" dirty="0" err="1" smtClean="0"/>
              <a:t>Maclura</a:t>
            </a:r>
            <a:r>
              <a:rPr lang="tr-TR" dirty="0" smtClean="0"/>
              <a:t>) ve </a:t>
            </a:r>
            <a:r>
              <a:rPr lang="tr-TR" dirty="0" err="1" smtClean="0"/>
              <a:t>Rosaceae</a:t>
            </a:r>
            <a:r>
              <a:rPr lang="tr-TR" dirty="0" smtClean="0"/>
              <a:t> (</a:t>
            </a:r>
            <a:r>
              <a:rPr lang="tr-TR" i="1" dirty="0" err="1" smtClean="0"/>
              <a:t>Cotoneaster</a:t>
            </a:r>
            <a:r>
              <a:rPr lang="tr-TR" dirty="0" smtClean="0"/>
              <a:t>)’de sınırlı bir dağılıma sahiptir</a:t>
            </a:r>
          </a:p>
          <a:p>
            <a:endParaRPr lang="tr-TR" dirty="0"/>
          </a:p>
        </p:txBody>
      </p:sp>
      <p:pic>
        <p:nvPicPr>
          <p:cNvPr id="3075" name="Picture 3" descr="C:\Users\Emre Yaprak\Desktop\Maclura_pomifera_Inermis_BotGardBln1105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3888432" cy="370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Flavonoidlerin</a:t>
            </a:r>
            <a:r>
              <a:rPr lang="tr-TR" b="1" dirty="0" smtClean="0"/>
              <a:t> farklı iskelet yapıları</a:t>
            </a:r>
            <a:endParaRPr lang="tr-TR" dirty="0"/>
          </a:p>
        </p:txBody>
      </p:sp>
      <p:pic>
        <p:nvPicPr>
          <p:cNvPr id="38914" name="Picture 2" descr="C:\Users\Emre Yaprak\Desktop\f3sek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214079" cy="518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8876" y="-1077044"/>
            <a:ext cx="5705475" cy="852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7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Ksantonlar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>
            <a:normAutofit/>
          </a:bodyPr>
          <a:lstStyle/>
          <a:p>
            <a:r>
              <a:rPr lang="tr-TR" sz="2800" dirty="0"/>
              <a:t>Çok az sayıdaki bitki familyasında rastlanan </a:t>
            </a:r>
            <a:r>
              <a:rPr lang="tr-TR" sz="2800" dirty="0" err="1"/>
              <a:t>sekonder</a:t>
            </a:r>
            <a:r>
              <a:rPr lang="tr-TR" sz="2800" dirty="0"/>
              <a:t> </a:t>
            </a:r>
            <a:r>
              <a:rPr lang="tr-TR" sz="2800" dirty="0" err="1"/>
              <a:t>metabolitlerdir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smtClean="0"/>
              <a:t>Yapıları </a:t>
            </a:r>
            <a:r>
              <a:rPr lang="tr-TR" sz="2800" dirty="0"/>
              <a:t>ve </a:t>
            </a:r>
            <a:r>
              <a:rPr lang="tr-TR" sz="2800" dirty="0" err="1"/>
              <a:t>kramotografik</a:t>
            </a:r>
            <a:r>
              <a:rPr lang="tr-TR" sz="2800" dirty="0"/>
              <a:t> davranışları </a:t>
            </a:r>
            <a:r>
              <a:rPr lang="tr-TR" sz="2800" dirty="0" err="1"/>
              <a:t>flavonoidlere</a:t>
            </a:r>
            <a:r>
              <a:rPr lang="tr-TR" sz="2800" dirty="0"/>
              <a:t> benzemektedir. </a:t>
            </a:r>
            <a:endParaRPr lang="tr-TR" sz="2800" dirty="0" smtClean="0"/>
          </a:p>
          <a:p>
            <a:r>
              <a:rPr lang="tr-TR" sz="2800" dirty="0" smtClean="0"/>
              <a:t>Ancak </a:t>
            </a:r>
            <a:r>
              <a:rPr lang="tr-TR" sz="2800" dirty="0" err="1"/>
              <a:t>flavonoidlere</a:t>
            </a:r>
            <a:r>
              <a:rPr lang="tr-TR" sz="2800" dirty="0"/>
              <a:t> doğada sıkça rastlanırken, </a:t>
            </a:r>
            <a:r>
              <a:rPr lang="tr-TR" sz="2800" dirty="0" err="1"/>
              <a:t>ksantonlar</a:t>
            </a:r>
            <a:r>
              <a:rPr lang="tr-TR" sz="2800" dirty="0"/>
              <a:t> sınırlı sayıda familyada </a:t>
            </a:r>
            <a:r>
              <a:rPr lang="tr-TR" sz="2800" dirty="0" smtClean="0"/>
              <a:t>bulunurlar. </a:t>
            </a:r>
          </a:p>
          <a:p>
            <a:r>
              <a:rPr lang="tr-TR" sz="2800" dirty="0" err="1" smtClean="0"/>
              <a:t>Flavonoidler</a:t>
            </a:r>
            <a:r>
              <a:rPr lang="tr-TR" sz="2800" dirty="0" smtClean="0"/>
              <a:t> </a:t>
            </a:r>
            <a:r>
              <a:rPr lang="tr-TR" sz="2800" dirty="0"/>
              <a:t>bir C</a:t>
            </a:r>
            <a:r>
              <a:rPr lang="tr-TR" sz="2800" baseline="-25000" dirty="0"/>
              <a:t>6</a:t>
            </a:r>
            <a:r>
              <a:rPr lang="tr-TR" sz="2800" dirty="0"/>
              <a:t>C</a:t>
            </a:r>
            <a:r>
              <a:rPr lang="tr-TR" sz="2800" baseline="-25000" dirty="0"/>
              <a:t>3</a:t>
            </a:r>
            <a:r>
              <a:rPr lang="tr-TR" sz="2800" dirty="0"/>
              <a:t> ve bir </a:t>
            </a:r>
            <a:r>
              <a:rPr lang="tr-TR" sz="2800" dirty="0" err="1"/>
              <a:t>triketid</a:t>
            </a:r>
            <a:r>
              <a:rPr lang="tr-TR" sz="2800" dirty="0"/>
              <a:t> öncüsünün ürünü iken, </a:t>
            </a:r>
            <a:r>
              <a:rPr lang="tr-TR" sz="2800" dirty="0" err="1" smtClean="0"/>
              <a:t>ksantonlar</a:t>
            </a:r>
            <a:r>
              <a:rPr lang="tr-TR" sz="2800" dirty="0" smtClean="0"/>
              <a:t> </a:t>
            </a:r>
            <a:r>
              <a:rPr lang="tr-TR" sz="2800" dirty="0"/>
              <a:t>bir C</a:t>
            </a:r>
            <a:r>
              <a:rPr lang="tr-TR" sz="2800" baseline="-25000" dirty="0"/>
              <a:t>6</a:t>
            </a:r>
            <a:r>
              <a:rPr lang="tr-TR" sz="2800" dirty="0"/>
              <a:t>C</a:t>
            </a:r>
            <a:r>
              <a:rPr lang="tr-TR" sz="2800" baseline="-25000" dirty="0"/>
              <a:t>1</a:t>
            </a:r>
            <a:r>
              <a:rPr lang="tr-TR" sz="2800" dirty="0"/>
              <a:t> birimi ile bağlanmış </a:t>
            </a:r>
            <a:r>
              <a:rPr lang="tr-TR" sz="2800" dirty="0" err="1"/>
              <a:t>triketid’den</a:t>
            </a:r>
            <a:r>
              <a:rPr lang="tr-TR" sz="2800" dirty="0"/>
              <a:t> meydana gelir.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816424"/>
          </a:xfrm>
        </p:spPr>
        <p:txBody>
          <a:bodyPr/>
          <a:lstStyle/>
          <a:p>
            <a:r>
              <a:rPr lang="tr-TR" dirty="0" err="1"/>
              <a:t>Angiospermae’de</a:t>
            </a:r>
            <a:r>
              <a:rPr lang="tr-TR" dirty="0"/>
              <a:t> </a:t>
            </a:r>
            <a:r>
              <a:rPr lang="tr-TR" dirty="0" err="1"/>
              <a:t>ksanton</a:t>
            </a:r>
            <a:r>
              <a:rPr lang="tr-TR" dirty="0"/>
              <a:t> üretiminin görünüşe göre ilişkisiz iki merkezi vardır. </a:t>
            </a:r>
            <a:r>
              <a:rPr lang="tr-TR" dirty="0" err="1"/>
              <a:t>Clusiaceae</a:t>
            </a:r>
            <a:r>
              <a:rPr lang="tr-TR" dirty="0"/>
              <a:t> ve </a:t>
            </a:r>
            <a:r>
              <a:rPr lang="tr-TR" dirty="0" err="1"/>
              <a:t>Gentianaceae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İlki </a:t>
            </a:r>
            <a:r>
              <a:rPr lang="tr-TR" dirty="0"/>
              <a:t>ile ilgili olarak, </a:t>
            </a:r>
            <a:r>
              <a:rPr lang="tr-TR" i="1" dirty="0" err="1"/>
              <a:t>Bonnetia</a:t>
            </a:r>
            <a:r>
              <a:rPr lang="tr-TR" i="1" dirty="0"/>
              <a:t> </a:t>
            </a:r>
            <a:r>
              <a:rPr lang="tr-TR" dirty="0"/>
              <a:t>ve </a:t>
            </a:r>
            <a:r>
              <a:rPr lang="tr-TR" i="1" dirty="0" err="1"/>
              <a:t>Archytaea</a:t>
            </a:r>
            <a:r>
              <a:rPr lang="tr-TR" dirty="0"/>
              <a:t> gibi cinslerde </a:t>
            </a:r>
            <a:r>
              <a:rPr lang="tr-TR" dirty="0" err="1"/>
              <a:t>ksantonların</a:t>
            </a:r>
            <a:r>
              <a:rPr lang="tr-TR" dirty="0"/>
              <a:t> bulunuşu, onları </a:t>
            </a:r>
            <a:r>
              <a:rPr lang="tr-TR" dirty="0" err="1"/>
              <a:t>Theaceae’den</a:t>
            </a:r>
            <a:r>
              <a:rPr lang="tr-TR" dirty="0"/>
              <a:t> ziyade </a:t>
            </a:r>
            <a:r>
              <a:rPr lang="tr-TR" dirty="0" err="1"/>
              <a:t>Clusiaceae’ye</a:t>
            </a:r>
            <a:r>
              <a:rPr lang="tr-TR" dirty="0"/>
              <a:t> dâhil etmek için güçlü bir kanıt olarak </a:t>
            </a:r>
            <a:r>
              <a:rPr lang="tr-TR" dirty="0" smtClean="0"/>
              <a:t>gösterilir.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453</Words>
  <Application>Microsoft Macintosh PowerPoint</Application>
  <PresentationFormat>Ekran Gösterisi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Calibri</vt:lpstr>
      <vt:lpstr>Arial</vt:lpstr>
      <vt:lpstr>Ofis Teması</vt:lpstr>
      <vt:lpstr>Flavonoidler</vt:lpstr>
      <vt:lpstr>PowerPoint Sunusu</vt:lpstr>
      <vt:lpstr>PowerPoint Sunusu</vt:lpstr>
      <vt:lpstr>PowerPoint Sunusu</vt:lpstr>
      <vt:lpstr>PowerPoint Sunusu</vt:lpstr>
      <vt:lpstr>Flavonoidlerin farklı iskelet yapıları</vt:lpstr>
      <vt:lpstr>PowerPoint Sunusu</vt:lpstr>
      <vt:lpstr>Ksantonlar</vt:lpstr>
      <vt:lpstr>PowerPoint Sunusu</vt:lpstr>
      <vt:lpstr>Ksanton</vt:lpstr>
      <vt:lpstr>Gentianaceae</vt:lpstr>
      <vt:lpstr>Clusiaceae</vt:lpstr>
      <vt:lpstr>Kumarinler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Emre Yaprak</dc:creator>
  <cp:lastModifiedBy>Microsoft Office Kullanıcısı</cp:lastModifiedBy>
  <cp:revision>52</cp:revision>
  <dcterms:created xsi:type="dcterms:W3CDTF">2013-07-05T11:59:58Z</dcterms:created>
  <dcterms:modified xsi:type="dcterms:W3CDTF">2017-08-14T10:37:49Z</dcterms:modified>
</cp:coreProperties>
</file>