
<file path=[Content_Types].xml><?xml version="1.0" encoding="utf-8"?>
<Types xmlns="http://schemas.openxmlformats.org/package/2006/content-types">
  <Override PartName="/_rels/.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4.png" ContentType="image/png"/>
  <Override PartName="/ppt/media/image13.png" ContentType="image/png"/>
  <Override PartName="/ppt/media/image12.png" ContentType="image/png"/>
  <Override PartName="/ppt/media/image11.png" ContentType="image/png"/>
  <Override PartName="/ppt/media/image1.png" ContentType="image/png"/>
  <Override PartName="/ppt/media/image3.png" ContentType="image/png"/>
  <Override PartName="/ppt/media/image4.png" ContentType="image/png"/>
  <Override PartName="/ppt/media/image5.png" ContentType="image/png"/>
  <Override PartName="/ppt/media/image6.png" ContentType="image/png"/>
  <Override PartName="/ppt/media/image2.png" ContentType="image/png"/>
  <Override PartName="/ppt/media/image7.jpeg" ContentType="image/jpeg"/>
  <Override PartName="/ppt/media/image8.png" ContentType="image/png"/>
  <Override PartName="/ppt/media/image10.png" ContentType="image/png"/>
  <Override PartName="/ppt/media/image9.png" ContentType="image/png"/>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27" name="PlaceHolder 2"/>
          <p:cNvSpPr>
            <a:spLocks noGrp="1"/>
          </p:cNvSpPr>
          <p:nvPr>
            <p:ph type="body"/>
          </p:nvPr>
        </p:nvSpPr>
        <p:spPr>
          <a:xfrm>
            <a:off x="504000" y="1769040"/>
            <a:ext cx="9071640" cy="2091240"/>
          </a:xfrm>
          <a:prstGeom prst="rect">
            <a:avLst/>
          </a:prstGeom>
        </p:spPr>
        <p:txBody>
          <a:bodyPr lIns="0" rIns="0" tIns="0" bIns="0"/>
          <a:p>
            <a:endParaRPr/>
          </a:p>
        </p:txBody>
      </p:sp>
      <p:sp>
        <p:nvSpPr>
          <p:cNvPr id="28" name="PlaceHolder 3"/>
          <p:cNvSpPr>
            <a:spLocks noGrp="1"/>
          </p:cNvSpPr>
          <p:nvPr>
            <p:ph type="body"/>
          </p:nvPr>
        </p:nvSpPr>
        <p:spPr>
          <a:xfrm>
            <a:off x="504000" y="4059360"/>
            <a:ext cx="9071640" cy="20912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30"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31"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32" name="PlaceHolder 4"/>
          <p:cNvSpPr>
            <a:spLocks noGrp="1"/>
          </p:cNvSpPr>
          <p:nvPr>
            <p:ph type="body"/>
          </p:nvPr>
        </p:nvSpPr>
        <p:spPr>
          <a:xfrm>
            <a:off x="5152680" y="4059360"/>
            <a:ext cx="4426920" cy="2091240"/>
          </a:xfrm>
          <a:prstGeom prst="rect">
            <a:avLst/>
          </a:prstGeom>
        </p:spPr>
        <p:txBody>
          <a:bodyPr lIns="0" rIns="0" tIns="0" bIns="0"/>
          <a:p>
            <a:endParaRPr/>
          </a:p>
        </p:txBody>
      </p:sp>
      <p:sp>
        <p:nvSpPr>
          <p:cNvPr id="33" name="PlaceHolder 5"/>
          <p:cNvSpPr>
            <a:spLocks noGrp="1"/>
          </p:cNvSpPr>
          <p:nvPr>
            <p:ph type="body"/>
          </p:nvPr>
        </p:nvSpPr>
        <p:spPr>
          <a:xfrm>
            <a:off x="504000" y="4059360"/>
            <a:ext cx="4426920" cy="20912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35" name="PlaceHolder 2"/>
          <p:cNvSpPr>
            <a:spLocks noGrp="1"/>
          </p:cNvSpPr>
          <p:nvPr>
            <p:ph type="body"/>
          </p:nvPr>
        </p:nvSpPr>
        <p:spPr>
          <a:xfrm>
            <a:off x="504000" y="1769040"/>
            <a:ext cx="9071640" cy="4384440"/>
          </a:xfrm>
          <a:prstGeom prst="rect">
            <a:avLst/>
          </a:prstGeom>
        </p:spPr>
        <p:txBody>
          <a:bodyPr lIns="0" rIns="0" tIns="0" bIns="0"/>
          <a:p>
            <a:endParaRPr/>
          </a:p>
        </p:txBody>
      </p:sp>
      <p:sp>
        <p:nvSpPr>
          <p:cNvPr id="36" name="PlaceHolder 3"/>
          <p:cNvSpPr>
            <a:spLocks noGrp="1"/>
          </p:cNvSpPr>
          <p:nvPr>
            <p:ph type="body"/>
          </p:nvPr>
        </p:nvSpPr>
        <p:spPr>
          <a:xfrm>
            <a:off x="504000" y="1769040"/>
            <a:ext cx="9071640" cy="4384440"/>
          </a:xfrm>
          <a:prstGeom prst="rect">
            <a:avLst/>
          </a:prstGeom>
        </p:spPr>
        <p:txBody>
          <a:bodyPr lIns="0" rIns="0" tIns="0" bIns="0"/>
          <a:p>
            <a:endParaRPr/>
          </a:p>
        </p:txBody>
      </p:sp>
      <p:pic>
        <p:nvPicPr>
          <p:cNvPr id="37" name="" descr=""/>
          <p:cNvPicPr/>
          <p:nvPr/>
        </p:nvPicPr>
        <p:blipFill>
          <a:blip r:embed="rId2"/>
          <a:stretch/>
        </p:blipFill>
        <p:spPr>
          <a:xfrm>
            <a:off x="2292120" y="1768680"/>
            <a:ext cx="5495040" cy="4384440"/>
          </a:xfrm>
          <a:prstGeom prst="rect">
            <a:avLst/>
          </a:prstGeom>
          <a:ln>
            <a:noFill/>
          </a:ln>
        </p:spPr>
      </p:pic>
      <p:pic>
        <p:nvPicPr>
          <p:cNvPr id="38" name="" descr=""/>
          <p:cNvPicPr/>
          <p:nvPr/>
        </p:nvPicPr>
        <p:blipFill>
          <a:blip r:embed="rId3"/>
          <a:stretch/>
        </p:blipFill>
        <p:spPr>
          <a:xfrm>
            <a:off x="2292120" y="1768680"/>
            <a:ext cx="5495040" cy="438444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6" name="PlaceHolder 2"/>
          <p:cNvSpPr>
            <a:spLocks noGrp="1"/>
          </p:cNvSpPr>
          <p:nvPr>
            <p:ph type="subTitle"/>
          </p:nvPr>
        </p:nvSpPr>
        <p:spPr>
          <a:xfrm>
            <a:off x="504000" y="1769040"/>
            <a:ext cx="9071640" cy="438444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8" name="PlaceHolder 2"/>
          <p:cNvSpPr>
            <a:spLocks noGrp="1"/>
          </p:cNvSpPr>
          <p:nvPr>
            <p:ph type="body"/>
          </p:nvPr>
        </p:nvSpPr>
        <p:spPr>
          <a:xfrm>
            <a:off x="504000" y="1769040"/>
            <a:ext cx="9071640" cy="438444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10" name="PlaceHolder 2"/>
          <p:cNvSpPr>
            <a:spLocks noGrp="1"/>
          </p:cNvSpPr>
          <p:nvPr>
            <p:ph type="body"/>
          </p:nvPr>
        </p:nvSpPr>
        <p:spPr>
          <a:xfrm>
            <a:off x="504000" y="1769040"/>
            <a:ext cx="4426920" cy="4384440"/>
          </a:xfrm>
          <a:prstGeom prst="rect">
            <a:avLst/>
          </a:prstGeom>
        </p:spPr>
        <p:txBody>
          <a:bodyPr lIns="0" rIns="0" tIns="0" bIns="0"/>
          <a:p>
            <a:endParaRPr/>
          </a:p>
        </p:txBody>
      </p:sp>
      <p:sp>
        <p:nvSpPr>
          <p:cNvPr id="11" name="PlaceHolder 3"/>
          <p:cNvSpPr>
            <a:spLocks noGrp="1"/>
          </p:cNvSpPr>
          <p:nvPr>
            <p:ph type="body"/>
          </p:nvPr>
        </p:nvSpPr>
        <p:spPr>
          <a:xfrm>
            <a:off x="5152680" y="1769040"/>
            <a:ext cx="4426920" cy="438444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180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15"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16" name="PlaceHolder 3"/>
          <p:cNvSpPr>
            <a:spLocks noGrp="1"/>
          </p:cNvSpPr>
          <p:nvPr>
            <p:ph type="body"/>
          </p:nvPr>
        </p:nvSpPr>
        <p:spPr>
          <a:xfrm>
            <a:off x="504000" y="4059360"/>
            <a:ext cx="4426920" cy="2091240"/>
          </a:xfrm>
          <a:prstGeom prst="rect">
            <a:avLst/>
          </a:prstGeom>
        </p:spPr>
        <p:txBody>
          <a:bodyPr lIns="0" rIns="0" tIns="0" bIns="0"/>
          <a:p>
            <a:endParaRPr/>
          </a:p>
        </p:txBody>
      </p:sp>
      <p:sp>
        <p:nvSpPr>
          <p:cNvPr id="17" name="PlaceHolder 4"/>
          <p:cNvSpPr>
            <a:spLocks noGrp="1"/>
          </p:cNvSpPr>
          <p:nvPr>
            <p:ph type="body"/>
          </p:nvPr>
        </p:nvSpPr>
        <p:spPr>
          <a:xfrm>
            <a:off x="5152680" y="1769040"/>
            <a:ext cx="4426920" cy="438444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19" name="PlaceHolder 2"/>
          <p:cNvSpPr>
            <a:spLocks noGrp="1"/>
          </p:cNvSpPr>
          <p:nvPr>
            <p:ph type="body"/>
          </p:nvPr>
        </p:nvSpPr>
        <p:spPr>
          <a:xfrm>
            <a:off x="504000" y="1769040"/>
            <a:ext cx="4426920" cy="4384440"/>
          </a:xfrm>
          <a:prstGeom prst="rect">
            <a:avLst/>
          </a:prstGeom>
        </p:spPr>
        <p:txBody>
          <a:bodyPr lIns="0" rIns="0" tIns="0" bIns="0"/>
          <a:p>
            <a:endParaRPr/>
          </a:p>
        </p:txBody>
      </p:sp>
      <p:sp>
        <p:nvSpPr>
          <p:cNvPr id="20"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21" name="PlaceHolder 4"/>
          <p:cNvSpPr>
            <a:spLocks noGrp="1"/>
          </p:cNvSpPr>
          <p:nvPr>
            <p:ph type="body"/>
          </p:nvPr>
        </p:nvSpPr>
        <p:spPr>
          <a:xfrm>
            <a:off x="5152680" y="4059360"/>
            <a:ext cx="4426920" cy="20912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160"/>
          </a:xfrm>
          <a:prstGeom prst="rect">
            <a:avLst/>
          </a:prstGeom>
        </p:spPr>
        <p:txBody>
          <a:bodyPr lIns="0" rIns="0" tIns="0" bIns="0" anchor="ctr"/>
          <a:p>
            <a:pPr algn="ctr"/>
            <a:endParaRPr/>
          </a:p>
        </p:txBody>
      </p:sp>
      <p:sp>
        <p:nvSpPr>
          <p:cNvPr id="23"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24"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25" name="PlaceHolder 4"/>
          <p:cNvSpPr>
            <a:spLocks noGrp="1"/>
          </p:cNvSpPr>
          <p:nvPr>
            <p:ph type="body"/>
          </p:nvPr>
        </p:nvSpPr>
        <p:spPr>
          <a:xfrm>
            <a:off x="504000" y="4059360"/>
            <a:ext cx="9071640" cy="20912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lIns="0" rIns="0" tIns="0" bIns="0" anchor="ctr"/>
          <a:p>
            <a:pPr algn="ctr"/>
            <a:r>
              <a:rPr lang="tr-TR" sz="4400" spc="-1">
                <a:latin typeface="Arial"/>
              </a:rPr>
              <a:t>Click to edit the title text format</a:t>
            </a:r>
            <a:endParaRPr/>
          </a:p>
        </p:txBody>
      </p:sp>
      <p:sp>
        <p:nvSpPr>
          <p:cNvPr id="1" name="PlaceHolder 2"/>
          <p:cNvSpPr>
            <a:spLocks noGrp="1"/>
          </p:cNvSpPr>
          <p:nvPr>
            <p:ph type="body"/>
          </p:nvPr>
        </p:nvSpPr>
        <p:spPr>
          <a:xfrm>
            <a:off x="504000" y="1769040"/>
            <a:ext cx="9071640" cy="4384440"/>
          </a:xfrm>
          <a:prstGeom prst="rect">
            <a:avLst/>
          </a:prstGeom>
        </p:spPr>
        <p:txBody>
          <a:bodyPr lIns="0" rIns="0" tIns="0" bIns="0"/>
          <a:p>
            <a:pPr marL="432000" indent="-324000">
              <a:buClr>
                <a:srgbClr val="ffffff"/>
              </a:buClr>
              <a:buSzPct val="45000"/>
              <a:buFont typeface="Wingdings" charset="2"/>
              <a:buChar char=""/>
            </a:pPr>
            <a:r>
              <a:rPr lang="tr-TR" sz="3200" spc="-1">
                <a:latin typeface="Arial"/>
              </a:rPr>
              <a:t>Click to edit the outline text format</a:t>
            </a:r>
            <a:endParaRPr/>
          </a:p>
          <a:p>
            <a:pPr lvl="1" marL="864000" indent="-324000">
              <a:buClr>
                <a:srgbClr val="ffffff"/>
              </a:buClr>
              <a:buSzPct val="75000"/>
              <a:buFont typeface="Symbol" charset="2"/>
              <a:buChar char=""/>
            </a:pPr>
            <a:r>
              <a:rPr lang="tr-TR" sz="2800" spc="-1">
                <a:latin typeface="Arial"/>
              </a:rPr>
              <a:t>Second Outline Level</a:t>
            </a:r>
            <a:endParaRPr/>
          </a:p>
          <a:p>
            <a:pPr lvl="2" marL="1296000" indent="-288000">
              <a:buClr>
                <a:srgbClr val="ffffff"/>
              </a:buClr>
              <a:buSzPct val="45000"/>
              <a:buFont typeface="Wingdings" charset="2"/>
              <a:buChar char=""/>
            </a:pPr>
            <a:r>
              <a:rPr lang="tr-TR" sz="2400" spc="-1">
                <a:latin typeface="Arial"/>
              </a:rPr>
              <a:t>Third Outline Level</a:t>
            </a:r>
            <a:endParaRPr/>
          </a:p>
          <a:p>
            <a:pPr lvl="3" marL="1728000" indent="-216000">
              <a:buClr>
                <a:srgbClr val="ffffff"/>
              </a:buClr>
              <a:buSzPct val="75000"/>
              <a:buFont typeface="Symbol" charset="2"/>
              <a:buChar char=""/>
            </a:pPr>
            <a:r>
              <a:rPr lang="tr-TR" sz="2000" spc="-1">
                <a:latin typeface="Arial"/>
              </a:rPr>
              <a:t>Fourth Outline Level</a:t>
            </a:r>
            <a:endParaRPr/>
          </a:p>
          <a:p>
            <a:pPr lvl="4" marL="2160000" indent="-216000">
              <a:buClr>
                <a:srgbClr val="ffffff"/>
              </a:buClr>
              <a:buSzPct val="45000"/>
              <a:buFont typeface="Wingdings" charset="2"/>
              <a:buChar char=""/>
            </a:pPr>
            <a:r>
              <a:rPr lang="tr-TR" sz="2000" spc="-1">
                <a:latin typeface="Arial"/>
              </a:rPr>
              <a:t>Fifth Outline Level</a:t>
            </a:r>
            <a:endParaRPr/>
          </a:p>
          <a:p>
            <a:pPr lvl="5" marL="2592000" indent="-216000">
              <a:buClr>
                <a:srgbClr val="ffffff"/>
              </a:buClr>
              <a:buSzPct val="45000"/>
              <a:buFont typeface="Wingdings" charset="2"/>
              <a:buChar char=""/>
            </a:pPr>
            <a:r>
              <a:rPr lang="tr-TR" sz="2000" spc="-1">
                <a:latin typeface="Arial"/>
              </a:rPr>
              <a:t>Sixth Outline Level</a:t>
            </a:r>
            <a:endParaRPr/>
          </a:p>
          <a:p>
            <a:pPr lvl="6" marL="3024000" indent="-216000">
              <a:buClr>
                <a:srgbClr val="ffffff"/>
              </a:buClr>
              <a:buSzPct val="45000"/>
              <a:buFont typeface="Wingdings" charset="2"/>
              <a:buChar char=""/>
            </a:pPr>
            <a:r>
              <a:rPr lang="tr-TR" sz="2000" spc="-1">
                <a:latin typeface="Arial"/>
              </a:rPr>
              <a:t>Seventh Outline Level</a:t>
            </a:r>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p>
            <a:r>
              <a:rPr lang="tr-TR" sz="1400" spc="-1">
                <a:latin typeface="Times New Roman"/>
              </a:rPr>
              <a:t>&lt;date/time&gt;</a:t>
            </a:r>
            <a:endParaRPr/>
          </a:p>
        </p:txBody>
      </p:sp>
      <p:sp>
        <p:nvSpPr>
          <p:cNvPr id="3" name="PlaceHolder 4"/>
          <p:cNvSpPr>
            <a:spLocks noGrp="1"/>
          </p:cNvSpPr>
          <p:nvPr>
            <p:ph type="ftr"/>
          </p:nvPr>
        </p:nvSpPr>
        <p:spPr>
          <a:xfrm>
            <a:off x="3447360" y="6887160"/>
            <a:ext cx="3195000" cy="521280"/>
          </a:xfrm>
          <a:prstGeom prst="rect">
            <a:avLst/>
          </a:prstGeom>
        </p:spPr>
        <p:txBody>
          <a:bodyPr lIns="0" rIns="0" tIns="0" bIns="0"/>
          <a:p>
            <a:pPr algn="ctr"/>
            <a:r>
              <a:rPr lang="tr-TR" sz="1400" spc="-1">
                <a:latin typeface="Times New Roman"/>
              </a:rPr>
              <a:t>&lt;footer&gt;</a:t>
            </a:r>
            <a:endParaRPr/>
          </a:p>
        </p:txBody>
      </p:sp>
      <p:sp>
        <p:nvSpPr>
          <p:cNvPr id="4" name="PlaceHolder 5"/>
          <p:cNvSpPr>
            <a:spLocks noGrp="1"/>
          </p:cNvSpPr>
          <p:nvPr>
            <p:ph type="sldNum"/>
          </p:nvPr>
        </p:nvSpPr>
        <p:spPr>
          <a:xfrm>
            <a:off x="7227360" y="6887160"/>
            <a:ext cx="2348280" cy="521280"/>
          </a:xfrm>
          <a:prstGeom prst="rect">
            <a:avLst/>
          </a:prstGeom>
        </p:spPr>
        <p:txBody>
          <a:bodyPr lIns="0" rIns="0" tIns="0" bIns="0"/>
          <a:p>
            <a:pPr algn="r"/>
            <a:fld id="{FF3A8B99-0D10-4304-BFB4-52472B6607BB}" type="slidenum">
              <a:rPr lang="tr-TR" sz="1400" spc="-1">
                <a:latin typeface="Times New Roman"/>
              </a:rPr>
              <a:t>&lt;number&gt;</a:t>
            </a:fld>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image" Target="../media/image13.png"/><Relationship Id="rId3"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504000" y="301320"/>
            <a:ext cx="9071640" cy="1262160"/>
          </a:xfrm>
          <a:prstGeom prst="rect">
            <a:avLst/>
          </a:prstGeom>
          <a:noFill/>
          <a:ln>
            <a:noFill/>
          </a:ln>
        </p:spPr>
        <p:txBody>
          <a:bodyPr lIns="0" rIns="0" tIns="0" bIns="0" anchor="ctr"/>
          <a:p>
            <a:pPr algn="ctr">
              <a:lnSpc>
                <a:spcPct val="100000"/>
              </a:lnSpc>
            </a:pPr>
            <a:r>
              <a:rPr lang="tr-TR" sz="4400" spc="-1" strike="noStrike">
                <a:uFill>
                  <a:solidFill>
                    <a:srgbClr val="ffffff"/>
                  </a:solidFill>
                </a:uFill>
                <a:latin typeface="Arial"/>
              </a:rPr>
              <a:t>Düzlem Yüzeyler ve Prizmalar</a:t>
            </a:r>
            <a:endParaRPr/>
          </a:p>
        </p:txBody>
      </p:sp>
      <p:sp>
        <p:nvSpPr>
          <p:cNvPr id="40" name="TextShape 2"/>
          <p:cNvSpPr txBox="1"/>
          <p:nvPr/>
        </p:nvSpPr>
        <p:spPr>
          <a:xfrm>
            <a:off x="504000" y="1769040"/>
            <a:ext cx="9071640" cy="4384440"/>
          </a:xfrm>
          <a:prstGeom prst="rect">
            <a:avLst/>
          </a:prstGeom>
          <a:noFill/>
          <a:ln>
            <a:noFill/>
          </a:ln>
        </p:spPr>
        <p:txBody>
          <a:bodyPr lIns="0" rIns="0" tIns="0" bIns="0" anchor="ctr"/>
          <a:p>
            <a:pPr algn="ctr"/>
            <a:endParaRPr/>
          </a:p>
        </p:txBody>
      </p:sp>
      <p:pic>
        <p:nvPicPr>
          <p:cNvPr id="41" name="" descr=""/>
          <p:cNvPicPr/>
          <p:nvPr/>
        </p:nvPicPr>
        <p:blipFill>
          <a:blip r:embed="rId1"/>
          <a:stretch/>
        </p:blipFill>
        <p:spPr>
          <a:xfrm>
            <a:off x="431280" y="1918080"/>
            <a:ext cx="5256720" cy="3913920"/>
          </a:xfrm>
          <a:prstGeom prst="rect">
            <a:avLst/>
          </a:prstGeom>
          <a:ln>
            <a:noFill/>
          </a:ln>
        </p:spPr>
      </p:pic>
      <p:pic>
        <p:nvPicPr>
          <p:cNvPr id="42" name="" descr=""/>
          <p:cNvPicPr/>
          <p:nvPr/>
        </p:nvPicPr>
        <p:blipFill>
          <a:blip r:embed="rId2"/>
          <a:stretch/>
        </p:blipFill>
        <p:spPr>
          <a:xfrm>
            <a:off x="5760000" y="1944000"/>
            <a:ext cx="3784680" cy="388800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Prizmada Kırılma</a:t>
            </a:r>
            <a:endParaRPr/>
          </a:p>
        </p:txBody>
      </p:sp>
      <p:sp>
        <p:nvSpPr>
          <p:cNvPr id="102" name="TextShape 2"/>
          <p:cNvSpPr txBox="1"/>
          <p:nvPr/>
        </p:nvSpPr>
        <p:spPr>
          <a:xfrm>
            <a:off x="504000" y="1769040"/>
            <a:ext cx="9071640" cy="4384440"/>
          </a:xfrm>
          <a:prstGeom prst="rect">
            <a:avLst/>
          </a:prstGeom>
          <a:noFill/>
          <a:ln>
            <a:noFill/>
          </a:ln>
        </p:spPr>
        <p:txBody>
          <a:bodyPr lIns="0" rIns="0" tIns="0" bIns="0"/>
          <a:p>
            <a:pPr marL="432000" indent="-324000" algn="just">
              <a:buClr>
                <a:srgbClr val="ffffff"/>
              </a:buClr>
              <a:buSzPct val="45000"/>
              <a:buFont typeface="Wingdings" charset="2"/>
              <a:buChar char=""/>
            </a:pPr>
            <a:r>
              <a:rPr lang="tr-TR" sz="1600" spc="-1">
                <a:latin typeface="Arial"/>
              </a:rPr>
              <a:t>Dispersiyon, kırılma nedeniyle ışığın bir tayf oluşturacak şekilde ayrılmasıdır. Çünkü kırılma ölçeği dalgaboyunun bir fonksiyonudur. Uzun dalgaboyları için bu ölçek biraz daha küçüktür. Bu nedenle kırmızı ışık daha az kırılır ve mavi ışık ise daha çok kırılır. Böylece beyaz bir ışık optik bir ortamdan geçerken renklerine ayrılır ve tayf oluşur. Prizmalar bu tayfı elde etmede sıklıkla kullanılan optik elemanlardır. Prizmalar iki düzlem yüzeyin bir </a:t>
            </a:r>
            <a:r>
              <a:rPr lang="tr-TR" sz="1600" spc="-1">
                <a:latin typeface="Symbol"/>
              </a:rPr>
              <a:t>a</a:t>
            </a:r>
            <a:r>
              <a:rPr lang="tr-TR" sz="1600" spc="-1">
                <a:latin typeface="Arial"/>
              </a:rPr>
              <a:t> açısı ile birleştirilmesi oluşurlar. Prizmanın birinci yüzeyi tarafından oluşan kırılma ikinci yüzey tarafından tekrardan kırılarak ışık renklerine daha çok ayrılmış olur</a:t>
            </a:r>
            <a:r>
              <a:rPr lang="tr-TR" sz="3200" spc="-1">
                <a:latin typeface="Arial"/>
              </a:rPr>
              <a:t>. </a:t>
            </a:r>
            <a:endParaRPr/>
          </a:p>
        </p:txBody>
      </p:sp>
      <p:pic>
        <p:nvPicPr>
          <p:cNvPr id="103" name="" descr=""/>
          <p:cNvPicPr/>
          <p:nvPr/>
        </p:nvPicPr>
        <p:blipFill>
          <a:blip r:embed="rId1"/>
          <a:stretch/>
        </p:blipFill>
        <p:spPr>
          <a:xfrm>
            <a:off x="2540880" y="3816000"/>
            <a:ext cx="5667120" cy="2857320"/>
          </a:xfrm>
          <a:prstGeom prst="rect">
            <a:avLst/>
          </a:prstGeom>
          <a:ln>
            <a:noFill/>
          </a:ln>
        </p:spPr>
      </p:pic>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Prizma</a:t>
            </a:r>
            <a:endParaRPr/>
          </a:p>
        </p:txBody>
      </p:sp>
      <p:sp>
        <p:nvSpPr>
          <p:cNvPr id="105" name="TextShape 2"/>
          <p:cNvSpPr txBox="1"/>
          <p:nvPr/>
        </p:nvSpPr>
        <p:spPr>
          <a:xfrm>
            <a:off x="504000" y="176904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Gelen ışın toplamda </a:t>
            </a:r>
            <a:r>
              <a:rPr lang="tr-TR" sz="3200" spc="-1">
                <a:latin typeface="Symbol"/>
              </a:rPr>
              <a:t>d</a:t>
            </a:r>
            <a:r>
              <a:rPr lang="tr-TR" sz="3200" spc="-1">
                <a:latin typeface="Arial"/>
              </a:rPr>
              <a:t> kadar yolundan sapmıştır. Bu sapma miktarı ise</a:t>
            </a:r>
            <a:endParaRPr/>
          </a:p>
          <a:p>
            <a:pPr marL="432000" indent="-324000">
              <a:buClr>
                <a:srgbClr val="ffffff"/>
              </a:buClr>
              <a:buSzPct val="45000"/>
              <a:buFont typeface="Wingdings" charset="2"/>
              <a:buChar char=""/>
            </a:pPr>
            <a:r>
              <a:rPr lang="tr-TR" sz="3200" spc="-1">
                <a:latin typeface="Symbol"/>
              </a:rPr>
              <a:t>d</a:t>
            </a:r>
            <a:r>
              <a:rPr lang="tr-TR" sz="3200" spc="-1">
                <a:latin typeface="Arial"/>
              </a:rPr>
              <a:t> = </a:t>
            </a:r>
            <a:r>
              <a:rPr lang="tr-TR" sz="3200" spc="-1">
                <a:latin typeface="Symbol"/>
              </a:rPr>
              <a:t>q</a:t>
            </a:r>
            <a:r>
              <a:rPr lang="tr-TR" sz="3200" spc="-1">
                <a:latin typeface="Arial"/>
              </a:rPr>
              <a:t>+</a:t>
            </a:r>
            <a:r>
              <a:rPr lang="tr-TR" sz="3200" spc="-1">
                <a:latin typeface="Symbol"/>
              </a:rPr>
              <a:t>q</a:t>
            </a:r>
            <a:r>
              <a:rPr lang="tr-TR" sz="3200" spc="-1">
                <a:latin typeface="Arial"/>
              </a:rPr>
              <a:t>'+A ile elde bulunur.</a:t>
            </a:r>
            <a:endParaRPr/>
          </a:p>
        </p:txBody>
      </p:sp>
      <p:pic>
        <p:nvPicPr>
          <p:cNvPr id="106" name="" descr=""/>
          <p:cNvPicPr/>
          <p:nvPr/>
        </p:nvPicPr>
        <p:blipFill>
          <a:blip r:embed="rId1"/>
          <a:srcRect l="0" t="18596" r="0" b="0"/>
          <a:stretch/>
        </p:blipFill>
        <p:spPr>
          <a:xfrm>
            <a:off x="3456000" y="3888000"/>
            <a:ext cx="6456600" cy="3464640"/>
          </a:xfrm>
          <a:prstGeom prst="rect">
            <a:avLst/>
          </a:prstGeom>
          <a:ln>
            <a:noFill/>
          </a:ln>
        </p:spPr>
      </p:pic>
      <p:sp>
        <p:nvSpPr>
          <p:cNvPr id="107" name="Line 3"/>
          <p:cNvSpPr/>
          <p:nvPr/>
        </p:nvSpPr>
        <p:spPr>
          <a:xfrm>
            <a:off x="8208000" y="5688000"/>
            <a:ext cx="0" cy="72000"/>
          </a:xfrm>
          <a:prstGeom prst="line">
            <a:avLst/>
          </a:prstGeom>
          <a:ln>
            <a:solidFill>
              <a:srgbClr val="000000"/>
            </a:solidFill>
          </a:ln>
        </p:spPr>
        <p:style>
          <a:lnRef idx="0"/>
          <a:fillRef idx="0"/>
          <a:effectRef idx="0"/>
          <a:fontRef idx="minor"/>
        </p:style>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Prizma</a:t>
            </a:r>
            <a:endParaRPr/>
          </a:p>
        </p:txBody>
      </p:sp>
      <p:sp>
        <p:nvSpPr>
          <p:cNvPr id="109" name="TextShape 2"/>
          <p:cNvSpPr txBox="1"/>
          <p:nvPr/>
        </p:nvSpPr>
        <p:spPr>
          <a:xfrm>
            <a:off x="504000" y="176904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1600" spc="-1">
                <a:latin typeface="Arial"/>
              </a:rPr>
              <a:t>Eğer bir prizmaya farklı geliş açılarında ışın gönderilirse belirli bir kritik açıda prizmanın d sapma açısı minimum olmaktadır. Buna prizmanın minimum sapma açısı denir ve bu açı ile prizmanın kırılma ölçeği arasında bir ilişki vardır.</a:t>
            </a:r>
            <a:r>
              <a:rPr lang="tr-TR" sz="3200" spc="-1">
                <a:latin typeface="Arial"/>
              </a:rPr>
              <a:t> </a:t>
            </a:r>
            <a:endParaRPr/>
          </a:p>
        </p:txBody>
      </p:sp>
      <p:pic>
        <p:nvPicPr>
          <p:cNvPr id="110" name="" descr=""/>
          <p:cNvPicPr/>
          <p:nvPr/>
        </p:nvPicPr>
        <p:blipFill>
          <a:blip r:embed="rId1"/>
          <a:stretch/>
        </p:blipFill>
        <p:spPr>
          <a:xfrm>
            <a:off x="4521600" y="3168000"/>
            <a:ext cx="4766400" cy="3312000"/>
          </a:xfrm>
          <a:prstGeom prst="rect">
            <a:avLst/>
          </a:prstGeom>
          <a:ln>
            <a:noFill/>
          </a:ln>
        </p:spPr>
      </p:pic>
      <p:pic>
        <p:nvPicPr>
          <p:cNvPr id="111" name="" descr=""/>
          <p:cNvPicPr/>
          <p:nvPr/>
        </p:nvPicPr>
        <p:blipFill>
          <a:blip r:embed="rId2"/>
          <a:stretch/>
        </p:blipFill>
        <p:spPr>
          <a:xfrm>
            <a:off x="864000" y="3642120"/>
            <a:ext cx="3332880" cy="2189880"/>
          </a:xfrm>
          <a:prstGeom prst="rect">
            <a:avLst/>
          </a:prstGeom>
          <a:ln>
            <a:noFill/>
          </a:ln>
        </p:spPr>
      </p:pic>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2"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Prizma</a:t>
            </a:r>
            <a:endParaRPr/>
          </a:p>
        </p:txBody>
      </p:sp>
      <p:sp>
        <p:nvSpPr>
          <p:cNvPr id="113" name="TextShape 2"/>
          <p:cNvSpPr txBox="1"/>
          <p:nvPr/>
        </p:nvSpPr>
        <p:spPr>
          <a:xfrm>
            <a:off x="504000" y="151200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2000" spc="-1">
                <a:latin typeface="Arial"/>
              </a:rPr>
              <a:t>Prizmaların ışığı disperse etme özelliği prizmanın yapıldığı maddenin türüne bağlıdır. Farklı maddeler için kırılma ölçekleri farklıdır ve bu ölçekler de dalgaboyu ile değişmektedir.</a:t>
            </a:r>
            <a:endParaRPr/>
          </a:p>
        </p:txBody>
      </p:sp>
      <p:pic>
        <p:nvPicPr>
          <p:cNvPr id="114" name="" descr=""/>
          <p:cNvPicPr/>
          <p:nvPr/>
        </p:nvPicPr>
        <p:blipFill>
          <a:blip r:embed="rId1"/>
          <a:stretch/>
        </p:blipFill>
        <p:spPr>
          <a:xfrm>
            <a:off x="720000" y="2766960"/>
            <a:ext cx="9288000" cy="4361040"/>
          </a:xfrm>
          <a:prstGeom prst="rect">
            <a:avLst/>
          </a:prstGeom>
          <a:ln>
            <a:noFill/>
          </a:ln>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 ve Kritik Açı</a:t>
            </a:r>
            <a:endParaRPr/>
          </a:p>
        </p:txBody>
      </p:sp>
      <p:sp>
        <p:nvSpPr>
          <p:cNvPr id="44" name="TextShape 2"/>
          <p:cNvSpPr txBox="1"/>
          <p:nvPr/>
        </p:nvSpPr>
        <p:spPr>
          <a:xfrm>
            <a:off x="504000" y="159156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Düzlem bir yüzey üzerine gelen gelen ışınlar için ortamın kırılma ölçeğine bağlı olarak üç (3) yansıma durumu gerçekleşir; a) dış yansıma b) iç yansıma, c) tam yansıma</a:t>
            </a:r>
            <a:endParaRPr/>
          </a:p>
        </p:txBody>
      </p:sp>
      <p:pic>
        <p:nvPicPr>
          <p:cNvPr id="45" name="" descr=""/>
          <p:cNvPicPr/>
          <p:nvPr/>
        </p:nvPicPr>
        <p:blipFill>
          <a:blip r:embed="rId1"/>
          <a:stretch/>
        </p:blipFill>
        <p:spPr>
          <a:xfrm>
            <a:off x="792000" y="3528000"/>
            <a:ext cx="8424000" cy="3912480"/>
          </a:xfrm>
          <a:prstGeom prst="rect">
            <a:avLst/>
          </a:prstGeom>
          <a:ln>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6"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 ve Kritik Açı</a:t>
            </a:r>
            <a:endParaRPr/>
          </a:p>
        </p:txBody>
      </p:sp>
      <p:sp>
        <p:nvSpPr>
          <p:cNvPr id="47" name="TextShape 2"/>
          <p:cNvSpPr txBox="1"/>
          <p:nvPr/>
        </p:nvSpPr>
        <p:spPr>
          <a:xfrm>
            <a:off x="504000" y="1769040"/>
            <a:ext cx="9071640" cy="4384440"/>
          </a:xfrm>
          <a:prstGeom prst="rect">
            <a:avLst/>
          </a:prstGeom>
          <a:noFill/>
          <a:ln>
            <a:noFill/>
          </a:ln>
        </p:spPr>
        <p:txBody>
          <a:bodyPr lIns="0" rIns="0" tIns="0" bIns="0"/>
          <a:p>
            <a:pPr marL="432000" indent="-324000" algn="just">
              <a:buClr>
                <a:srgbClr val="ffffff"/>
              </a:buClr>
              <a:buSzPct val="45000"/>
              <a:buFont typeface="Wingdings" charset="2"/>
              <a:buChar char=""/>
            </a:pPr>
            <a:r>
              <a:rPr lang="tr-TR" sz="1600" spc="-1">
                <a:latin typeface="Arial"/>
              </a:rPr>
              <a:t>Eğer ışık daha yüksek yoğunluklu bir ortamdan daha düşük yoğunluklu bir ortamda hereket ederse ilginç sonuçlarla karşılaşırız. Aşağıdaki şekilde O noktasından farklı doğrultularda çıkan ışınlar verilmektedir. 1 nolu ışın hiç bükülmeden diğer ortama çıkabilmektedir. 2 nolu ışın ise yüzeyden r açısı ile çıkmaktadır. 3 nolu ışın ise bu ortam için kritik bir durumu göstermektedir. Bu açı altında gelen ışınlar ikinci ortama çıkamamaktadır. 4 nolu ışın ise bu kritik açıdan daha büyük geldiği için tam yansımaya uğramıştır.</a:t>
            </a:r>
            <a:endParaRPr/>
          </a:p>
        </p:txBody>
      </p:sp>
      <p:pic>
        <p:nvPicPr>
          <p:cNvPr id="48" name="" descr=""/>
          <p:cNvPicPr/>
          <p:nvPr/>
        </p:nvPicPr>
        <p:blipFill>
          <a:blip r:embed="rId1"/>
          <a:stretch/>
        </p:blipFill>
        <p:spPr>
          <a:xfrm>
            <a:off x="792000" y="3456000"/>
            <a:ext cx="8427960" cy="3723120"/>
          </a:xfrm>
          <a:prstGeom prst="rect">
            <a:avLst/>
          </a:prstGeom>
          <a:ln>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9"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Kritik Açı</a:t>
            </a:r>
            <a:endParaRPr/>
          </a:p>
        </p:txBody>
      </p:sp>
      <p:sp>
        <p:nvSpPr>
          <p:cNvPr id="50" name="TextShape 2"/>
          <p:cNvSpPr txBox="1"/>
          <p:nvPr/>
        </p:nvSpPr>
        <p:spPr>
          <a:xfrm>
            <a:off x="504000" y="1769040"/>
            <a:ext cx="4608000" cy="5358960"/>
          </a:xfrm>
          <a:prstGeom prst="rect">
            <a:avLst/>
          </a:prstGeom>
          <a:noFill/>
          <a:ln>
            <a:noFill/>
          </a:ln>
        </p:spPr>
        <p:txBody>
          <a:bodyPr lIns="0" rIns="0" tIns="0" bIns="0"/>
          <a:p>
            <a:pPr marL="432000" indent="-324000" algn="just">
              <a:buClr>
                <a:srgbClr val="ffffff"/>
              </a:buClr>
              <a:buSzPct val="45000"/>
              <a:buFont typeface="Wingdings" charset="2"/>
              <a:buChar char=""/>
            </a:pPr>
            <a:r>
              <a:rPr lang="tr-TR" sz="3200" spc="-1">
                <a:latin typeface="Arial"/>
              </a:rPr>
              <a:t>Kritik açı, kırılmış bir ışının ortamın sınırı boyunca ilerlemesine neden olan açıdır. Bu açı, gelen bir ışının  90º yansıma üretebildiği açıdır. Gelen ışının gelme açısı kritik açıyı aşarsa ışın tamamen yansır ve yeni ortama gidemez. Kritk açı sadece daha yüksek kırılma ölçeğine sahip ortamlarda dikkate alınması gerekir. </a:t>
            </a:r>
            <a:endParaRPr/>
          </a:p>
        </p:txBody>
      </p:sp>
      <p:sp>
        <p:nvSpPr>
          <p:cNvPr id="51" name="CustomShape 3"/>
          <p:cNvSpPr/>
          <p:nvPr/>
        </p:nvSpPr>
        <p:spPr>
          <a:xfrm>
            <a:off x="6088320" y="6009840"/>
            <a:ext cx="2183760" cy="749520"/>
          </a:xfrm>
          <a:noFill/>
          <a:ln>
            <a:noFill/>
          </a:ln>
        </p:spPr>
        <p:style>
          <a:lnRef idx="0"/>
          <a:fillRef idx="0"/>
          <a:effectRef idx="0"/>
          <a:fontRef idx="minor"/>
        </p:style>
        <p:txBody>
          <a:bodyPr lIns="90000" rIns="90000" tIns="46800" bIns="46800"/>
          <a:p>
            <a:pPr>
              <a:lnSpc>
                <a:spcPct val="100000"/>
              </a:lnSpc>
            </a:pPr>
            <a:r>
              <a:rPr i="1" lang="tr-TR" sz="3200" spc="-1" strike="noStrike">
                <a:solidFill>
                  <a:srgbClr val="000000"/>
                </a:solidFill>
                <a:uFill>
                  <a:solidFill>
                    <a:srgbClr val="ffffff"/>
                  </a:solidFill>
                </a:uFill>
                <a:latin typeface="Symbol"/>
                <a:ea typeface="Symbol"/>
              </a:rPr>
              <a:t></a:t>
            </a:r>
            <a:r>
              <a:rPr lang="tr-TR" sz="3200" spc="-1" strike="noStrike" baseline="-25000">
                <a:solidFill>
                  <a:srgbClr val="000000"/>
                </a:solidFill>
                <a:uFill>
                  <a:solidFill>
                    <a:srgbClr val="ffffff"/>
                  </a:solidFill>
                </a:uFill>
                <a:latin typeface="Arial"/>
                <a:ea typeface="DejaVu Sans"/>
              </a:rPr>
              <a:t>c</a:t>
            </a:r>
            <a:r>
              <a:rPr lang="tr-TR" sz="3200" spc="-1" strike="noStrike">
                <a:solidFill>
                  <a:srgbClr val="000000"/>
                </a:solidFill>
                <a:uFill>
                  <a:solidFill>
                    <a:srgbClr val="ffffff"/>
                  </a:solidFill>
                </a:uFill>
                <a:latin typeface="Arial"/>
                <a:ea typeface="DejaVu Sans"/>
              </a:rPr>
              <a:t> = </a:t>
            </a:r>
            <a:r>
              <a:rPr lang="tr-TR" sz="4000" spc="-1" strike="noStrike">
                <a:solidFill>
                  <a:srgbClr val="000000"/>
                </a:solidFill>
                <a:uFill>
                  <a:solidFill>
                    <a:srgbClr val="ffffff"/>
                  </a:solidFill>
                </a:uFill>
                <a:latin typeface="Arial"/>
                <a:ea typeface="DejaVu Sans"/>
              </a:rPr>
              <a:t>sin</a:t>
            </a:r>
            <a:r>
              <a:rPr lang="tr-TR" sz="4000" spc="-1" strike="noStrike" baseline="30000">
                <a:solidFill>
                  <a:srgbClr val="000000"/>
                </a:solidFill>
                <a:uFill>
                  <a:solidFill>
                    <a:srgbClr val="ffffff"/>
                  </a:solidFill>
                </a:uFill>
                <a:latin typeface="Arial"/>
                <a:ea typeface="DejaVu Sans"/>
              </a:rPr>
              <a:t>-1</a:t>
            </a:r>
            <a:endParaRPr/>
          </a:p>
        </p:txBody>
      </p:sp>
      <p:sp>
        <p:nvSpPr>
          <p:cNvPr id="52" name="CustomShape 4"/>
          <p:cNvSpPr/>
          <p:nvPr/>
        </p:nvSpPr>
        <p:spPr>
          <a:xfrm>
            <a:off x="8188920" y="5757840"/>
            <a:ext cx="755280" cy="648000"/>
          </a:xfrm>
          <a:noFill/>
          <a:ln>
            <a:noFill/>
          </a:ln>
        </p:spPr>
        <p:style>
          <a:lnRef idx="0"/>
          <a:fillRef idx="0"/>
          <a:effectRef idx="0"/>
          <a:fontRef idx="minor"/>
        </p:style>
        <p:txBody>
          <a:bodyPr lIns="90000" rIns="90000" tIns="46800" bIns="46800"/>
          <a:p>
            <a:pPr>
              <a:lnSpc>
                <a:spcPct val="100000"/>
              </a:lnSpc>
            </a:pPr>
            <a:r>
              <a:rPr i="1" lang="tr-TR" sz="3200" spc="-1" strike="noStrike">
                <a:solidFill>
                  <a:srgbClr val="000000"/>
                </a:solidFill>
                <a:uFill>
                  <a:solidFill>
                    <a:srgbClr val="ffffff"/>
                  </a:solidFill>
                </a:uFill>
                <a:latin typeface="Arial"/>
                <a:ea typeface="DejaVu Sans"/>
              </a:rPr>
              <a:t>n</a:t>
            </a:r>
            <a:r>
              <a:rPr lang="tr-TR" sz="3200" spc="-1" strike="noStrike" baseline="-25000">
                <a:solidFill>
                  <a:srgbClr val="000000"/>
                </a:solidFill>
                <a:uFill>
                  <a:solidFill>
                    <a:srgbClr val="ffffff"/>
                  </a:solidFill>
                </a:uFill>
                <a:latin typeface="Arial"/>
                <a:ea typeface="DejaVu Sans"/>
              </a:rPr>
              <a:t>r</a:t>
            </a:r>
            <a:endParaRPr/>
          </a:p>
        </p:txBody>
      </p:sp>
      <p:sp>
        <p:nvSpPr>
          <p:cNvPr id="53" name="Line 5"/>
          <p:cNvSpPr/>
          <p:nvPr/>
        </p:nvSpPr>
        <p:spPr>
          <a:xfrm>
            <a:off x="8272800" y="6476760"/>
            <a:ext cx="419760" cy="0"/>
          </a:xfrm>
          <a:prstGeom prst="line">
            <a:avLst/>
          </a:prstGeom>
          <a:ln w="28440">
            <a:solidFill>
              <a:srgbClr val="000000"/>
            </a:solidFill>
            <a:miter/>
          </a:ln>
        </p:spPr>
        <p:style>
          <a:lnRef idx="0"/>
          <a:fillRef idx="0"/>
          <a:effectRef idx="0"/>
          <a:fontRef idx="minor"/>
        </p:style>
      </p:sp>
      <p:sp>
        <p:nvSpPr>
          <p:cNvPr id="54" name="CustomShape 6"/>
          <p:cNvSpPr/>
          <p:nvPr/>
        </p:nvSpPr>
        <p:spPr>
          <a:xfrm>
            <a:off x="8199360" y="6378840"/>
            <a:ext cx="671400" cy="648000"/>
          </a:xfrm>
          <a:noFill/>
          <a:ln>
            <a:noFill/>
          </a:ln>
        </p:spPr>
        <p:style>
          <a:lnRef idx="0"/>
          <a:fillRef idx="0"/>
          <a:effectRef idx="0"/>
          <a:fontRef idx="minor"/>
        </p:style>
        <p:txBody>
          <a:bodyPr lIns="90000" rIns="90000" tIns="46800" bIns="46800"/>
          <a:p>
            <a:pPr>
              <a:lnSpc>
                <a:spcPct val="100000"/>
              </a:lnSpc>
            </a:pPr>
            <a:r>
              <a:rPr i="1" lang="tr-TR" sz="3200" spc="-1" strike="noStrike">
                <a:solidFill>
                  <a:srgbClr val="000000"/>
                </a:solidFill>
                <a:uFill>
                  <a:solidFill>
                    <a:srgbClr val="ffffff"/>
                  </a:solidFill>
                </a:uFill>
                <a:latin typeface="Arial"/>
                <a:ea typeface="DejaVu Sans"/>
              </a:rPr>
              <a:t>n</a:t>
            </a:r>
            <a:r>
              <a:rPr lang="tr-TR" sz="3200" spc="-1" strike="noStrike" baseline="-25000">
                <a:solidFill>
                  <a:srgbClr val="000000"/>
                </a:solidFill>
                <a:uFill>
                  <a:solidFill>
                    <a:srgbClr val="ffffff"/>
                  </a:solidFill>
                </a:uFill>
                <a:latin typeface="Arial"/>
                <a:ea typeface="DejaVu Sans"/>
              </a:rPr>
              <a:t>i</a:t>
            </a:r>
            <a:endParaRPr/>
          </a:p>
        </p:txBody>
      </p:sp>
      <p:sp>
        <p:nvSpPr>
          <p:cNvPr id="55" name="Line 7"/>
          <p:cNvSpPr/>
          <p:nvPr/>
        </p:nvSpPr>
        <p:spPr>
          <a:xfrm flipH="1">
            <a:off x="5853600" y="1905840"/>
            <a:ext cx="3258720" cy="0"/>
          </a:xfrm>
          <a:prstGeom prst="line">
            <a:avLst/>
          </a:prstGeom>
          <a:ln w="9360">
            <a:solidFill>
              <a:srgbClr val="000000"/>
            </a:solidFill>
            <a:miter/>
          </a:ln>
        </p:spPr>
        <p:style>
          <a:lnRef idx="0"/>
          <a:fillRef idx="0"/>
          <a:effectRef idx="0"/>
          <a:fontRef idx="minor"/>
        </p:style>
      </p:sp>
      <p:sp>
        <p:nvSpPr>
          <p:cNvPr id="56" name="Line 8"/>
          <p:cNvSpPr/>
          <p:nvPr/>
        </p:nvSpPr>
        <p:spPr>
          <a:xfrm flipH="1">
            <a:off x="6160680" y="1906200"/>
            <a:ext cx="1323000" cy="948240"/>
          </a:xfrm>
          <a:prstGeom prst="line">
            <a:avLst/>
          </a:prstGeom>
          <a:ln w="28440">
            <a:solidFill>
              <a:srgbClr val="ff0000"/>
            </a:solidFill>
            <a:miter/>
          </a:ln>
        </p:spPr>
        <p:style>
          <a:lnRef idx="0"/>
          <a:fillRef idx="0"/>
          <a:effectRef idx="0"/>
          <a:fontRef idx="minor"/>
        </p:style>
      </p:sp>
      <p:sp>
        <p:nvSpPr>
          <p:cNvPr id="57" name="Line 9"/>
          <p:cNvSpPr/>
          <p:nvPr/>
        </p:nvSpPr>
        <p:spPr>
          <a:xfrm flipV="1">
            <a:off x="7483680" y="957600"/>
            <a:ext cx="0" cy="2016000"/>
          </a:xfrm>
          <a:prstGeom prst="line">
            <a:avLst/>
          </a:prstGeom>
          <a:ln cap="rnd" w="28440">
            <a:solidFill>
              <a:srgbClr val="000000"/>
            </a:solidFill>
            <a:custDash>
              <a:ds d="100000" sp="100000"/>
            </a:custDash>
            <a:miter/>
          </a:ln>
        </p:spPr>
        <p:style>
          <a:lnRef idx="0"/>
          <a:fillRef idx="0"/>
          <a:effectRef idx="0"/>
          <a:fontRef idx="minor"/>
        </p:style>
      </p:sp>
      <p:sp>
        <p:nvSpPr>
          <p:cNvPr id="58" name="Line 10"/>
          <p:cNvSpPr/>
          <p:nvPr/>
        </p:nvSpPr>
        <p:spPr>
          <a:xfrm>
            <a:off x="7483680" y="1905840"/>
            <a:ext cx="1221480" cy="0"/>
          </a:xfrm>
          <a:prstGeom prst="line">
            <a:avLst/>
          </a:prstGeom>
          <a:ln w="28440">
            <a:solidFill>
              <a:srgbClr val="ff0000"/>
            </a:solidFill>
            <a:miter/>
            <a:tailEnd len="med" type="triangle" w="med"/>
          </a:ln>
        </p:spPr>
        <p:style>
          <a:lnRef idx="0"/>
          <a:fillRef idx="0"/>
          <a:effectRef idx="0"/>
          <a:fontRef idx="minor"/>
        </p:style>
      </p:sp>
      <p:sp>
        <p:nvSpPr>
          <p:cNvPr id="59" name="CustomShape 11"/>
          <p:cNvSpPr/>
          <p:nvPr/>
        </p:nvSpPr>
        <p:spPr>
          <a:xfrm>
            <a:off x="5753160" y="1905840"/>
            <a:ext cx="101736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i</a:t>
            </a:r>
            <a:endParaRPr/>
          </a:p>
        </p:txBody>
      </p:sp>
      <p:sp>
        <p:nvSpPr>
          <p:cNvPr id="60" name="CustomShape 12"/>
          <p:cNvSpPr/>
          <p:nvPr/>
        </p:nvSpPr>
        <p:spPr>
          <a:xfrm>
            <a:off x="5753160" y="1293480"/>
            <a:ext cx="81252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n</a:t>
            </a:r>
            <a:r>
              <a:rPr lang="tr-TR" sz="2650" spc="-1" strike="noStrike" baseline="-25000">
                <a:solidFill>
                  <a:srgbClr val="000000"/>
                </a:solidFill>
                <a:uFill>
                  <a:solidFill>
                    <a:srgbClr val="ffffff"/>
                  </a:solidFill>
                </a:uFill>
                <a:latin typeface="Arial"/>
                <a:ea typeface="DejaVu Sans"/>
              </a:rPr>
              <a:t>r</a:t>
            </a:r>
            <a:endParaRPr/>
          </a:p>
        </p:txBody>
      </p:sp>
      <p:sp>
        <p:nvSpPr>
          <p:cNvPr id="61" name="CustomShape 13"/>
          <p:cNvSpPr/>
          <p:nvPr/>
        </p:nvSpPr>
        <p:spPr>
          <a:xfrm>
            <a:off x="6872760" y="2144160"/>
            <a:ext cx="452880" cy="551520"/>
          </a:xfrm>
          <a:prstGeom prst="rect">
            <a:avLst/>
          </a:prstGeom>
          <a:noFill/>
          <a:ln>
            <a:noFill/>
          </a:ln>
        </p:spPr>
        <p:style>
          <a:lnRef idx="0"/>
          <a:fillRef idx="0"/>
          <a:effectRef idx="0"/>
          <a:fontRef idx="minor"/>
        </p:style>
        <p:txBody>
          <a:bodyPr wrap="none" lIns="90000" rIns="90000" tIns="46800" bIns="46800"/>
          <a:p>
            <a:pPr>
              <a:lnSpc>
                <a:spcPct val="100000"/>
              </a:lnSpc>
            </a:pP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c</a:t>
            </a:r>
            <a:endParaRPr/>
          </a:p>
        </p:txBody>
      </p:sp>
      <p:sp>
        <p:nvSpPr>
          <p:cNvPr id="62" name="CustomShape 14"/>
          <p:cNvSpPr/>
          <p:nvPr/>
        </p:nvSpPr>
        <p:spPr>
          <a:xfrm flipH="1" flipV="1">
            <a:off x="7483320" y="1439640"/>
            <a:ext cx="608040" cy="471240"/>
          </a:xfrm>
          <a:custGeom>
            <a:avLst/>
            <a:gdLst/>
            <a:ahLst/>
            <a:rect l="l" t="t" r="r" b="b"/>
            <a:pathLst>
              <a:path w="848" h="657">
                <a:moveTo>
                  <a:pt x="847" y="656"/>
                </a:moveTo>
                <a:lnTo>
                  <a:pt x="804" y="655"/>
                </a:lnTo>
                <a:lnTo>
                  <a:pt x="761" y="653"/>
                </a:lnTo>
                <a:lnTo>
                  <a:pt x="719" y="649"/>
                </a:lnTo>
                <a:lnTo>
                  <a:pt x="677" y="643"/>
                </a:lnTo>
                <a:lnTo>
                  <a:pt x="635" y="635"/>
                </a:lnTo>
                <a:lnTo>
                  <a:pt x="594" y="626"/>
                </a:lnTo>
                <a:lnTo>
                  <a:pt x="553" y="615"/>
                </a:lnTo>
                <a:lnTo>
                  <a:pt x="513" y="603"/>
                </a:lnTo>
                <a:lnTo>
                  <a:pt x="474" y="589"/>
                </a:lnTo>
                <a:lnTo>
                  <a:pt x="436" y="574"/>
                </a:lnTo>
                <a:lnTo>
                  <a:pt x="399" y="557"/>
                </a:lnTo>
                <a:lnTo>
                  <a:pt x="363" y="539"/>
                </a:lnTo>
                <a:lnTo>
                  <a:pt x="329" y="519"/>
                </a:lnTo>
                <a:lnTo>
                  <a:pt x="295" y="498"/>
                </a:lnTo>
                <a:lnTo>
                  <a:pt x="264" y="476"/>
                </a:lnTo>
                <a:lnTo>
                  <a:pt x="233" y="452"/>
                </a:lnTo>
                <a:lnTo>
                  <a:pt x="204" y="428"/>
                </a:lnTo>
                <a:lnTo>
                  <a:pt x="177" y="402"/>
                </a:lnTo>
                <a:lnTo>
                  <a:pt x="152" y="375"/>
                </a:lnTo>
                <a:lnTo>
                  <a:pt x="128" y="347"/>
                </a:lnTo>
                <a:lnTo>
                  <a:pt x="106" y="319"/>
                </a:lnTo>
                <a:lnTo>
                  <a:pt x="87" y="289"/>
                </a:lnTo>
                <a:lnTo>
                  <a:pt x="69" y="259"/>
                </a:lnTo>
                <a:lnTo>
                  <a:pt x="53" y="228"/>
                </a:lnTo>
                <a:lnTo>
                  <a:pt x="39" y="197"/>
                </a:lnTo>
                <a:lnTo>
                  <a:pt x="27" y="165"/>
                </a:lnTo>
                <a:lnTo>
                  <a:pt x="17" y="132"/>
                </a:lnTo>
                <a:lnTo>
                  <a:pt x="10" y="99"/>
                </a:lnTo>
                <a:lnTo>
                  <a:pt x="4" y="66"/>
                </a:lnTo>
                <a:lnTo>
                  <a:pt x="1" y="33"/>
                </a:lnTo>
                <a:lnTo>
                  <a:pt x="0" y="0"/>
                </a:lnTo>
                <a:lnTo>
                  <a:pt x="846" y="0"/>
                </a:lnTo>
                <a:lnTo>
                  <a:pt x="847" y="656"/>
                </a:lnTo>
                <a:moveTo>
                  <a:pt x="847" y="656"/>
                </a:moveTo>
                <a:lnTo>
                  <a:pt x="804" y="655"/>
                </a:lnTo>
                <a:lnTo>
                  <a:pt x="761" y="653"/>
                </a:lnTo>
                <a:lnTo>
                  <a:pt x="719" y="649"/>
                </a:lnTo>
                <a:lnTo>
                  <a:pt x="677" y="643"/>
                </a:lnTo>
                <a:lnTo>
                  <a:pt x="635" y="635"/>
                </a:lnTo>
                <a:lnTo>
                  <a:pt x="594" y="626"/>
                </a:lnTo>
                <a:lnTo>
                  <a:pt x="553" y="615"/>
                </a:lnTo>
                <a:lnTo>
                  <a:pt x="513" y="603"/>
                </a:lnTo>
                <a:lnTo>
                  <a:pt x="474" y="589"/>
                </a:lnTo>
                <a:lnTo>
                  <a:pt x="436" y="574"/>
                </a:lnTo>
                <a:lnTo>
                  <a:pt x="399" y="557"/>
                </a:lnTo>
                <a:lnTo>
                  <a:pt x="363" y="539"/>
                </a:lnTo>
                <a:lnTo>
                  <a:pt x="329" y="519"/>
                </a:lnTo>
                <a:lnTo>
                  <a:pt x="295" y="498"/>
                </a:lnTo>
                <a:lnTo>
                  <a:pt x="264" y="476"/>
                </a:lnTo>
                <a:lnTo>
                  <a:pt x="233" y="452"/>
                </a:lnTo>
                <a:lnTo>
                  <a:pt x="204" y="428"/>
                </a:lnTo>
                <a:lnTo>
                  <a:pt x="177" y="402"/>
                </a:lnTo>
                <a:lnTo>
                  <a:pt x="152" y="375"/>
                </a:lnTo>
                <a:lnTo>
                  <a:pt x="128" y="347"/>
                </a:lnTo>
                <a:lnTo>
                  <a:pt x="106" y="319"/>
                </a:lnTo>
                <a:lnTo>
                  <a:pt x="87" y="289"/>
                </a:lnTo>
                <a:lnTo>
                  <a:pt x="69" y="259"/>
                </a:lnTo>
                <a:lnTo>
                  <a:pt x="53" y="228"/>
                </a:lnTo>
                <a:lnTo>
                  <a:pt x="39" y="197"/>
                </a:lnTo>
                <a:lnTo>
                  <a:pt x="27" y="165"/>
                </a:lnTo>
                <a:lnTo>
                  <a:pt x="17" y="132"/>
                </a:lnTo>
                <a:lnTo>
                  <a:pt x="10" y="99"/>
                </a:lnTo>
                <a:lnTo>
                  <a:pt x="4" y="66"/>
                </a:lnTo>
                <a:lnTo>
                  <a:pt x="1" y="33"/>
                </a:lnTo>
                <a:lnTo>
                  <a:pt x="0" y="0"/>
                </a:lnTo>
              </a:path>
            </a:pathLst>
          </a:custGeom>
          <a:noFill/>
          <a:ln w="9360">
            <a:solidFill>
              <a:srgbClr val="000000"/>
            </a:solidFill>
            <a:miter/>
          </a:ln>
        </p:spPr>
        <p:style>
          <a:lnRef idx="0"/>
          <a:fillRef idx="0"/>
          <a:effectRef idx="0"/>
          <a:fontRef idx="minor"/>
        </p:style>
      </p:sp>
      <p:sp>
        <p:nvSpPr>
          <p:cNvPr id="63" name="Line 15"/>
          <p:cNvSpPr/>
          <p:nvPr/>
        </p:nvSpPr>
        <p:spPr>
          <a:xfrm>
            <a:off x="7483680" y="1906200"/>
            <a:ext cx="1221480" cy="948600"/>
          </a:xfrm>
          <a:prstGeom prst="line">
            <a:avLst/>
          </a:prstGeom>
          <a:ln w="9360">
            <a:solidFill>
              <a:srgbClr val="ff0000"/>
            </a:solidFill>
            <a:miter/>
            <a:tailEnd len="med" type="triangle" w="med"/>
          </a:ln>
        </p:spPr>
        <p:style>
          <a:lnRef idx="0"/>
          <a:fillRef idx="0"/>
          <a:effectRef idx="0"/>
          <a:fontRef idx="minor"/>
        </p:style>
      </p:sp>
      <p:sp>
        <p:nvSpPr>
          <p:cNvPr id="64" name="CustomShape 16"/>
          <p:cNvSpPr/>
          <p:nvPr/>
        </p:nvSpPr>
        <p:spPr>
          <a:xfrm>
            <a:off x="5752800" y="3309840"/>
            <a:ext cx="4114800" cy="1005480"/>
          </a:xfrm>
          <a:noFill/>
          <a:ln>
            <a:noFill/>
          </a:ln>
        </p:spPr>
        <p:style>
          <a:lnRef idx="0"/>
          <a:fillRef idx="0"/>
          <a:effectRef idx="0"/>
          <a:fontRef idx="minor"/>
        </p:style>
        <p:txBody>
          <a:bodyPr lIns="90000" rIns="90000" tIns="46800" bIns="46800"/>
          <a:p>
            <a:r>
              <a:rPr lang="tr-TR" sz="2650" spc="-1" strike="noStrike">
                <a:solidFill>
                  <a:srgbClr val="000000"/>
                </a:solidFill>
                <a:uFill>
                  <a:solidFill>
                    <a:srgbClr val="ffffff"/>
                  </a:solidFill>
                </a:uFill>
                <a:latin typeface="Times New Roman"/>
                <a:ea typeface="DejaVu Sans"/>
              </a:rPr>
              <a:t>Snell'den</a:t>
            </a:r>
            <a:r>
              <a:rPr lang="tr-TR" sz="2800" spc="-1" strike="noStrike">
                <a:solidFill>
                  <a:srgbClr val="000000"/>
                </a:solidFill>
                <a:uFill>
                  <a:solidFill>
                    <a:srgbClr val="ffffff"/>
                  </a:solidFill>
                </a:uFill>
                <a:latin typeface="Times New Roman"/>
                <a:ea typeface="DejaVu Sans"/>
              </a:rPr>
              <a:t>, </a:t>
            </a:r>
            <a:endParaRPr/>
          </a:p>
          <a:p>
            <a:pPr>
              <a:lnSpc>
                <a:spcPct val="100000"/>
              </a:lnSpc>
            </a:pP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1 </a:t>
            </a:r>
            <a:r>
              <a:rPr lang="tr-TR" sz="2800" spc="-1" strike="noStrike">
                <a:solidFill>
                  <a:srgbClr val="000000"/>
                </a:solidFill>
                <a:uFill>
                  <a:solidFill>
                    <a:srgbClr val="ffffff"/>
                  </a:solidFill>
                </a:uFill>
                <a:latin typeface="Arial"/>
                <a:ea typeface="DejaVu Sans"/>
              </a:rPr>
              <a:t>sin</a:t>
            </a:r>
            <a:r>
              <a:rPr i="1" lang="tr-TR" sz="2800" spc="-1" strike="noStrike">
                <a:solidFill>
                  <a:srgbClr val="000000"/>
                </a:solidFill>
                <a:uFill>
                  <a:solidFill>
                    <a:srgbClr val="ffffff"/>
                  </a:solidFill>
                </a:uFill>
                <a:latin typeface="Symbol"/>
                <a:ea typeface="Symbol"/>
              </a:rPr>
              <a:t></a:t>
            </a:r>
            <a:r>
              <a:rPr lang="tr-TR" sz="2800" spc="-1" strike="noStrike" baseline="-25000">
                <a:solidFill>
                  <a:srgbClr val="000000"/>
                </a:solidFill>
                <a:uFill>
                  <a:solidFill>
                    <a:srgbClr val="ffffff"/>
                  </a:solidFill>
                </a:uFill>
                <a:latin typeface="Arial"/>
                <a:ea typeface="DejaVu Sans"/>
              </a:rPr>
              <a:t>c</a:t>
            </a:r>
            <a:r>
              <a:rPr lang="tr-TR" sz="2800" spc="-1" strike="noStrike">
                <a:solidFill>
                  <a:srgbClr val="000000"/>
                </a:solidFill>
                <a:uFill>
                  <a:solidFill>
                    <a:srgbClr val="ffffff"/>
                  </a:solidFill>
                </a:uFill>
                <a:latin typeface="Arial"/>
                <a:ea typeface="DejaVu Sans"/>
              </a:rPr>
              <a:t> = </a:t>
            </a: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2 </a:t>
            </a:r>
            <a:r>
              <a:rPr lang="tr-TR" sz="2800" spc="-1" strike="noStrike">
                <a:solidFill>
                  <a:srgbClr val="000000"/>
                </a:solidFill>
                <a:uFill>
                  <a:solidFill>
                    <a:srgbClr val="ffffff"/>
                  </a:solidFill>
                </a:uFill>
                <a:latin typeface="Arial"/>
                <a:ea typeface="DejaVu Sans"/>
              </a:rPr>
              <a:t>sin</a:t>
            </a:r>
            <a:r>
              <a:rPr i="1" lang="tr-TR" sz="1400" spc="-1" strike="noStrike">
                <a:solidFill>
                  <a:srgbClr val="000000"/>
                </a:solidFill>
                <a:uFill>
                  <a:solidFill>
                    <a:srgbClr val="ffffff"/>
                  </a:solidFill>
                </a:uFill>
                <a:latin typeface="Arial"/>
                <a:ea typeface="DejaVu Sans"/>
              </a:rPr>
              <a:t> </a:t>
            </a:r>
            <a:r>
              <a:rPr lang="tr-TR" sz="2800" spc="-1" strike="noStrike">
                <a:solidFill>
                  <a:srgbClr val="000000"/>
                </a:solidFill>
                <a:uFill>
                  <a:solidFill>
                    <a:srgbClr val="ffffff"/>
                  </a:solidFill>
                </a:uFill>
                <a:latin typeface="Arial"/>
                <a:ea typeface="DejaVu Sans"/>
              </a:rPr>
              <a:t>90</a:t>
            </a:r>
            <a:r>
              <a:rPr lang="tr-TR" sz="2800" spc="-1" strike="noStrike">
                <a:solidFill>
                  <a:srgbClr val="000000"/>
                </a:solidFill>
                <a:uFill>
                  <a:solidFill>
                    <a:srgbClr val="ffffff"/>
                  </a:solidFill>
                </a:uFill>
                <a:latin typeface="Symbol"/>
                <a:ea typeface="Symbol"/>
              </a:rPr>
              <a:t></a:t>
            </a:r>
            <a:endParaRPr/>
          </a:p>
        </p:txBody>
      </p:sp>
      <p:sp>
        <p:nvSpPr>
          <p:cNvPr id="65" name="CustomShape 17"/>
          <p:cNvSpPr/>
          <p:nvPr/>
        </p:nvSpPr>
        <p:spPr>
          <a:xfrm>
            <a:off x="5668560" y="4401720"/>
            <a:ext cx="4031280" cy="1492920"/>
          </a:xfrm>
          <a:noFill/>
          <a:ln>
            <a:noFill/>
          </a:ln>
        </p:spPr>
        <p:style>
          <a:lnRef idx="0"/>
          <a:fillRef idx="0"/>
          <a:effectRef idx="0"/>
          <a:fontRef idx="minor"/>
        </p:style>
        <p:txBody>
          <a:bodyPr lIns="90000" rIns="90000" tIns="46800" bIns="46800"/>
          <a:p>
            <a:pPr>
              <a:lnSpc>
                <a:spcPct val="100000"/>
              </a:lnSpc>
            </a:pPr>
            <a:r>
              <a:rPr lang="tr-TR" sz="2800" spc="-1" strike="noStrike">
                <a:solidFill>
                  <a:srgbClr val="000000"/>
                </a:solidFill>
                <a:uFill>
                  <a:solidFill>
                    <a:srgbClr val="ffffff"/>
                  </a:solidFill>
                </a:uFill>
                <a:latin typeface="Times New Roman"/>
                <a:ea typeface="DejaVu Sans"/>
              </a:rPr>
              <a:t>Sin</a:t>
            </a:r>
            <a:r>
              <a:rPr i="1" lang="tr-TR" sz="2800" spc="-1" strike="noStrike">
                <a:solidFill>
                  <a:srgbClr val="000000"/>
                </a:solidFill>
                <a:uFill>
                  <a:solidFill>
                    <a:srgbClr val="ffffff"/>
                  </a:solidFill>
                </a:uFill>
                <a:latin typeface="Times New Roman"/>
                <a:ea typeface="DejaVu Sans"/>
              </a:rPr>
              <a:t> </a:t>
            </a:r>
            <a:r>
              <a:rPr lang="tr-TR" sz="2800" spc="-1" strike="noStrike">
                <a:solidFill>
                  <a:srgbClr val="000000"/>
                </a:solidFill>
                <a:uFill>
                  <a:solidFill>
                    <a:srgbClr val="ffffff"/>
                  </a:solidFill>
                </a:uFill>
                <a:latin typeface="Times New Roman"/>
                <a:ea typeface="DejaVu Sans"/>
              </a:rPr>
              <a:t>90</a:t>
            </a:r>
            <a:r>
              <a:rPr lang="tr-TR" sz="2800" spc="-1" strike="noStrike">
                <a:solidFill>
                  <a:srgbClr val="000000"/>
                </a:solidFill>
                <a:uFill>
                  <a:solidFill>
                    <a:srgbClr val="ffffff"/>
                  </a:solidFill>
                </a:uFill>
                <a:latin typeface="Symbol"/>
                <a:ea typeface="Symbol"/>
              </a:rPr>
              <a:t></a:t>
            </a:r>
            <a:r>
              <a:rPr lang="tr-TR" sz="2800" spc="-1" strike="noStrike">
                <a:solidFill>
                  <a:srgbClr val="000000"/>
                </a:solidFill>
                <a:uFill>
                  <a:solidFill>
                    <a:srgbClr val="ffffff"/>
                  </a:solidFill>
                </a:uFill>
                <a:latin typeface="Times New Roman"/>
                <a:ea typeface="DejaVu Sans"/>
              </a:rPr>
              <a:t> = 1 ise, </a:t>
            </a:r>
            <a:r>
              <a:rPr lang="tr-TR" sz="3200" spc="-1" strike="noStrike">
                <a:solidFill>
                  <a:srgbClr val="000000"/>
                </a:solidFill>
                <a:uFill>
                  <a:solidFill>
                    <a:srgbClr val="ffffff"/>
                  </a:solidFill>
                </a:uFill>
                <a:latin typeface="Times New Roman"/>
                <a:ea typeface="DejaVu Sans"/>
              </a:rPr>
              <a:t> </a:t>
            </a: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1 </a:t>
            </a:r>
            <a:r>
              <a:rPr lang="tr-TR" sz="2800" spc="-1" strike="noStrike">
                <a:solidFill>
                  <a:srgbClr val="000000"/>
                </a:solidFill>
                <a:uFill>
                  <a:solidFill>
                    <a:srgbClr val="ffffff"/>
                  </a:solidFill>
                </a:uFill>
                <a:latin typeface="Arial"/>
                <a:ea typeface="DejaVu Sans"/>
              </a:rPr>
              <a:t>sin</a:t>
            </a:r>
            <a:r>
              <a:rPr i="1" lang="tr-TR" sz="2800" spc="-1" strike="noStrike">
                <a:solidFill>
                  <a:srgbClr val="000000"/>
                </a:solidFill>
                <a:uFill>
                  <a:solidFill>
                    <a:srgbClr val="ffffff"/>
                  </a:solidFill>
                </a:uFill>
                <a:latin typeface="Symbol"/>
                <a:ea typeface="Symbol"/>
              </a:rPr>
              <a:t></a:t>
            </a:r>
            <a:r>
              <a:rPr lang="tr-TR" sz="2800" spc="-1" strike="noStrike" baseline="-25000">
                <a:solidFill>
                  <a:srgbClr val="000000"/>
                </a:solidFill>
                <a:uFill>
                  <a:solidFill>
                    <a:srgbClr val="ffffff"/>
                  </a:solidFill>
                </a:uFill>
                <a:latin typeface="Arial"/>
                <a:ea typeface="DejaVu Sans"/>
              </a:rPr>
              <a:t>c</a:t>
            </a:r>
            <a:r>
              <a:rPr lang="tr-TR" sz="2800" spc="-1" strike="noStrike">
                <a:solidFill>
                  <a:srgbClr val="000000"/>
                </a:solidFill>
                <a:uFill>
                  <a:solidFill>
                    <a:srgbClr val="ffffff"/>
                  </a:solidFill>
                </a:uFill>
                <a:latin typeface="Arial"/>
                <a:ea typeface="DejaVu Sans"/>
              </a:rPr>
              <a:t> = </a:t>
            </a: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2 </a:t>
            </a:r>
            <a:r>
              <a:rPr lang="tr-TR" sz="2800" spc="-1" strike="noStrike">
                <a:solidFill>
                  <a:srgbClr val="000000"/>
                </a:solidFill>
                <a:uFill>
                  <a:solidFill>
                    <a:srgbClr val="ffffff"/>
                  </a:solidFill>
                </a:uFill>
                <a:latin typeface="Arial"/>
                <a:ea typeface="DejaVu Sans"/>
              </a:rPr>
              <a:t> ve</a:t>
            </a:r>
            <a:r>
              <a:rPr lang="tr-TR" sz="2650" spc="-1" strike="noStrike">
                <a:solidFill>
                  <a:srgbClr val="000000"/>
                </a:solidFill>
                <a:uFill>
                  <a:solidFill>
                    <a:srgbClr val="ffffff"/>
                  </a:solidFill>
                </a:uFill>
                <a:latin typeface="Times New Roman"/>
                <a:ea typeface="DejaVu Sans"/>
              </a:rPr>
              <a:t> kritik açı da</a:t>
            </a:r>
            <a:r>
              <a:rPr lang="tr-TR" sz="2800" spc="-1" strike="noStrike">
                <a:solidFill>
                  <a:srgbClr val="000000"/>
                </a:solidFill>
                <a:uFill>
                  <a:solidFill>
                    <a:srgbClr val="ffffff"/>
                  </a:solidFill>
                </a:uFill>
                <a:latin typeface="Times New Roman"/>
                <a:ea typeface="DejaVu Sans"/>
              </a:rPr>
              <a:t> </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6"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Kritik Açı</a:t>
            </a:r>
            <a:endParaRPr/>
          </a:p>
        </p:txBody>
      </p:sp>
      <p:sp>
        <p:nvSpPr>
          <p:cNvPr id="67" name="TextShape 2"/>
          <p:cNvSpPr txBox="1"/>
          <p:nvPr/>
        </p:nvSpPr>
        <p:spPr>
          <a:xfrm>
            <a:off x="504000" y="176904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Elmas – hava sınırı için kritik açı nedir? (Kırılma ölçeği haritasını kullanarak hesaplayınız)</a:t>
            </a:r>
            <a:endParaRPr/>
          </a:p>
        </p:txBody>
      </p:sp>
      <p:sp>
        <p:nvSpPr>
          <p:cNvPr id="68" name="CustomShape 3"/>
          <p:cNvSpPr/>
          <p:nvPr/>
        </p:nvSpPr>
        <p:spPr>
          <a:xfrm>
            <a:off x="4613760" y="3129120"/>
            <a:ext cx="4871160" cy="4525560"/>
          </a:xfrm>
          <a:noFill/>
          <a:ln>
            <a:noFill/>
          </a:ln>
        </p:spPr>
        <p:style>
          <a:lnRef idx="0"/>
          <a:fillRef idx="0"/>
          <a:effectRef idx="0"/>
          <a:fontRef idx="minor"/>
        </p:style>
        <p:txBody>
          <a:bodyPr lIns="90000" rIns="90000" tIns="46800" bIns="46800"/>
          <a:p>
            <a:pPr algn="ctr">
              <a:lnSpc>
                <a:spcPct val="100000"/>
              </a:lnSpc>
            </a:pPr>
            <a:r>
              <a:rPr i="1" lang="tr-TR" sz="3200" spc="-1" strike="noStrike">
                <a:solidFill>
                  <a:srgbClr val="000000"/>
                </a:solidFill>
                <a:uFill>
                  <a:solidFill>
                    <a:srgbClr val="ffffff"/>
                  </a:solidFill>
                </a:uFill>
                <a:latin typeface="Symbol"/>
                <a:ea typeface="Symbol"/>
              </a:rPr>
              <a:t></a:t>
            </a:r>
            <a:r>
              <a:rPr lang="tr-TR" sz="3200" spc="-1" strike="noStrike" baseline="-25000">
                <a:solidFill>
                  <a:srgbClr val="000000"/>
                </a:solidFill>
                <a:uFill>
                  <a:solidFill>
                    <a:srgbClr val="ffffff"/>
                  </a:solidFill>
                </a:uFill>
                <a:latin typeface="Arial"/>
                <a:ea typeface="DejaVu Sans"/>
              </a:rPr>
              <a:t>c </a:t>
            </a:r>
            <a:r>
              <a:rPr lang="tr-TR" sz="3200" spc="-1" strike="noStrike">
                <a:solidFill>
                  <a:srgbClr val="000000"/>
                </a:solidFill>
                <a:uFill>
                  <a:solidFill>
                    <a:srgbClr val="ffffff"/>
                  </a:solidFill>
                </a:uFill>
                <a:latin typeface="Arial"/>
                <a:ea typeface="DejaVu Sans"/>
              </a:rPr>
              <a:t>=</a:t>
            </a:r>
            <a:r>
              <a:rPr lang="tr-TR" sz="3200" spc="-1" strike="noStrike" baseline="-25000">
                <a:solidFill>
                  <a:srgbClr val="000000"/>
                </a:solidFill>
                <a:uFill>
                  <a:solidFill>
                    <a:srgbClr val="ffffff"/>
                  </a:solidFill>
                </a:uFill>
                <a:latin typeface="Arial"/>
                <a:ea typeface="DejaVu Sans"/>
              </a:rPr>
              <a:t> </a:t>
            </a:r>
            <a:r>
              <a:rPr lang="tr-TR" sz="3200" spc="-1" strike="noStrike">
                <a:solidFill>
                  <a:srgbClr val="000000"/>
                </a:solidFill>
                <a:uFill>
                  <a:solidFill>
                    <a:srgbClr val="ffffff"/>
                  </a:solidFill>
                </a:uFill>
                <a:latin typeface="Arial"/>
                <a:ea typeface="DejaVu Sans"/>
              </a:rPr>
              <a:t>sin</a:t>
            </a:r>
            <a:r>
              <a:rPr lang="tr-TR" sz="3200" spc="-1" strike="noStrike" baseline="30000">
                <a:solidFill>
                  <a:srgbClr val="000000"/>
                </a:solidFill>
                <a:uFill>
                  <a:solidFill>
                    <a:srgbClr val="ffffff"/>
                  </a:solidFill>
                </a:uFill>
                <a:latin typeface="Arial"/>
                <a:ea typeface="DejaVu Sans"/>
              </a:rPr>
              <a:t>-1</a:t>
            </a:r>
            <a:r>
              <a:rPr lang="tr-TR" sz="1800" spc="-1" strike="noStrike">
                <a:solidFill>
                  <a:srgbClr val="000000"/>
                </a:solidFill>
                <a:uFill>
                  <a:solidFill>
                    <a:srgbClr val="ffffff"/>
                  </a:solidFill>
                </a:uFill>
                <a:latin typeface="Arial"/>
                <a:ea typeface="DejaVu Sans"/>
              </a:rPr>
              <a:t> </a:t>
            </a:r>
            <a:r>
              <a:rPr lang="tr-TR" sz="3200" spc="-1" strike="noStrike">
                <a:solidFill>
                  <a:srgbClr val="000000"/>
                </a:solidFill>
                <a:uFill>
                  <a:solidFill>
                    <a:srgbClr val="ffffff"/>
                  </a:solidFill>
                </a:uFill>
                <a:latin typeface="Arial"/>
                <a:ea typeface="DejaVu Sans"/>
              </a:rPr>
              <a:t>(</a:t>
            </a:r>
            <a:r>
              <a:rPr i="1" lang="tr-TR" sz="3200" spc="-1" strike="noStrike">
                <a:solidFill>
                  <a:srgbClr val="000000"/>
                </a:solidFill>
                <a:uFill>
                  <a:solidFill>
                    <a:srgbClr val="ffffff"/>
                  </a:solidFill>
                </a:uFill>
                <a:latin typeface="Arial"/>
                <a:ea typeface="DejaVu Sans"/>
              </a:rPr>
              <a:t>n</a:t>
            </a:r>
            <a:r>
              <a:rPr lang="tr-TR" sz="3200" spc="-1" strike="noStrike" baseline="-25000">
                <a:solidFill>
                  <a:srgbClr val="000000"/>
                </a:solidFill>
                <a:uFill>
                  <a:solidFill>
                    <a:srgbClr val="ffffff"/>
                  </a:solidFill>
                </a:uFill>
                <a:latin typeface="Arial"/>
                <a:ea typeface="DejaVu Sans"/>
              </a:rPr>
              <a:t>r </a:t>
            </a:r>
            <a:r>
              <a:rPr lang="tr-TR" sz="3200" spc="-1" strike="noStrike">
                <a:solidFill>
                  <a:srgbClr val="000000"/>
                </a:solidFill>
                <a:uFill>
                  <a:solidFill>
                    <a:srgbClr val="ffffff"/>
                  </a:solidFill>
                </a:uFill>
                <a:latin typeface="Arial"/>
                <a:ea typeface="DejaVu Sans"/>
              </a:rPr>
              <a:t>/</a:t>
            </a:r>
            <a:r>
              <a:rPr lang="tr-TR" sz="1800" spc="-1" strike="noStrike">
                <a:solidFill>
                  <a:srgbClr val="000000"/>
                </a:solidFill>
                <a:uFill>
                  <a:solidFill>
                    <a:srgbClr val="ffffff"/>
                  </a:solidFill>
                </a:uFill>
                <a:latin typeface="Arial"/>
                <a:ea typeface="DejaVu Sans"/>
              </a:rPr>
              <a:t> </a:t>
            </a:r>
            <a:r>
              <a:rPr i="1" lang="tr-TR" sz="3200" spc="-1" strike="noStrike">
                <a:solidFill>
                  <a:srgbClr val="000000"/>
                </a:solidFill>
                <a:uFill>
                  <a:solidFill>
                    <a:srgbClr val="ffffff"/>
                  </a:solidFill>
                </a:uFill>
                <a:latin typeface="Arial"/>
                <a:ea typeface="DejaVu Sans"/>
              </a:rPr>
              <a:t>n</a:t>
            </a:r>
            <a:r>
              <a:rPr lang="tr-TR" sz="3200" spc="-1" strike="noStrike" baseline="-25000">
                <a:solidFill>
                  <a:srgbClr val="000000"/>
                </a:solidFill>
                <a:uFill>
                  <a:solidFill>
                    <a:srgbClr val="ffffff"/>
                  </a:solidFill>
                </a:uFill>
                <a:latin typeface="Arial"/>
                <a:ea typeface="DejaVu Sans"/>
              </a:rPr>
              <a:t>i</a:t>
            </a:r>
            <a:r>
              <a:rPr lang="tr-TR" sz="3200" spc="-1" strike="noStrike">
                <a:solidFill>
                  <a:srgbClr val="000000"/>
                </a:solidFill>
                <a:uFill>
                  <a:solidFill>
                    <a:srgbClr val="ffffff"/>
                  </a:solidFill>
                </a:uFill>
                <a:latin typeface="Arial"/>
                <a:ea typeface="DejaVu Sans"/>
              </a:rPr>
              <a:t>) </a:t>
            </a:r>
            <a:endParaRPr/>
          </a:p>
          <a:p>
            <a:pPr algn="ctr">
              <a:lnSpc>
                <a:spcPct val="100000"/>
              </a:lnSpc>
            </a:pPr>
            <a:r>
              <a:rPr lang="tr-TR" sz="3200" spc="-1" strike="noStrike">
                <a:solidFill>
                  <a:srgbClr val="000000"/>
                </a:solidFill>
                <a:uFill>
                  <a:solidFill>
                    <a:srgbClr val="ffffff"/>
                  </a:solidFill>
                </a:uFill>
                <a:latin typeface="Arial"/>
                <a:ea typeface="DejaVu Sans"/>
              </a:rPr>
              <a:t>= sin</a:t>
            </a:r>
            <a:r>
              <a:rPr lang="tr-TR" sz="3200" spc="-1" strike="noStrike" baseline="30000">
                <a:solidFill>
                  <a:srgbClr val="000000"/>
                </a:solidFill>
                <a:uFill>
                  <a:solidFill>
                    <a:srgbClr val="ffffff"/>
                  </a:solidFill>
                </a:uFill>
                <a:latin typeface="Arial"/>
                <a:ea typeface="DejaVu Sans"/>
              </a:rPr>
              <a:t>-1</a:t>
            </a:r>
            <a:r>
              <a:rPr lang="tr-TR" sz="1800" spc="-1" strike="noStrike">
                <a:solidFill>
                  <a:srgbClr val="000000"/>
                </a:solidFill>
                <a:uFill>
                  <a:solidFill>
                    <a:srgbClr val="ffffff"/>
                  </a:solidFill>
                </a:uFill>
                <a:latin typeface="Arial"/>
                <a:ea typeface="DejaVu Sans"/>
              </a:rPr>
              <a:t> </a:t>
            </a:r>
            <a:r>
              <a:rPr lang="tr-TR" sz="3200" spc="-1" strike="noStrike">
                <a:solidFill>
                  <a:srgbClr val="000000"/>
                </a:solidFill>
                <a:uFill>
                  <a:solidFill>
                    <a:srgbClr val="ffffff"/>
                  </a:solidFill>
                </a:uFill>
                <a:latin typeface="Arial"/>
                <a:ea typeface="DejaVu Sans"/>
              </a:rPr>
              <a:t>(1</a:t>
            </a:r>
            <a:r>
              <a:rPr lang="tr-TR" sz="2000" spc="-1" strike="noStrike">
                <a:solidFill>
                  <a:srgbClr val="000000"/>
                </a:solidFill>
                <a:uFill>
                  <a:solidFill>
                    <a:srgbClr val="ffffff"/>
                  </a:solidFill>
                </a:uFill>
                <a:latin typeface="Arial"/>
                <a:ea typeface="DejaVu Sans"/>
              </a:rPr>
              <a:t> </a:t>
            </a:r>
            <a:r>
              <a:rPr lang="tr-TR" sz="3200" spc="-1" strike="noStrike">
                <a:solidFill>
                  <a:srgbClr val="000000"/>
                </a:solidFill>
                <a:uFill>
                  <a:solidFill>
                    <a:srgbClr val="ffffff"/>
                  </a:solidFill>
                </a:uFill>
                <a:latin typeface="Arial"/>
                <a:ea typeface="DejaVu Sans"/>
              </a:rPr>
              <a:t>/</a:t>
            </a:r>
            <a:r>
              <a:rPr lang="tr-TR" sz="2000" spc="-1" strike="noStrike">
                <a:solidFill>
                  <a:srgbClr val="000000"/>
                </a:solidFill>
                <a:uFill>
                  <a:solidFill>
                    <a:srgbClr val="ffffff"/>
                  </a:solidFill>
                </a:uFill>
                <a:latin typeface="Arial"/>
                <a:ea typeface="DejaVu Sans"/>
              </a:rPr>
              <a:t> </a:t>
            </a:r>
            <a:r>
              <a:rPr lang="tr-TR" sz="3200" spc="-1" strike="noStrike">
                <a:solidFill>
                  <a:srgbClr val="000000"/>
                </a:solidFill>
                <a:uFill>
                  <a:solidFill>
                    <a:srgbClr val="ffffff"/>
                  </a:solidFill>
                </a:uFill>
                <a:latin typeface="Arial"/>
                <a:ea typeface="DejaVu Sans"/>
              </a:rPr>
              <a:t>2.42) </a:t>
            </a:r>
            <a:endParaRPr/>
          </a:p>
          <a:p>
            <a:pPr algn="ctr">
              <a:lnSpc>
                <a:spcPct val="100000"/>
              </a:lnSpc>
            </a:pPr>
            <a:r>
              <a:rPr lang="tr-TR" sz="3200" spc="-1" strike="noStrike">
                <a:solidFill>
                  <a:srgbClr val="000000"/>
                </a:solidFill>
                <a:uFill>
                  <a:solidFill>
                    <a:srgbClr val="ffffff"/>
                  </a:solidFill>
                </a:uFill>
                <a:latin typeface="Arial"/>
                <a:ea typeface="DejaVu Sans"/>
              </a:rPr>
              <a:t> </a:t>
            </a:r>
            <a:r>
              <a:rPr lang="tr-TR" sz="3200" spc="-1" strike="noStrike">
                <a:solidFill>
                  <a:srgbClr val="cc0000"/>
                </a:solidFill>
                <a:uFill>
                  <a:solidFill>
                    <a:srgbClr val="ffffff"/>
                  </a:solidFill>
                </a:uFill>
                <a:latin typeface="Arial"/>
                <a:ea typeface="DejaVu Sans"/>
              </a:rPr>
              <a:t>=</a:t>
            </a:r>
            <a:r>
              <a:rPr lang="tr-TR" sz="3200" spc="-1" strike="noStrike">
                <a:solidFill>
                  <a:srgbClr val="000000"/>
                </a:solidFill>
                <a:uFill>
                  <a:solidFill>
                    <a:srgbClr val="ffffff"/>
                  </a:solidFill>
                </a:uFill>
                <a:latin typeface="Arial"/>
                <a:ea typeface="DejaVu Sans"/>
              </a:rPr>
              <a:t> </a:t>
            </a:r>
            <a:r>
              <a:rPr lang="tr-TR" sz="3200" spc="-1" strike="noStrike">
                <a:solidFill>
                  <a:srgbClr val="ff0000"/>
                </a:solidFill>
                <a:uFill>
                  <a:solidFill>
                    <a:srgbClr val="ffffff"/>
                  </a:solidFill>
                </a:uFill>
                <a:latin typeface="Arial"/>
                <a:ea typeface="DejaVu Sans"/>
              </a:rPr>
              <a:t>24.4</a:t>
            </a:r>
            <a:r>
              <a:rPr lang="tr-TR" sz="3200" spc="-1" strike="noStrike">
                <a:solidFill>
                  <a:srgbClr val="ff0000"/>
                </a:solidFill>
                <a:uFill>
                  <a:solidFill>
                    <a:srgbClr val="ffffff"/>
                  </a:solidFill>
                </a:uFill>
                <a:latin typeface="Symbol"/>
                <a:ea typeface="Symbol"/>
              </a:rPr>
              <a:t></a:t>
            </a:r>
            <a:endParaRPr/>
          </a:p>
          <a:p>
            <a:pPr algn="ctr">
              <a:lnSpc>
                <a:spcPct val="100000"/>
              </a:lnSpc>
            </a:pPr>
            <a:r>
              <a:rPr lang="tr-TR" sz="2650" spc="-1" strike="noStrike">
                <a:solidFill>
                  <a:srgbClr val="000000"/>
                </a:solidFill>
                <a:uFill>
                  <a:solidFill>
                    <a:srgbClr val="ffffff"/>
                  </a:solidFill>
                </a:uFill>
                <a:latin typeface="Arial"/>
                <a:ea typeface="DejaVu Sans"/>
              </a:rPr>
              <a:t>Bu açıdan daha büyük açıyla gelen ışınlar elmas içinde yansıyacaklardır.</a:t>
            </a:r>
            <a:endParaRPr/>
          </a:p>
          <a:p>
            <a:pPr>
              <a:lnSpc>
                <a:spcPct val="100000"/>
              </a:lnSpc>
            </a:pPr>
            <a:r>
              <a:rPr lang="tr-TR" sz="2650" spc="-1" strike="noStrike">
                <a:solidFill>
                  <a:srgbClr val="000000"/>
                </a:solidFill>
                <a:uFill>
                  <a:solidFill>
                    <a:srgbClr val="ffffff"/>
                  </a:solidFill>
                </a:uFill>
                <a:latin typeface="Arial"/>
                <a:ea typeface="DejaVu Sans"/>
              </a:rPr>
              <a:t> </a:t>
            </a:r>
            <a:endParaRPr/>
          </a:p>
        </p:txBody>
      </p:sp>
      <p:sp>
        <p:nvSpPr>
          <p:cNvPr id="69" name="Line 4"/>
          <p:cNvSpPr/>
          <p:nvPr/>
        </p:nvSpPr>
        <p:spPr>
          <a:xfrm>
            <a:off x="749880" y="3969000"/>
            <a:ext cx="3359880" cy="0"/>
          </a:xfrm>
          <a:prstGeom prst="line">
            <a:avLst/>
          </a:prstGeom>
          <a:ln w="28440">
            <a:solidFill>
              <a:srgbClr val="000000"/>
            </a:solidFill>
            <a:miter/>
          </a:ln>
        </p:spPr>
        <p:style>
          <a:lnRef idx="0"/>
          <a:fillRef idx="0"/>
          <a:effectRef idx="0"/>
          <a:fontRef idx="minor"/>
        </p:style>
      </p:sp>
      <p:sp>
        <p:nvSpPr>
          <p:cNvPr id="70" name="Line 5"/>
          <p:cNvSpPr/>
          <p:nvPr/>
        </p:nvSpPr>
        <p:spPr>
          <a:xfrm flipH="1">
            <a:off x="1170000" y="3969000"/>
            <a:ext cx="1008000" cy="1091880"/>
          </a:xfrm>
          <a:prstGeom prst="line">
            <a:avLst/>
          </a:prstGeom>
          <a:ln w="28440">
            <a:solidFill>
              <a:srgbClr val="ff0000"/>
            </a:solidFill>
            <a:miter/>
          </a:ln>
        </p:spPr>
        <p:style>
          <a:lnRef idx="0"/>
          <a:fillRef idx="0"/>
          <a:effectRef idx="0"/>
          <a:fontRef idx="minor"/>
        </p:style>
      </p:sp>
      <p:sp>
        <p:nvSpPr>
          <p:cNvPr id="71" name="Line 6"/>
          <p:cNvSpPr/>
          <p:nvPr/>
        </p:nvSpPr>
        <p:spPr>
          <a:xfrm flipV="1">
            <a:off x="2177640" y="3128760"/>
            <a:ext cx="0" cy="1764000"/>
          </a:xfrm>
          <a:prstGeom prst="line">
            <a:avLst/>
          </a:prstGeom>
          <a:ln cap="rnd" w="28440">
            <a:solidFill>
              <a:srgbClr val="000000"/>
            </a:solidFill>
            <a:custDash>
              <a:ds d="400000" sp="300000"/>
            </a:custDash>
            <a:miter/>
          </a:ln>
        </p:spPr>
        <p:style>
          <a:lnRef idx="0"/>
          <a:fillRef idx="0"/>
          <a:effectRef idx="0"/>
          <a:fontRef idx="minor"/>
        </p:style>
      </p:sp>
      <p:sp>
        <p:nvSpPr>
          <p:cNvPr id="72" name="Line 7"/>
          <p:cNvSpPr/>
          <p:nvPr/>
        </p:nvSpPr>
        <p:spPr>
          <a:xfrm>
            <a:off x="2177640" y="3969000"/>
            <a:ext cx="1344240" cy="0"/>
          </a:xfrm>
          <a:prstGeom prst="line">
            <a:avLst/>
          </a:prstGeom>
          <a:ln w="28440">
            <a:solidFill>
              <a:srgbClr val="ff0000"/>
            </a:solidFill>
            <a:miter/>
            <a:tailEnd len="med" type="triangle" w="med"/>
          </a:ln>
        </p:spPr>
        <p:style>
          <a:lnRef idx="0"/>
          <a:fillRef idx="0"/>
          <a:effectRef idx="0"/>
          <a:fontRef idx="minor"/>
        </p:style>
      </p:sp>
      <p:sp>
        <p:nvSpPr>
          <p:cNvPr id="73" name="CustomShape 8"/>
          <p:cNvSpPr/>
          <p:nvPr/>
        </p:nvSpPr>
        <p:spPr>
          <a:xfrm>
            <a:off x="1674000" y="4389480"/>
            <a:ext cx="1007280" cy="55152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Symbol"/>
                <a:ea typeface="Symbol"/>
              </a:rPr>
              <a:t></a:t>
            </a:r>
            <a:r>
              <a:rPr lang="tr-TR" sz="2650" spc="-1" strike="noStrike" baseline="-25000">
                <a:solidFill>
                  <a:srgbClr val="000000"/>
                </a:solidFill>
                <a:uFill>
                  <a:solidFill>
                    <a:srgbClr val="ffffff"/>
                  </a:solidFill>
                </a:uFill>
                <a:latin typeface="Arial"/>
                <a:ea typeface="DejaVu Sans"/>
              </a:rPr>
              <a:t>c</a:t>
            </a:r>
            <a:endParaRPr/>
          </a:p>
        </p:txBody>
      </p:sp>
      <p:sp>
        <p:nvSpPr>
          <p:cNvPr id="74" name="CustomShape 9"/>
          <p:cNvSpPr/>
          <p:nvPr/>
        </p:nvSpPr>
        <p:spPr>
          <a:xfrm>
            <a:off x="750240" y="3381120"/>
            <a:ext cx="923040" cy="49608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hava</a:t>
            </a:r>
            <a:endParaRPr/>
          </a:p>
        </p:txBody>
      </p:sp>
      <p:sp>
        <p:nvSpPr>
          <p:cNvPr id="75" name="CustomShape 10"/>
          <p:cNvSpPr/>
          <p:nvPr/>
        </p:nvSpPr>
        <p:spPr>
          <a:xfrm>
            <a:off x="162000" y="3969000"/>
            <a:ext cx="1511280" cy="496080"/>
          </a:xfrm>
          <a:noFill/>
          <a:ln>
            <a:noFill/>
          </a:ln>
        </p:spPr>
        <p:style>
          <a:lnRef idx="0"/>
          <a:fillRef idx="0"/>
          <a:effectRef idx="0"/>
          <a:fontRef idx="minor"/>
        </p:style>
        <p:txBody>
          <a:bodyPr lIns="90000" rIns="90000" tIns="46800" bIns="46800"/>
          <a:p>
            <a:pPr>
              <a:lnSpc>
                <a:spcPct val="100000"/>
              </a:lnSpc>
            </a:pPr>
            <a:r>
              <a:rPr i="1" lang="tr-TR" sz="2650" spc="-1" strike="noStrike">
                <a:solidFill>
                  <a:srgbClr val="000000"/>
                </a:solidFill>
                <a:uFill>
                  <a:solidFill>
                    <a:srgbClr val="ffffff"/>
                  </a:solidFill>
                </a:uFill>
                <a:latin typeface="Arial"/>
                <a:ea typeface="DejaVu Sans"/>
              </a:rPr>
              <a:t>    </a:t>
            </a:r>
            <a:r>
              <a:rPr i="1" lang="tr-TR" sz="2650" spc="-1" strike="noStrike">
                <a:solidFill>
                  <a:srgbClr val="000000"/>
                </a:solidFill>
                <a:uFill>
                  <a:solidFill>
                    <a:srgbClr val="ffffff"/>
                  </a:solidFill>
                </a:uFill>
                <a:latin typeface="Arial"/>
                <a:ea typeface="DejaVu Sans"/>
              </a:rPr>
              <a:t>elmas</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6"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a:t>
            </a:r>
            <a:endParaRPr/>
          </a:p>
        </p:txBody>
      </p:sp>
      <p:sp>
        <p:nvSpPr>
          <p:cNvPr id="77" name="TextShape 2"/>
          <p:cNvSpPr txBox="1"/>
          <p:nvPr/>
        </p:nvSpPr>
        <p:spPr>
          <a:xfrm>
            <a:off x="504000" y="176904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Optik yoğun bir ortamdaki ışık daha az yoğun ortamda geçerken eğer gelme açısı kritik açıdan daha büyükse tam yansıma oluşur. Bu durumda kırılma olmaz sadece yansıma oluşur.</a:t>
            </a:r>
            <a:endParaRPr/>
          </a:p>
        </p:txBody>
      </p:sp>
      <p:sp>
        <p:nvSpPr>
          <p:cNvPr id="78" name="Line 3"/>
          <p:cNvSpPr/>
          <p:nvPr/>
        </p:nvSpPr>
        <p:spPr>
          <a:xfrm>
            <a:off x="2305080" y="4679640"/>
            <a:ext cx="2856240" cy="0"/>
          </a:xfrm>
          <a:prstGeom prst="line">
            <a:avLst/>
          </a:prstGeom>
          <a:ln w="9360">
            <a:solidFill>
              <a:srgbClr val="000000"/>
            </a:solidFill>
            <a:miter/>
          </a:ln>
        </p:spPr>
        <p:style>
          <a:lnRef idx="0"/>
          <a:fillRef idx="0"/>
          <a:effectRef idx="0"/>
          <a:fontRef idx="minor"/>
        </p:style>
      </p:sp>
      <p:sp>
        <p:nvSpPr>
          <p:cNvPr id="79" name="Line 4"/>
          <p:cNvSpPr/>
          <p:nvPr/>
        </p:nvSpPr>
        <p:spPr>
          <a:xfrm flipV="1">
            <a:off x="3733200" y="4007880"/>
            <a:ext cx="0" cy="1512000"/>
          </a:xfrm>
          <a:prstGeom prst="line">
            <a:avLst/>
          </a:prstGeom>
          <a:ln cap="rnd" w="28440">
            <a:solidFill>
              <a:srgbClr val="000000"/>
            </a:solidFill>
            <a:custDash>
              <a:ds d="100000" sp="100000"/>
            </a:custDash>
            <a:miter/>
          </a:ln>
        </p:spPr>
        <p:style>
          <a:lnRef idx="0"/>
          <a:fillRef idx="0"/>
          <a:effectRef idx="0"/>
          <a:fontRef idx="minor"/>
        </p:style>
      </p:sp>
      <p:sp>
        <p:nvSpPr>
          <p:cNvPr id="80" name="Line 5"/>
          <p:cNvSpPr/>
          <p:nvPr/>
        </p:nvSpPr>
        <p:spPr>
          <a:xfrm flipH="1">
            <a:off x="2809440" y="4680000"/>
            <a:ext cx="923760" cy="587880"/>
          </a:xfrm>
          <a:prstGeom prst="line">
            <a:avLst/>
          </a:prstGeom>
          <a:ln w="28440">
            <a:solidFill>
              <a:srgbClr val="ff0000"/>
            </a:solidFill>
            <a:miter/>
          </a:ln>
        </p:spPr>
        <p:style>
          <a:lnRef idx="0"/>
          <a:fillRef idx="0"/>
          <a:effectRef idx="0"/>
          <a:fontRef idx="minor"/>
        </p:style>
      </p:sp>
      <p:sp>
        <p:nvSpPr>
          <p:cNvPr id="81" name="Line 6"/>
          <p:cNvSpPr/>
          <p:nvPr/>
        </p:nvSpPr>
        <p:spPr>
          <a:xfrm>
            <a:off x="3733200" y="4680000"/>
            <a:ext cx="840240" cy="588240"/>
          </a:xfrm>
          <a:prstGeom prst="line">
            <a:avLst/>
          </a:prstGeom>
          <a:ln w="9360">
            <a:solidFill>
              <a:srgbClr val="000000"/>
            </a:solidFill>
            <a:miter/>
          </a:ln>
        </p:spPr>
        <p:style>
          <a:lnRef idx="0"/>
          <a:fillRef idx="0"/>
          <a:effectRef idx="0"/>
          <a:fontRef idx="minor"/>
        </p:style>
      </p:sp>
      <p:sp>
        <p:nvSpPr>
          <p:cNvPr id="82" name="CustomShape 7"/>
          <p:cNvSpPr/>
          <p:nvPr/>
        </p:nvSpPr>
        <p:spPr>
          <a:xfrm>
            <a:off x="2221200" y="4092120"/>
            <a:ext cx="671760" cy="57888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1</a:t>
            </a:r>
            <a:endParaRPr/>
          </a:p>
        </p:txBody>
      </p:sp>
      <p:sp>
        <p:nvSpPr>
          <p:cNvPr id="83" name="CustomShape 8"/>
          <p:cNvSpPr/>
          <p:nvPr/>
        </p:nvSpPr>
        <p:spPr>
          <a:xfrm>
            <a:off x="2221200" y="4680000"/>
            <a:ext cx="587520" cy="57888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00"/>
                </a:solidFill>
                <a:uFill>
                  <a:solidFill>
                    <a:srgbClr val="ffffff"/>
                  </a:solidFill>
                </a:uFill>
                <a:latin typeface="Arial"/>
                <a:ea typeface="DejaVu Sans"/>
              </a:rPr>
              <a:t>n</a:t>
            </a:r>
            <a:r>
              <a:rPr lang="tr-TR" sz="2800" spc="-1" strike="noStrike" baseline="-25000">
                <a:solidFill>
                  <a:srgbClr val="000000"/>
                </a:solidFill>
                <a:uFill>
                  <a:solidFill>
                    <a:srgbClr val="ffffff"/>
                  </a:solidFill>
                </a:uFill>
                <a:latin typeface="Arial"/>
                <a:ea typeface="DejaVu Sans"/>
              </a:rPr>
              <a:t>2</a:t>
            </a:r>
            <a:endParaRPr/>
          </a:p>
        </p:txBody>
      </p:sp>
      <p:sp>
        <p:nvSpPr>
          <p:cNvPr id="84" name="Line 9"/>
          <p:cNvSpPr/>
          <p:nvPr/>
        </p:nvSpPr>
        <p:spPr>
          <a:xfrm>
            <a:off x="3733200" y="4680000"/>
            <a:ext cx="839880" cy="587880"/>
          </a:xfrm>
          <a:prstGeom prst="line">
            <a:avLst/>
          </a:prstGeom>
          <a:ln w="28440">
            <a:solidFill>
              <a:srgbClr val="ff0000"/>
            </a:solidFill>
            <a:miter/>
            <a:tailEnd len="med" type="triangle" w="med"/>
          </a:ln>
        </p:spPr>
        <p:style>
          <a:lnRef idx="0"/>
          <a:fillRef idx="0"/>
          <a:effectRef idx="0"/>
          <a:fontRef idx="minor"/>
        </p:style>
      </p:sp>
      <p:sp>
        <p:nvSpPr>
          <p:cNvPr id="85" name="Line 10"/>
          <p:cNvSpPr/>
          <p:nvPr/>
        </p:nvSpPr>
        <p:spPr>
          <a:xfrm flipV="1">
            <a:off x="2809440" y="4848120"/>
            <a:ext cx="671760" cy="419760"/>
          </a:xfrm>
          <a:prstGeom prst="line">
            <a:avLst/>
          </a:prstGeom>
          <a:ln w="28440">
            <a:solidFill>
              <a:srgbClr val="ff0000"/>
            </a:solidFill>
            <a:miter/>
            <a:tailEnd len="med" type="triangle" w="med"/>
          </a:ln>
        </p:spPr>
        <p:style>
          <a:lnRef idx="0"/>
          <a:fillRef idx="0"/>
          <a:effectRef idx="0"/>
          <a:fontRef idx="minor"/>
        </p:style>
      </p:sp>
      <p:sp>
        <p:nvSpPr>
          <p:cNvPr id="86" name="CustomShape 11"/>
          <p:cNvSpPr/>
          <p:nvPr/>
        </p:nvSpPr>
        <p:spPr>
          <a:xfrm>
            <a:off x="5749200" y="4848120"/>
            <a:ext cx="1427760" cy="57888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99"/>
                </a:solidFill>
                <a:uFill>
                  <a:solidFill>
                    <a:srgbClr val="ffffff"/>
                  </a:solidFill>
                </a:uFill>
                <a:latin typeface="Symbol"/>
                <a:ea typeface="Symbol"/>
              </a:rPr>
              <a:t></a:t>
            </a:r>
            <a:r>
              <a:rPr i="1" lang="tr-TR" sz="2800" spc="-1" strike="noStrike">
                <a:solidFill>
                  <a:srgbClr val="000099"/>
                </a:solidFill>
                <a:uFill>
                  <a:solidFill>
                    <a:srgbClr val="ffffff"/>
                  </a:solidFill>
                </a:uFill>
                <a:latin typeface="Arial"/>
                <a:ea typeface="DejaVu Sans"/>
              </a:rPr>
              <a:t>  </a:t>
            </a:r>
            <a:r>
              <a:rPr i="1" lang="tr-TR" sz="2800" spc="-1" strike="noStrike">
                <a:solidFill>
                  <a:srgbClr val="000099"/>
                </a:solidFill>
                <a:uFill>
                  <a:solidFill>
                    <a:srgbClr val="ffffff"/>
                  </a:solidFill>
                </a:uFill>
                <a:latin typeface="Arial"/>
                <a:ea typeface="DejaVu Sans"/>
              </a:rPr>
              <a:t>&gt; </a:t>
            </a:r>
            <a:r>
              <a:rPr i="1" lang="tr-TR" sz="2800" spc="-1" strike="noStrike">
                <a:solidFill>
                  <a:srgbClr val="000099"/>
                </a:solidFill>
                <a:uFill>
                  <a:solidFill>
                    <a:srgbClr val="ffffff"/>
                  </a:solidFill>
                </a:uFill>
                <a:latin typeface="Symbol"/>
                <a:ea typeface="Symbol"/>
              </a:rPr>
              <a:t></a:t>
            </a:r>
            <a:r>
              <a:rPr lang="tr-TR" sz="2800" spc="-1" strike="noStrike" baseline="-25000">
                <a:solidFill>
                  <a:srgbClr val="000099"/>
                </a:solidFill>
                <a:uFill>
                  <a:solidFill>
                    <a:srgbClr val="ffffff"/>
                  </a:solidFill>
                </a:uFill>
                <a:latin typeface="Arial"/>
                <a:ea typeface="DejaVu Sans"/>
              </a:rPr>
              <a:t>c</a:t>
            </a:r>
            <a:endParaRPr/>
          </a:p>
        </p:txBody>
      </p:sp>
      <p:sp>
        <p:nvSpPr>
          <p:cNvPr id="87" name="CustomShape 12"/>
          <p:cNvSpPr/>
          <p:nvPr/>
        </p:nvSpPr>
        <p:spPr>
          <a:xfrm>
            <a:off x="3229200" y="4848120"/>
            <a:ext cx="1007280" cy="51984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00"/>
                </a:solidFill>
                <a:uFill>
                  <a:solidFill>
                    <a:srgbClr val="ffffff"/>
                  </a:solidFill>
                </a:uFill>
                <a:latin typeface="Symbol"/>
                <a:ea typeface="Symbol"/>
              </a:rPr>
              <a:t></a:t>
            </a:r>
            <a:endParaRPr/>
          </a:p>
        </p:txBody>
      </p:sp>
      <p:sp>
        <p:nvSpPr>
          <p:cNvPr id="88" name="CustomShape 13"/>
          <p:cNvSpPr/>
          <p:nvPr/>
        </p:nvSpPr>
        <p:spPr>
          <a:xfrm>
            <a:off x="6505200" y="4176000"/>
            <a:ext cx="671760" cy="57888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99"/>
                </a:solidFill>
                <a:uFill>
                  <a:solidFill>
                    <a:srgbClr val="ffffff"/>
                  </a:solidFill>
                </a:uFill>
                <a:latin typeface="Arial"/>
                <a:ea typeface="DejaVu Sans"/>
              </a:rPr>
              <a:t>n</a:t>
            </a:r>
            <a:r>
              <a:rPr lang="tr-TR" sz="2800" spc="-1" strike="noStrike" baseline="-25000">
                <a:solidFill>
                  <a:srgbClr val="000099"/>
                </a:solidFill>
                <a:uFill>
                  <a:solidFill>
                    <a:srgbClr val="ffffff"/>
                  </a:solidFill>
                </a:uFill>
                <a:latin typeface="Arial"/>
                <a:ea typeface="DejaVu Sans"/>
              </a:rPr>
              <a:t>1</a:t>
            </a:r>
            <a:endParaRPr/>
          </a:p>
        </p:txBody>
      </p:sp>
      <p:sp>
        <p:nvSpPr>
          <p:cNvPr id="89" name="CustomShape 14"/>
          <p:cNvSpPr/>
          <p:nvPr/>
        </p:nvSpPr>
        <p:spPr>
          <a:xfrm>
            <a:off x="5749200" y="4176000"/>
            <a:ext cx="1007280" cy="578880"/>
          </a:xfrm>
          <a:noFill/>
          <a:ln>
            <a:noFill/>
          </a:ln>
        </p:spPr>
        <p:style>
          <a:lnRef idx="0"/>
          <a:fillRef idx="0"/>
          <a:effectRef idx="0"/>
          <a:fontRef idx="minor"/>
        </p:style>
        <p:txBody>
          <a:bodyPr lIns="90000" rIns="90000" tIns="46800" bIns="46800"/>
          <a:p>
            <a:pPr>
              <a:lnSpc>
                <a:spcPct val="100000"/>
              </a:lnSpc>
            </a:pPr>
            <a:r>
              <a:rPr i="1" lang="tr-TR" sz="2800" spc="-1" strike="noStrike">
                <a:solidFill>
                  <a:srgbClr val="000099"/>
                </a:solidFill>
                <a:uFill>
                  <a:solidFill>
                    <a:srgbClr val="ffffff"/>
                  </a:solidFill>
                </a:uFill>
                <a:latin typeface="Arial"/>
                <a:ea typeface="DejaVu Sans"/>
              </a:rPr>
              <a:t>n</a:t>
            </a:r>
            <a:r>
              <a:rPr lang="tr-TR" sz="2800" spc="-1" strike="noStrike" baseline="-25000">
                <a:solidFill>
                  <a:srgbClr val="000099"/>
                </a:solidFill>
                <a:uFill>
                  <a:solidFill>
                    <a:srgbClr val="ffffff"/>
                  </a:solidFill>
                </a:uFill>
                <a:latin typeface="Arial"/>
                <a:ea typeface="DejaVu Sans"/>
              </a:rPr>
              <a:t>2  </a:t>
            </a:r>
            <a:r>
              <a:rPr lang="tr-TR" sz="2800" spc="-1" strike="noStrike">
                <a:solidFill>
                  <a:srgbClr val="000099"/>
                </a:solidFill>
                <a:uFill>
                  <a:solidFill>
                    <a:srgbClr val="ffffff"/>
                  </a:solidFill>
                </a:uFill>
                <a:latin typeface="Arial"/>
                <a:ea typeface="DejaVu Sans"/>
              </a:rPr>
              <a:t>&gt;</a:t>
            </a:r>
            <a:endParaRPr/>
          </a:p>
        </p:txBody>
      </p:sp>
      <p:sp>
        <p:nvSpPr>
          <p:cNvPr id="90" name="TextShape 15"/>
          <p:cNvSpPr txBox="1"/>
          <p:nvPr/>
        </p:nvSpPr>
        <p:spPr>
          <a:xfrm>
            <a:off x="1008000" y="6153480"/>
            <a:ext cx="8712000" cy="346320"/>
          </a:xfrm>
          <a:prstGeom prst="rect">
            <a:avLst/>
          </a:prstGeom>
          <a:noFill/>
          <a:ln>
            <a:noFill/>
          </a:ln>
        </p:spPr>
        <p:txBody>
          <a:bodyPr lIns="90000" rIns="90000" tIns="45000" bIns="45000"/>
          <a:p>
            <a:r>
              <a:rPr lang="tr-TR" sz="1800" spc="-1">
                <a:latin typeface="Arial"/>
              </a:rPr>
              <a:t>Tam yansıma optikte çok farklı alanlarda kullanıma sahiptir. Örneğin fiber optik.</a:t>
            </a:r>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1"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 Fiber Optik</a:t>
            </a:r>
            <a:endParaRPr/>
          </a:p>
        </p:txBody>
      </p:sp>
      <p:sp>
        <p:nvSpPr>
          <p:cNvPr id="92" name="TextShape 2"/>
          <p:cNvSpPr txBox="1"/>
          <p:nvPr/>
        </p:nvSpPr>
        <p:spPr>
          <a:xfrm>
            <a:off x="504000" y="1769040"/>
            <a:ext cx="4464000" cy="507096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Bunlar genelde saf camdan ve çok sık uzun liflerden oluşur. Oldukça incedirler, neredeyse bir insan saçı kalınlığında. Yüzlerce veya binlercesi birleştirerek ışığı çok uzak mesafalere taşınmasına yardım eder. Üç ana bölümden oluşur.</a:t>
            </a:r>
            <a:endParaRPr/>
          </a:p>
          <a:p>
            <a:pPr marL="432000" indent="-324000">
              <a:buClr>
                <a:srgbClr val="ffffff"/>
              </a:buClr>
              <a:buSzPct val="45000"/>
              <a:buFont typeface="Wingdings" charset="2"/>
              <a:buChar char=""/>
            </a:pPr>
            <a:r>
              <a:rPr lang="tr-TR" sz="3200" spc="-1">
                <a:latin typeface="Arial"/>
              </a:rPr>
              <a:t>Çekirdek (Core): Işığın taşındığı cam merkez</a:t>
            </a:r>
            <a:endParaRPr/>
          </a:p>
          <a:p>
            <a:pPr marL="432000" indent="-324000">
              <a:buClr>
                <a:srgbClr val="ffffff"/>
              </a:buClr>
              <a:buSzPct val="45000"/>
              <a:buFont typeface="Wingdings" charset="2"/>
              <a:buChar char=""/>
            </a:pPr>
            <a:r>
              <a:rPr lang="tr-TR" sz="3200" spc="-1">
                <a:latin typeface="Arial"/>
              </a:rPr>
              <a:t>Ara kaplama (Cladding): optik bir materyaldir ve ışığı tam yansıma ile içeride kalmasını sağlar.</a:t>
            </a:r>
            <a:endParaRPr/>
          </a:p>
          <a:p>
            <a:pPr marL="432000" indent="-324000">
              <a:buClr>
                <a:srgbClr val="ffffff"/>
              </a:buClr>
              <a:buSzPct val="45000"/>
              <a:buFont typeface="Wingdings" charset="2"/>
              <a:buChar char=""/>
            </a:pPr>
            <a:r>
              <a:rPr lang="tr-TR" sz="3200" spc="-1">
                <a:latin typeface="Arial"/>
              </a:rPr>
              <a:t>Dış kaplama (Buffer Coating): Fiber'in zarar görmesini engelleyen plastik dış kaplamadır. </a:t>
            </a:r>
            <a:endParaRPr/>
          </a:p>
        </p:txBody>
      </p:sp>
      <p:pic>
        <p:nvPicPr>
          <p:cNvPr id="93" name="" descr=""/>
          <p:cNvPicPr/>
          <p:nvPr/>
        </p:nvPicPr>
        <p:blipFill>
          <a:blip r:embed="rId1"/>
          <a:stretch/>
        </p:blipFill>
        <p:spPr>
          <a:xfrm>
            <a:off x="5208120" y="1746000"/>
            <a:ext cx="4871880" cy="3654000"/>
          </a:xfrm>
          <a:prstGeom prst="rect">
            <a:avLst/>
          </a:prstGeom>
          <a:ln>
            <a:noFill/>
          </a:ln>
        </p:spPr>
      </p:pic>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4"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 Fiber Optik</a:t>
            </a:r>
            <a:endParaRPr/>
          </a:p>
        </p:txBody>
      </p:sp>
      <p:sp>
        <p:nvSpPr>
          <p:cNvPr id="95" name="TextShape 2"/>
          <p:cNvSpPr txBox="1"/>
          <p:nvPr/>
        </p:nvSpPr>
        <p:spPr>
          <a:xfrm>
            <a:off x="504000" y="1769040"/>
            <a:ext cx="8712000" cy="298296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Tam yansıma ile ışık fiber çekirdek içerisinde hareket eder. Burada önemli oranda ışık soğrulması da olmaz ve ışık kaybı olmadan daha uzun mesafelere ışık taşınmış olur. Elektrik sinyalleri kullanılmadığı için yanıcı değil ve ayrıca ışık birbiri ile bir girişim yapmaz. Yani daha temiz ışık taşınır. Genelde TV, iletişim, tıp uygulamalarında çok kullanılır. </a:t>
            </a:r>
            <a:endParaRPr/>
          </a:p>
        </p:txBody>
      </p:sp>
      <p:pic>
        <p:nvPicPr>
          <p:cNvPr id="96" name="" descr=""/>
          <p:cNvPicPr/>
          <p:nvPr/>
        </p:nvPicPr>
        <p:blipFill>
          <a:blip r:embed="rId1"/>
          <a:stretch/>
        </p:blipFill>
        <p:spPr>
          <a:xfrm>
            <a:off x="792000" y="4623120"/>
            <a:ext cx="5039640" cy="2720880"/>
          </a:xfrm>
          <a:prstGeom prst="rect">
            <a:avLst/>
          </a:prstGeom>
          <a:ln>
            <a:noFill/>
          </a:ln>
        </p:spPr>
      </p:pic>
      <p:sp>
        <p:nvSpPr>
          <p:cNvPr id="97" name="TextShape 3"/>
          <p:cNvSpPr txBox="1"/>
          <p:nvPr/>
        </p:nvSpPr>
        <p:spPr>
          <a:xfrm>
            <a:off x="6048000" y="4824000"/>
            <a:ext cx="3672000" cy="2138040"/>
          </a:xfrm>
          <a:prstGeom prst="rect">
            <a:avLst/>
          </a:prstGeom>
          <a:noFill/>
          <a:ln>
            <a:noFill/>
          </a:ln>
        </p:spPr>
        <p:txBody>
          <a:bodyPr lIns="90000" rIns="90000" tIns="45000" bIns="45000"/>
          <a:p>
            <a:r>
              <a:rPr lang="tr-TR" sz="1800" spc="-1">
                <a:latin typeface="Arial"/>
              </a:rPr>
              <a:t>İki tip fiber vardır:</a:t>
            </a:r>
            <a:endParaRPr/>
          </a:p>
          <a:p>
            <a:r>
              <a:rPr lang="tr-TR" sz="1800" spc="-1">
                <a:latin typeface="Arial"/>
              </a:rPr>
              <a:t>Tek modlu fiber (Single-mode): fiber başına sadece tek bir sinyal taşır (TV ve telefonlar)</a:t>
            </a:r>
            <a:endParaRPr/>
          </a:p>
          <a:p>
            <a:endParaRPr/>
          </a:p>
          <a:p>
            <a:r>
              <a:rPr lang="tr-TR" sz="1800" spc="-1">
                <a:latin typeface="Arial"/>
              </a:rPr>
              <a:t>Çok modlu (Multi-mode): çoklu sinyallerin taşındığı fiber (networkler)</a:t>
            </a: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8" name="TextShape 1"/>
          <p:cNvSpPr txBox="1"/>
          <p:nvPr/>
        </p:nvSpPr>
        <p:spPr>
          <a:xfrm>
            <a:off x="504000" y="301320"/>
            <a:ext cx="9071640" cy="1262160"/>
          </a:xfrm>
          <a:prstGeom prst="rect">
            <a:avLst/>
          </a:prstGeom>
          <a:noFill/>
          <a:ln>
            <a:noFill/>
          </a:ln>
        </p:spPr>
        <p:txBody>
          <a:bodyPr lIns="0" rIns="0" tIns="0" bIns="0" anchor="ctr"/>
          <a:p>
            <a:pPr algn="ctr"/>
            <a:r>
              <a:rPr lang="tr-TR" sz="4400" spc="-1">
                <a:latin typeface="Arial"/>
              </a:rPr>
              <a:t>Tam Yansıma: Fiber Optik</a:t>
            </a:r>
            <a:endParaRPr/>
          </a:p>
        </p:txBody>
      </p:sp>
      <p:sp>
        <p:nvSpPr>
          <p:cNvPr id="99" name="TextShape 2"/>
          <p:cNvSpPr txBox="1"/>
          <p:nvPr/>
        </p:nvSpPr>
        <p:spPr>
          <a:xfrm>
            <a:off x="504000" y="1769040"/>
            <a:ext cx="9071640" cy="4384440"/>
          </a:xfrm>
          <a:prstGeom prst="rect">
            <a:avLst/>
          </a:prstGeom>
          <a:noFill/>
          <a:ln>
            <a:noFill/>
          </a:ln>
        </p:spPr>
        <p:txBody>
          <a:bodyPr lIns="0" rIns="0" tIns="0" bIns="0"/>
          <a:p>
            <a:pPr marL="432000" indent="-324000">
              <a:buClr>
                <a:srgbClr val="ffffff"/>
              </a:buClr>
              <a:buSzPct val="45000"/>
              <a:buFont typeface="Wingdings" charset="2"/>
              <a:buChar char=""/>
            </a:pPr>
            <a:r>
              <a:rPr lang="tr-TR" sz="3200" spc="-1">
                <a:latin typeface="Arial"/>
              </a:rPr>
              <a:t>Tıptaki örnek uygulaması</a:t>
            </a:r>
            <a:endParaRPr/>
          </a:p>
        </p:txBody>
      </p:sp>
      <p:pic>
        <p:nvPicPr>
          <p:cNvPr id="100" name="" descr=""/>
          <p:cNvPicPr/>
          <p:nvPr/>
        </p:nvPicPr>
        <p:blipFill>
          <a:blip r:embed="rId1"/>
          <a:stretch/>
        </p:blipFill>
        <p:spPr>
          <a:xfrm>
            <a:off x="3096000" y="2525400"/>
            <a:ext cx="3932640" cy="362808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25</TotalTime>
  <Application>LibreOffice/5.0.3.2$Linux_X86_64 LibreOffice_project/00m0$Build-2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2017-11-07T13:38:29Z</dcterms:created>
  <dc:language>en-GB</dc:language>
  <dcterms:modified xsi:type="dcterms:W3CDTF">2017-11-07T15:22:35Z</dcterms:modified>
  <cp:revision>6</cp:revision>
</cp:coreProperties>
</file>